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60" r:id="rId2"/>
    <p:sldMasterId id="2147483648" r:id="rId3"/>
  </p:sldMasterIdLst>
  <p:notesMasterIdLst>
    <p:notesMasterId r:id="rId41"/>
  </p:notesMasterIdLst>
  <p:sldIdLst>
    <p:sldId id="256" r:id="rId4"/>
    <p:sldId id="283" r:id="rId5"/>
    <p:sldId id="284" r:id="rId6"/>
    <p:sldId id="285" r:id="rId7"/>
    <p:sldId id="286" r:id="rId8"/>
    <p:sldId id="287" r:id="rId9"/>
    <p:sldId id="288" r:id="rId10"/>
    <p:sldId id="289" r:id="rId11"/>
    <p:sldId id="290" r:id="rId12"/>
    <p:sldId id="291" r:id="rId13"/>
    <p:sldId id="274" r:id="rId14"/>
    <p:sldId id="304" r:id="rId15"/>
    <p:sldId id="294" r:id="rId16"/>
    <p:sldId id="309" r:id="rId17"/>
    <p:sldId id="259" r:id="rId18"/>
    <p:sldId id="258" r:id="rId19"/>
    <p:sldId id="257" r:id="rId20"/>
    <p:sldId id="275" r:id="rId21"/>
    <p:sldId id="269" r:id="rId22"/>
    <p:sldId id="297" r:id="rId23"/>
    <p:sldId id="260" r:id="rId24"/>
    <p:sldId id="298" r:id="rId25"/>
    <p:sldId id="262" r:id="rId26"/>
    <p:sldId id="261" r:id="rId27"/>
    <p:sldId id="263" r:id="rId28"/>
    <p:sldId id="305" r:id="rId29"/>
    <p:sldId id="281" r:id="rId30"/>
    <p:sldId id="267" r:id="rId31"/>
    <p:sldId id="264" r:id="rId32"/>
    <p:sldId id="266" r:id="rId33"/>
    <p:sldId id="276" r:id="rId34"/>
    <p:sldId id="272" r:id="rId35"/>
    <p:sldId id="299" r:id="rId36"/>
    <p:sldId id="306" r:id="rId37"/>
    <p:sldId id="307" r:id="rId38"/>
    <p:sldId id="310" r:id="rId39"/>
    <p:sldId id="30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1AFE5-A0F3-4BE8-A8F1-047DC53B9AEB}" v="1008" dt="2023-01-19T17:29:05.282"/>
    <p1510:client id="{170BB0D8-0E94-E2B5-12A3-15E59C65EBC2}" v="159" dt="2023-01-21T17:52:33.962"/>
    <p1510:client id="{2A1739B8-37F8-CCD4-F6D2-DC50EE778E63}" v="500" dt="2023-01-18T18:36:36.064"/>
    <p1510:client id="{6AF4C26D-6316-2A05-59D4-7D74E0482E68}" v="88" dt="2023-01-24T00:11:14.259"/>
    <p1510:client id="{82857856-D9CD-8237-2522-2C0DF666AF24}" v="8" dt="2023-01-19T20:09:21.863"/>
    <p1510:client id="{9864B77D-6F98-FE95-C6C4-75E0D7F4C931}" v="8" dt="2023-01-19T17:33:16.215"/>
    <p1510:client id="{C09AC92A-372B-5AAA-0132-E26D64A71377}" v="32" dt="2023-01-25T00:45:29.220"/>
    <p1510:client id="{CF230821-52FE-913E-108A-1BC363FBB151}" v="4" dt="2023-01-18T18:39:49.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7514E-DD4A-4839-8033-3D14A7ECBF54}" type="datetimeFigureOut">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015F9-0CA6-4DEB-98E9-3A75EE169087}" type="slidenum">
              <a:t>‹#›</a:t>
            </a:fld>
            <a:endParaRPr lang="en-US"/>
          </a:p>
        </p:txBody>
      </p:sp>
    </p:spTree>
    <p:extLst>
      <p:ext uri="{BB962C8B-B14F-4D97-AF65-F5344CB8AC3E}">
        <p14:creationId xmlns:p14="http://schemas.microsoft.com/office/powerpoint/2010/main" val="224632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b="1" dirty="0">
                <a:cs typeface="Calibri"/>
              </a:rPr>
              <a:t>Pass out words and ask people to throw them</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t>1</a:t>
            </a:fld>
            <a:endParaRPr lang="en-US"/>
          </a:p>
        </p:txBody>
      </p:sp>
    </p:spTree>
    <p:extLst>
      <p:ext uri="{BB962C8B-B14F-4D97-AF65-F5344CB8AC3E}">
        <p14:creationId xmlns:p14="http://schemas.microsoft.com/office/powerpoint/2010/main" val="402084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Repeat after me.....</a:t>
            </a:r>
          </a:p>
          <a:p>
            <a:endParaRPr lang="en-US" b="1"/>
          </a:p>
          <a:p>
            <a:r>
              <a:rPr lang="en-US" b="1" dirty="0"/>
              <a:t>It's time to find a new type of word.</a:t>
            </a:r>
            <a:br>
              <a:rPr lang="en-US" b="1" dirty="0">
                <a:cs typeface="+mn-lt"/>
              </a:rPr>
            </a:br>
            <a:r>
              <a:rPr lang="en-US" b="1" dirty="0"/>
              <a:t>Which ones stand out as common, </a:t>
            </a:r>
            <a:br>
              <a:rPr lang="en-US" b="1" dirty="0">
                <a:cs typeface="+mn-lt"/>
              </a:rPr>
            </a:br>
            <a:r>
              <a:rPr lang="en-US" b="1" dirty="0"/>
              <a:t>new, or unheard?</a:t>
            </a:r>
            <a:endParaRPr lang="en-US" b="1" dirty="0">
              <a:cs typeface="Calibri"/>
            </a:endParaRPr>
          </a:p>
          <a:p>
            <a:endParaRPr lang="en-US" b="1" dirty="0">
              <a:cs typeface="Calibri"/>
            </a:endParaRPr>
          </a:p>
          <a:p>
            <a:pPr>
              <a:defRPr/>
            </a:pPr>
            <a:r>
              <a:rPr lang="en-US" b="1" dirty="0">
                <a:cs typeface="Calibri"/>
              </a:rPr>
              <a:t>(Add steady beat patterns)</a:t>
            </a:r>
          </a:p>
          <a:p>
            <a:endParaRPr lang="en-US" b="1">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rPr lang="en-US"/>
              <a:t>10</a:t>
            </a:fld>
            <a:endParaRPr lang="en-US"/>
          </a:p>
        </p:txBody>
      </p:sp>
    </p:spTree>
    <p:extLst>
      <p:ext uri="{BB962C8B-B14F-4D97-AF65-F5344CB8AC3E}">
        <p14:creationId xmlns:p14="http://schemas.microsoft.com/office/powerpoint/2010/main" val="79843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look at the words on the board. These are all of the words found in the book the word collector.  </a:t>
            </a:r>
            <a:r>
              <a:rPr lang="en-US">
                <a:cs typeface="Calibri"/>
              </a:rPr>
              <a:t>In a moment, you will need to find a group of 5-7 people. Select a few words as a group from the word bank and create an eight beat rhythm pattern. Use creative movement to help your group remember your pattern. You can add props and/or rhythm instruments to your movements to enhance the experience. Your cue to give me your attention...will be woo </a:t>
            </a:r>
            <a:r>
              <a:rPr lang="en-US" err="1">
                <a:cs typeface="Calibri"/>
              </a:rPr>
              <a:t>woo</a:t>
            </a:r>
            <a:r>
              <a:rPr lang="en-US">
                <a:cs typeface="Calibri"/>
              </a:rPr>
              <a:t> woo....Let's practice...repeat after me woo </a:t>
            </a:r>
            <a:r>
              <a:rPr lang="en-US" err="1">
                <a:cs typeface="Calibri"/>
              </a:rPr>
              <a:t>woo</a:t>
            </a:r>
            <a:r>
              <a:rPr lang="en-US">
                <a:cs typeface="Calibri"/>
              </a:rPr>
              <a:t> </a:t>
            </a:r>
            <a:r>
              <a:rPr lang="en-US" err="1">
                <a:cs typeface="Calibri"/>
              </a:rPr>
              <a:t>woo</a:t>
            </a:r>
            <a:r>
              <a:rPr lang="en-US">
                <a:cs typeface="Calibri"/>
              </a:rPr>
              <a:t>. You may now select your groups and start working!</a:t>
            </a:r>
          </a:p>
        </p:txBody>
      </p:sp>
      <p:sp>
        <p:nvSpPr>
          <p:cNvPr id="4" name="Slide Number Placeholder 3"/>
          <p:cNvSpPr>
            <a:spLocks noGrp="1"/>
          </p:cNvSpPr>
          <p:nvPr>
            <p:ph type="sldNum" sz="quarter" idx="5"/>
          </p:nvPr>
        </p:nvSpPr>
        <p:spPr/>
        <p:txBody>
          <a:bodyPr/>
          <a:lstStyle/>
          <a:p>
            <a:fld id="{C38015F9-0CA6-4DEB-98E9-3A75EE169087}" type="slidenum">
              <a:rPr lang="en-US"/>
              <a:t>11</a:t>
            </a:fld>
            <a:endParaRPr lang="en-US"/>
          </a:p>
        </p:txBody>
      </p:sp>
    </p:spTree>
    <p:extLst>
      <p:ext uri="{BB962C8B-B14F-4D97-AF65-F5344CB8AC3E}">
        <p14:creationId xmlns:p14="http://schemas.microsoft.com/office/powerpoint/2010/main" val="569547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Woo </a:t>
            </a:r>
            <a:r>
              <a:rPr lang="en-US" err="1"/>
              <a:t>Woo</a:t>
            </a:r>
            <a:r>
              <a:rPr lang="en-US"/>
              <a:t> Woo....let's perform our chant. We will all say the A section while keeping the steady beat and when we come to your group....you will perform your B section. Try to keep the steady beat in a unique way. Let's practice the A section</a:t>
            </a:r>
          </a:p>
          <a:p>
            <a:endParaRPr lang="en-US"/>
          </a:p>
        </p:txBody>
      </p:sp>
      <p:sp>
        <p:nvSpPr>
          <p:cNvPr id="4" name="Slide Number Placeholder 3"/>
          <p:cNvSpPr>
            <a:spLocks noGrp="1"/>
          </p:cNvSpPr>
          <p:nvPr>
            <p:ph type="sldNum" sz="quarter" idx="5"/>
          </p:nvPr>
        </p:nvSpPr>
        <p:spPr/>
        <p:txBody>
          <a:bodyPr/>
          <a:lstStyle/>
          <a:p>
            <a:fld id="{C38015F9-0CA6-4DEB-98E9-3A75EE169087}" type="slidenum">
              <a:rPr lang="en-US"/>
              <a:t>12</a:t>
            </a:fld>
            <a:endParaRPr lang="en-US"/>
          </a:p>
        </p:txBody>
      </p:sp>
    </p:spTree>
    <p:extLst>
      <p:ext uri="{BB962C8B-B14F-4D97-AF65-F5344CB8AC3E}">
        <p14:creationId xmlns:p14="http://schemas.microsoft.com/office/powerpoint/2010/main" val="347198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different way to do the same activity. The students holding the drums keep the steady beat while the other students travel and end at a drum during the A section. They then play the rhythm for the B section.</a:t>
            </a:r>
          </a:p>
        </p:txBody>
      </p:sp>
      <p:sp>
        <p:nvSpPr>
          <p:cNvPr id="4" name="Slide Number Placeholder 3"/>
          <p:cNvSpPr>
            <a:spLocks noGrp="1"/>
          </p:cNvSpPr>
          <p:nvPr>
            <p:ph type="sldNum" sz="quarter" idx="5"/>
          </p:nvPr>
        </p:nvSpPr>
        <p:spPr/>
        <p:txBody>
          <a:bodyPr/>
          <a:lstStyle/>
          <a:p>
            <a:fld id="{C38015F9-0CA6-4DEB-98E9-3A75EE169087}" type="slidenum">
              <a:rPr lang="en-US"/>
              <a:t>13</a:t>
            </a:fld>
            <a:endParaRPr lang="en-US"/>
          </a:p>
        </p:txBody>
      </p:sp>
    </p:spTree>
    <p:extLst>
      <p:ext uri="{BB962C8B-B14F-4D97-AF65-F5344CB8AC3E}">
        <p14:creationId xmlns:p14="http://schemas.microsoft.com/office/powerpoint/2010/main" val="118881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(Allison) You know words are perplexing, aren’t they? We use them to read, sing, speak, and write. We see, hear, and can even feel them. I feel like words can just ignite something inside of us.</a:t>
            </a:r>
          </a:p>
          <a:p>
            <a:endParaRPr lang="en-US"/>
          </a:p>
        </p:txBody>
      </p:sp>
      <p:sp>
        <p:nvSpPr>
          <p:cNvPr id="4" name="Slide Number Placeholder 3"/>
          <p:cNvSpPr>
            <a:spLocks noGrp="1"/>
          </p:cNvSpPr>
          <p:nvPr>
            <p:ph type="sldNum" sz="quarter" idx="5"/>
          </p:nvPr>
        </p:nvSpPr>
        <p:spPr/>
        <p:txBody>
          <a:bodyPr/>
          <a:lstStyle/>
          <a:p>
            <a:fld id="{C38015F9-0CA6-4DEB-98E9-3A75EE169087}" type="slidenum">
              <a:rPr lang="en-US" smtClean="0"/>
              <a:t>14</a:t>
            </a:fld>
            <a:endParaRPr lang="en-US"/>
          </a:p>
        </p:txBody>
      </p:sp>
    </p:spTree>
    <p:extLst>
      <p:ext uri="{BB962C8B-B14F-4D97-AF65-F5344CB8AC3E}">
        <p14:creationId xmlns:p14="http://schemas.microsoft.com/office/powerpoint/2010/main" val="375987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Sing song, rote teach</a:t>
            </a:r>
          </a:p>
        </p:txBody>
      </p:sp>
      <p:sp>
        <p:nvSpPr>
          <p:cNvPr id="4" name="Slide Number Placeholder 3"/>
          <p:cNvSpPr>
            <a:spLocks noGrp="1"/>
          </p:cNvSpPr>
          <p:nvPr>
            <p:ph type="sldNum" sz="quarter" idx="5"/>
          </p:nvPr>
        </p:nvSpPr>
        <p:spPr/>
        <p:txBody>
          <a:bodyPr/>
          <a:lstStyle/>
          <a:p>
            <a:fld id="{C38015F9-0CA6-4DEB-98E9-3A75EE169087}" type="slidenum">
              <a:rPr lang="en-US"/>
              <a:t>15</a:t>
            </a:fld>
            <a:endParaRPr lang="en-US"/>
          </a:p>
        </p:txBody>
      </p:sp>
    </p:spTree>
    <p:extLst>
      <p:ext uri="{BB962C8B-B14F-4D97-AF65-F5344CB8AC3E}">
        <p14:creationId xmlns:p14="http://schemas.microsoft.com/office/powerpoint/2010/main" val="82830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 am sure you have noticed there are words all over the ground. We are going to divide into </a:t>
            </a:r>
            <a:r>
              <a:rPr lang="en-US" u="sng" dirty="0"/>
              <a:t>new</a:t>
            </a:r>
            <a:r>
              <a:rPr lang="en-US" dirty="0"/>
              <a:t> teams of 5-7 people. Your team will grab either 4 or 8 words total, with the last word having one syllable. If you choose 8 words you will read your pattern once. If you choose 4 words, you will read your pattern twice. You may notice that there are blank papers as well. You can write your own words to add to your word chain, or use existing words that my students produced. Write you first and last name on the back of </a:t>
            </a:r>
            <a:r>
              <a:rPr lang="en-US" b="1" dirty="0"/>
              <a:t>one</a:t>
            </a:r>
            <a:r>
              <a:rPr lang="en-US" dirty="0"/>
              <a:t> of these words. We will collect and use these papers later to draw for prizes at the end of our presentation!</a:t>
            </a:r>
          </a:p>
          <a:p>
            <a:endParaRPr lang="en-US"/>
          </a:p>
        </p:txBody>
      </p:sp>
      <p:sp>
        <p:nvSpPr>
          <p:cNvPr id="4" name="Slide Number Placeholder 3"/>
          <p:cNvSpPr>
            <a:spLocks noGrp="1"/>
          </p:cNvSpPr>
          <p:nvPr>
            <p:ph type="sldNum" sz="quarter" idx="5"/>
          </p:nvPr>
        </p:nvSpPr>
        <p:spPr/>
        <p:txBody>
          <a:bodyPr/>
          <a:lstStyle/>
          <a:p>
            <a:fld id="{C38015F9-0CA6-4DEB-98E9-3A75EE169087}" type="slidenum">
              <a:rPr lang="en-US"/>
              <a:t>16</a:t>
            </a:fld>
            <a:endParaRPr lang="en-US"/>
          </a:p>
        </p:txBody>
      </p:sp>
    </p:spTree>
    <p:extLst>
      <p:ext uri="{BB962C8B-B14F-4D97-AF65-F5344CB8AC3E}">
        <p14:creationId xmlns:p14="http://schemas.microsoft.com/office/powerpoint/2010/main" val="3738771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you have your words, figure out your pattern and practice reading it. Next, add body percussion to your pattern. </a:t>
            </a:r>
            <a:endParaRPr lang="en-US" dirty="0"/>
          </a:p>
        </p:txBody>
      </p:sp>
      <p:sp>
        <p:nvSpPr>
          <p:cNvPr id="4" name="Slide Number Placeholder 3"/>
          <p:cNvSpPr>
            <a:spLocks noGrp="1"/>
          </p:cNvSpPr>
          <p:nvPr>
            <p:ph type="sldNum" sz="quarter" idx="5"/>
          </p:nvPr>
        </p:nvSpPr>
        <p:spPr/>
        <p:txBody>
          <a:bodyPr/>
          <a:lstStyle/>
          <a:p>
            <a:fld id="{C38015F9-0CA6-4DEB-98E9-3A75EE169087}" type="slidenum">
              <a:rPr lang="en-US"/>
              <a:t>17</a:t>
            </a:fld>
            <a:endParaRPr lang="en-US"/>
          </a:p>
        </p:txBody>
      </p:sp>
    </p:spTree>
    <p:extLst>
      <p:ext uri="{BB962C8B-B14F-4D97-AF65-F5344CB8AC3E}">
        <p14:creationId xmlns:p14="http://schemas.microsoft.com/office/powerpoint/2010/main" val="299005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have some volunteers head to instruments, set up C </a:t>
            </a:r>
            <a:r>
              <a:rPr lang="en-US" dirty="0" err="1"/>
              <a:t>pentatoni</a:t>
            </a:r>
            <a:r>
              <a:rPr lang="en-US" dirty="0"/>
              <a:t>? Take a few minutes to learn to play the melody. Let's all play the melody together.</a:t>
            </a:r>
          </a:p>
        </p:txBody>
      </p:sp>
      <p:sp>
        <p:nvSpPr>
          <p:cNvPr id="4" name="Slide Number Placeholder 3"/>
          <p:cNvSpPr>
            <a:spLocks noGrp="1"/>
          </p:cNvSpPr>
          <p:nvPr>
            <p:ph type="sldNum" sz="quarter" idx="5"/>
          </p:nvPr>
        </p:nvSpPr>
        <p:spPr/>
        <p:txBody>
          <a:bodyPr/>
          <a:lstStyle/>
          <a:p>
            <a:fld id="{C38015F9-0CA6-4DEB-98E9-3A75EE169087}" type="slidenum">
              <a:rPr lang="en-US"/>
              <a:t>18</a:t>
            </a:fld>
            <a:endParaRPr lang="en-US"/>
          </a:p>
        </p:txBody>
      </p:sp>
    </p:spTree>
    <p:extLst>
      <p:ext uri="{BB962C8B-B14F-4D97-AF65-F5344CB8AC3E}">
        <p14:creationId xmlns:p14="http://schemas.microsoft.com/office/powerpoint/2010/main" val="368919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bass line is simple. It is C and G low and then high.</a:t>
            </a:r>
          </a:p>
        </p:txBody>
      </p:sp>
      <p:sp>
        <p:nvSpPr>
          <p:cNvPr id="4" name="Slide Number Placeholder 3"/>
          <p:cNvSpPr>
            <a:spLocks noGrp="1"/>
          </p:cNvSpPr>
          <p:nvPr>
            <p:ph type="sldNum" sz="quarter" idx="5"/>
          </p:nvPr>
        </p:nvSpPr>
        <p:spPr/>
        <p:txBody>
          <a:bodyPr/>
          <a:lstStyle/>
          <a:p>
            <a:fld id="{C38015F9-0CA6-4DEB-98E9-3A75EE169087}" type="slidenum">
              <a:rPr lang="en-US"/>
              <a:t>19</a:t>
            </a:fld>
            <a:endParaRPr lang="en-US"/>
          </a:p>
        </p:txBody>
      </p:sp>
    </p:spTree>
    <p:extLst>
      <p:ext uri="{BB962C8B-B14F-4D97-AF65-F5344CB8AC3E}">
        <p14:creationId xmlns:p14="http://schemas.microsoft.com/office/powerpoint/2010/main" val="63806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(Allison) Some people like to collect things, like baseball cards, bugs, art, etc. What are some things you collect?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rPr lang="en-US"/>
              <a:t>2</a:t>
            </a:fld>
            <a:endParaRPr lang="en-US"/>
          </a:p>
        </p:txBody>
      </p:sp>
    </p:spTree>
    <p:extLst>
      <p:ext uri="{BB962C8B-B14F-4D97-AF65-F5344CB8AC3E}">
        <p14:creationId xmlns:p14="http://schemas.microsoft.com/office/powerpoint/2010/main" val="2636473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for Both parts together</a:t>
            </a:r>
          </a:p>
        </p:txBody>
      </p:sp>
      <p:sp>
        <p:nvSpPr>
          <p:cNvPr id="4" name="Slide Number Placeholder 3"/>
          <p:cNvSpPr>
            <a:spLocks noGrp="1"/>
          </p:cNvSpPr>
          <p:nvPr>
            <p:ph type="sldNum" sz="quarter" idx="5"/>
          </p:nvPr>
        </p:nvSpPr>
        <p:spPr/>
        <p:txBody>
          <a:bodyPr/>
          <a:lstStyle/>
          <a:p>
            <a:fld id="{C38015F9-0CA6-4DEB-98E9-3A75EE169087}" type="slidenum">
              <a:rPr lang="en-US"/>
              <a:t>20</a:t>
            </a:fld>
            <a:endParaRPr lang="en-US"/>
          </a:p>
        </p:txBody>
      </p:sp>
    </p:spTree>
    <p:extLst>
      <p:ext uri="{BB962C8B-B14F-4D97-AF65-F5344CB8AC3E}">
        <p14:creationId xmlns:p14="http://schemas.microsoft.com/office/powerpoint/2010/main" val="317257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sing after me....Words and sounds together make the music</a:t>
            </a:r>
          </a:p>
        </p:txBody>
      </p:sp>
      <p:sp>
        <p:nvSpPr>
          <p:cNvPr id="4" name="Slide Number Placeholder 3"/>
          <p:cNvSpPr>
            <a:spLocks noGrp="1"/>
          </p:cNvSpPr>
          <p:nvPr>
            <p:ph type="sldNum" sz="quarter" idx="5"/>
          </p:nvPr>
        </p:nvSpPr>
        <p:spPr/>
        <p:txBody>
          <a:bodyPr/>
          <a:lstStyle/>
          <a:p>
            <a:fld id="{C38015F9-0CA6-4DEB-98E9-3A75EE169087}" type="slidenum">
              <a:rPr lang="en-US"/>
              <a:t>21</a:t>
            </a:fld>
            <a:endParaRPr lang="en-US"/>
          </a:p>
        </p:txBody>
      </p:sp>
    </p:spTree>
    <p:extLst>
      <p:ext uri="{BB962C8B-B14F-4D97-AF65-F5344CB8AC3E}">
        <p14:creationId xmlns:p14="http://schemas.microsoft.com/office/powerpoint/2010/main" val="1305532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play the three parts together</a:t>
            </a:r>
          </a:p>
        </p:txBody>
      </p:sp>
      <p:sp>
        <p:nvSpPr>
          <p:cNvPr id="4" name="Slide Number Placeholder 3"/>
          <p:cNvSpPr>
            <a:spLocks noGrp="1"/>
          </p:cNvSpPr>
          <p:nvPr>
            <p:ph type="sldNum" sz="quarter" idx="5"/>
          </p:nvPr>
        </p:nvSpPr>
        <p:spPr/>
        <p:txBody>
          <a:bodyPr/>
          <a:lstStyle/>
          <a:p>
            <a:fld id="{C38015F9-0CA6-4DEB-98E9-3A75EE169087}" type="slidenum">
              <a:rPr lang="en-US"/>
              <a:t>22</a:t>
            </a:fld>
            <a:endParaRPr lang="en-US"/>
          </a:p>
        </p:txBody>
      </p:sp>
    </p:spTree>
    <p:extLst>
      <p:ext uri="{BB962C8B-B14F-4D97-AF65-F5344CB8AC3E}">
        <p14:creationId xmlns:p14="http://schemas.microsoft.com/office/powerpoint/2010/main" val="787300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time to Add the Glock, 1.2.3...I love all, 1.2.3 the words!</a:t>
            </a:r>
          </a:p>
          <a:p>
            <a:r>
              <a:rPr lang="en-US"/>
              <a:t>Finger Cymbals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rPr lang="en-US"/>
              <a:t>23</a:t>
            </a:fld>
            <a:endParaRPr lang="en-US"/>
          </a:p>
        </p:txBody>
      </p:sp>
    </p:spTree>
    <p:extLst>
      <p:ext uri="{BB962C8B-B14F-4D97-AF65-F5344CB8AC3E}">
        <p14:creationId xmlns:p14="http://schemas.microsoft.com/office/powerpoint/2010/main" val="575466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layer the parts in and them perform the song two times.</a:t>
            </a:r>
          </a:p>
        </p:txBody>
      </p:sp>
      <p:sp>
        <p:nvSpPr>
          <p:cNvPr id="4" name="Slide Number Placeholder 3"/>
          <p:cNvSpPr>
            <a:spLocks noGrp="1"/>
          </p:cNvSpPr>
          <p:nvPr>
            <p:ph type="sldNum" sz="quarter" idx="5"/>
          </p:nvPr>
        </p:nvSpPr>
        <p:spPr/>
        <p:txBody>
          <a:bodyPr/>
          <a:lstStyle/>
          <a:p>
            <a:fld id="{C38015F9-0CA6-4DEB-98E9-3A75EE169087}" type="slidenum">
              <a:rPr lang="en-US"/>
              <a:t>24</a:t>
            </a:fld>
            <a:endParaRPr lang="en-US"/>
          </a:p>
        </p:txBody>
      </p:sp>
    </p:spTree>
    <p:extLst>
      <p:ext uri="{BB962C8B-B14F-4D97-AF65-F5344CB8AC3E}">
        <p14:creationId xmlns:p14="http://schemas.microsoft.com/office/powerpoint/2010/main" val="86622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 section</a:t>
            </a:r>
          </a:p>
          <a:p>
            <a:r>
              <a:rPr lang="en-US"/>
              <a:t>Now we get to improvise! Play your rhythm chain, 16 beats total, everybody pick one note and play their rhythm chain on that one note. end on C/one syllable word. Explain that with students I would add another note so they can improvise on two neighboring notes, then 3, then all five within one octave of the pentatonic scale. Since you all are educators, you can just jump right into the last step of using any notes on the instrument, playing your rhythm chain, and just landing on a C. If you mess up your rhythm chain or your improvisation, nobody will know! </a:t>
            </a:r>
            <a:endParaRPr lang="en-US">
              <a:cs typeface="Calibri"/>
            </a:endParaRPr>
          </a:p>
          <a:p>
            <a:r>
              <a:rPr lang="en-US"/>
              <a:t>Final Form, AAB…AB…A or whatever you decide it to be.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rPr lang="en-US"/>
              <a:t>25</a:t>
            </a:fld>
            <a:endParaRPr lang="en-US"/>
          </a:p>
        </p:txBody>
      </p:sp>
    </p:spTree>
    <p:extLst>
      <p:ext uri="{BB962C8B-B14F-4D97-AF65-F5344CB8AC3E}">
        <p14:creationId xmlns:p14="http://schemas.microsoft.com/office/powerpoint/2010/main" val="1942373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(Susan) Here are some additional activities that you might like to use with your students </a:t>
            </a:r>
          </a:p>
        </p:txBody>
      </p:sp>
      <p:sp>
        <p:nvSpPr>
          <p:cNvPr id="4" name="Slide Number Placeholder 3"/>
          <p:cNvSpPr>
            <a:spLocks noGrp="1"/>
          </p:cNvSpPr>
          <p:nvPr>
            <p:ph type="sldNum" sz="quarter" idx="5"/>
          </p:nvPr>
        </p:nvSpPr>
        <p:spPr/>
        <p:txBody>
          <a:bodyPr/>
          <a:lstStyle/>
          <a:p>
            <a:fld id="{C38015F9-0CA6-4DEB-98E9-3A75EE169087}" type="slidenum">
              <a:rPr lang="en-US"/>
              <a:t>26</a:t>
            </a:fld>
            <a:endParaRPr lang="en-US"/>
          </a:p>
        </p:txBody>
      </p:sp>
    </p:spTree>
    <p:extLst>
      <p:ext uri="{BB962C8B-B14F-4D97-AF65-F5344CB8AC3E}">
        <p14:creationId xmlns:p14="http://schemas.microsoft.com/office/powerpoint/2010/main" val="1628581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used this one during our rhythm unit. (Read Steps)</a:t>
            </a:r>
          </a:p>
          <a:p>
            <a:endParaRPr lang="en-US">
              <a:cs typeface="Calibri"/>
            </a:endParaRPr>
          </a:p>
          <a:p>
            <a:r>
              <a:rPr lang="en-US" b="1" dirty="0"/>
              <a:t>Step 1: Write rhythm patterns</a:t>
            </a:r>
            <a:endParaRPr lang="en-US" dirty="0"/>
          </a:p>
          <a:p>
            <a:r>
              <a:rPr lang="en-US" b="1" dirty="0"/>
              <a:t>Step 2: Fix any mistakes</a:t>
            </a:r>
            <a:endParaRPr lang="en-US" dirty="0"/>
          </a:p>
          <a:p>
            <a:r>
              <a:rPr lang="en-US" b="1" dirty="0"/>
              <a:t>Step 3: Select words from the book that match the number of syllables for your rhythm patterns</a:t>
            </a:r>
            <a:endParaRPr lang="en-US" dirty="0"/>
          </a:p>
          <a:p>
            <a:r>
              <a:rPr lang="en-US" b="1" dirty="0"/>
              <a:t>Step 4: Practice reading your patterns</a:t>
            </a:r>
            <a:endParaRPr lang="en-US" dirty="0"/>
          </a:p>
          <a:p>
            <a:r>
              <a:rPr lang="en-US" b="1" dirty="0"/>
              <a:t>Level 2 – </a:t>
            </a:r>
            <a:endParaRPr lang="en-US" dirty="0"/>
          </a:p>
          <a:p>
            <a:r>
              <a:rPr lang="en-US" b="1" dirty="0"/>
              <a:t>Create movements to go with your patterns</a:t>
            </a:r>
            <a:endParaRPr lang="en-US" dirty="0"/>
          </a:p>
          <a:p>
            <a:r>
              <a:rPr lang="en-US" b="1" dirty="0"/>
              <a:t>Level 3 – </a:t>
            </a:r>
            <a:endParaRPr lang="en-US" dirty="0"/>
          </a:p>
          <a:p>
            <a:r>
              <a:rPr lang="en-US" b="1" dirty="0"/>
              <a:t>Create a melody to go with your patterns (sing them)</a:t>
            </a:r>
            <a:endParaRPr lang="en-US" dirty="0"/>
          </a:p>
        </p:txBody>
      </p:sp>
      <p:sp>
        <p:nvSpPr>
          <p:cNvPr id="4" name="Slide Number Placeholder 3"/>
          <p:cNvSpPr>
            <a:spLocks noGrp="1"/>
          </p:cNvSpPr>
          <p:nvPr>
            <p:ph type="sldNum" sz="quarter" idx="5"/>
          </p:nvPr>
        </p:nvSpPr>
        <p:spPr/>
        <p:txBody>
          <a:bodyPr/>
          <a:lstStyle/>
          <a:p>
            <a:fld id="{C38015F9-0CA6-4DEB-98E9-3A75EE169087}" type="slidenum">
              <a:rPr lang="en-US"/>
              <a:t>27</a:t>
            </a:fld>
            <a:endParaRPr lang="en-US"/>
          </a:p>
        </p:txBody>
      </p:sp>
    </p:spTree>
    <p:extLst>
      <p:ext uri="{BB962C8B-B14F-4D97-AF65-F5344CB8AC3E}">
        <p14:creationId xmlns:p14="http://schemas.microsoft.com/office/powerpoint/2010/main" val="2163011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had students think of a word that best describes them. They wrote their word on a slip of paper and wrote the rhythm that matches their word. We used these words to create amazing displays!</a:t>
            </a:r>
          </a:p>
        </p:txBody>
      </p:sp>
      <p:sp>
        <p:nvSpPr>
          <p:cNvPr id="4" name="Slide Number Placeholder 3"/>
          <p:cNvSpPr>
            <a:spLocks noGrp="1"/>
          </p:cNvSpPr>
          <p:nvPr>
            <p:ph type="sldNum" sz="quarter" idx="5"/>
          </p:nvPr>
        </p:nvSpPr>
        <p:spPr/>
        <p:txBody>
          <a:bodyPr/>
          <a:lstStyle/>
          <a:p>
            <a:fld id="{C38015F9-0CA6-4DEB-98E9-3A75EE169087}" type="slidenum">
              <a:rPr lang="en-US"/>
              <a:t>28</a:t>
            </a:fld>
            <a:endParaRPr lang="en-US"/>
          </a:p>
        </p:txBody>
      </p:sp>
    </p:spTree>
    <p:extLst>
      <p:ext uri="{BB962C8B-B14F-4D97-AF65-F5344CB8AC3E}">
        <p14:creationId xmlns:p14="http://schemas.microsoft.com/office/powerpoint/2010/main" val="353975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of us don't have enough Orff instruments for our class to play at the same time. Here are some suggestions. </a:t>
            </a:r>
          </a:p>
          <a:p>
            <a:pPr marL="171450" indent="-171450">
              <a:lnSpc>
                <a:spcPct val="90000"/>
              </a:lnSpc>
              <a:spcBef>
                <a:spcPts val="1000"/>
              </a:spcBef>
              <a:buFont typeface="Arial"/>
              <a:buChar char="•"/>
            </a:pPr>
            <a:r>
              <a:rPr lang="en-US" b="1"/>
              <a:t>Share instruments...my students sat with an instrument between them and just turned them around to play. When they weren't playing they could help their partner.</a:t>
            </a:r>
            <a:endParaRPr lang="en-US"/>
          </a:p>
          <a:p>
            <a:pPr marL="171450" indent="-171450">
              <a:lnSpc>
                <a:spcPct val="90000"/>
              </a:lnSpc>
              <a:spcBef>
                <a:spcPts val="1000"/>
              </a:spcBef>
              <a:buFont typeface="Arial"/>
              <a:buChar char="•"/>
            </a:pPr>
            <a:r>
              <a:rPr lang="en-US" b="1"/>
              <a:t>You can also use Alternative instruments: Use drums for bass line, boom whackers, singing, recorder for alto part, improvise on recorder, play C chord on ukulele or alternate C and G chords</a:t>
            </a:r>
            <a:endParaRPr lang="en-US"/>
          </a:p>
          <a:p>
            <a:pPr marL="171450" indent="-171450">
              <a:lnSpc>
                <a:spcPct val="90000"/>
              </a:lnSpc>
              <a:spcBef>
                <a:spcPts val="1000"/>
              </a:spcBef>
              <a:buFont typeface="Arial"/>
              <a:buChar char="•"/>
            </a:pPr>
            <a:r>
              <a:rPr lang="en-US" b="1"/>
              <a:t>Improvise with words instead of instruments</a:t>
            </a:r>
            <a:endParaRPr lang="en-US"/>
          </a:p>
        </p:txBody>
      </p:sp>
      <p:sp>
        <p:nvSpPr>
          <p:cNvPr id="4" name="Slide Number Placeholder 3"/>
          <p:cNvSpPr>
            <a:spLocks noGrp="1"/>
          </p:cNvSpPr>
          <p:nvPr>
            <p:ph type="sldNum" sz="quarter" idx="5"/>
          </p:nvPr>
        </p:nvSpPr>
        <p:spPr/>
        <p:txBody>
          <a:bodyPr/>
          <a:lstStyle/>
          <a:p>
            <a:fld id="{C38015F9-0CA6-4DEB-98E9-3A75EE169087}" type="slidenum">
              <a:rPr lang="en-US"/>
              <a:t>32</a:t>
            </a:fld>
            <a:endParaRPr lang="en-US"/>
          </a:p>
        </p:txBody>
      </p:sp>
    </p:spTree>
    <p:extLst>
      <p:ext uri="{BB962C8B-B14F-4D97-AF65-F5344CB8AC3E}">
        <p14:creationId xmlns:p14="http://schemas.microsoft.com/office/powerpoint/2010/main" val="54760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Jerome, he liked to collect words. He would collect words from things he heard and saw... and anytime he found a word he loved for his collection he would write it down. He may not have known the meaning of all of the words he wrote, but they were all wonderful just the same. </a:t>
            </a:r>
          </a:p>
        </p:txBody>
      </p:sp>
      <p:sp>
        <p:nvSpPr>
          <p:cNvPr id="4" name="Slide Number Placeholder 3"/>
          <p:cNvSpPr>
            <a:spLocks noGrp="1"/>
          </p:cNvSpPr>
          <p:nvPr>
            <p:ph type="sldNum" sz="quarter" idx="5"/>
          </p:nvPr>
        </p:nvSpPr>
        <p:spPr/>
        <p:txBody>
          <a:bodyPr/>
          <a:lstStyle/>
          <a:p>
            <a:fld id="{C38015F9-0CA6-4DEB-98E9-3A75EE169087}" type="slidenum">
              <a:rPr lang="en-US"/>
              <a:t>3</a:t>
            </a:fld>
            <a:endParaRPr lang="en-US"/>
          </a:p>
        </p:txBody>
      </p:sp>
    </p:spTree>
    <p:extLst>
      <p:ext uri="{BB962C8B-B14F-4D97-AF65-F5344CB8AC3E}">
        <p14:creationId xmlns:p14="http://schemas.microsoft.com/office/powerpoint/2010/main" val="280115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b="1"/>
              <a:t>You can even print a paper instrument so while you are waiting to use the instruments you can still practice using mallets and playing along on the paper!</a:t>
            </a:r>
            <a:endParaRPr lang="en-US"/>
          </a:p>
          <a:p>
            <a:pPr marL="285750" indent="-228600">
              <a:lnSpc>
                <a:spcPct val="90000"/>
              </a:lnSpc>
              <a:spcAft>
                <a:spcPts val="600"/>
              </a:spcAft>
              <a:buFont typeface="Arial,Sans-Serif"/>
              <a:buChar char="•"/>
            </a:pPr>
            <a:r>
              <a:rPr lang="en-US" b="1"/>
              <a:t>Or use handbells with the whole class!</a:t>
            </a:r>
            <a:endParaRPr lang="en-US"/>
          </a:p>
        </p:txBody>
      </p:sp>
      <p:sp>
        <p:nvSpPr>
          <p:cNvPr id="4" name="Slide Number Placeholder 3"/>
          <p:cNvSpPr>
            <a:spLocks noGrp="1"/>
          </p:cNvSpPr>
          <p:nvPr>
            <p:ph type="sldNum" sz="quarter" idx="5"/>
          </p:nvPr>
        </p:nvSpPr>
        <p:spPr/>
        <p:txBody>
          <a:bodyPr/>
          <a:lstStyle/>
          <a:p>
            <a:fld id="{C38015F9-0CA6-4DEB-98E9-3A75EE169087}" type="slidenum">
              <a:rPr lang="en-US"/>
              <a:t>33</a:t>
            </a:fld>
            <a:endParaRPr lang="en-US"/>
          </a:p>
        </p:txBody>
      </p:sp>
    </p:spTree>
    <p:extLst>
      <p:ext uri="{BB962C8B-B14F-4D97-AF65-F5344CB8AC3E}">
        <p14:creationId xmlns:p14="http://schemas.microsoft.com/office/powerpoint/2010/main" val="3195027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another Orff arrangement you can use with this book!</a:t>
            </a:r>
          </a:p>
        </p:txBody>
      </p:sp>
      <p:sp>
        <p:nvSpPr>
          <p:cNvPr id="4" name="Slide Number Placeholder 3"/>
          <p:cNvSpPr>
            <a:spLocks noGrp="1"/>
          </p:cNvSpPr>
          <p:nvPr>
            <p:ph type="sldNum" sz="quarter" idx="5"/>
          </p:nvPr>
        </p:nvSpPr>
        <p:spPr/>
        <p:txBody>
          <a:bodyPr/>
          <a:lstStyle/>
          <a:p>
            <a:fld id="{C38015F9-0CA6-4DEB-98E9-3A75EE169087}" type="slidenum">
              <a:rPr lang="en-US"/>
              <a:t>34</a:t>
            </a:fld>
            <a:endParaRPr lang="en-US"/>
          </a:p>
        </p:txBody>
      </p:sp>
    </p:spTree>
    <p:extLst>
      <p:ext uri="{BB962C8B-B14F-4D97-AF65-F5344CB8AC3E}">
        <p14:creationId xmlns:p14="http://schemas.microsoft.com/office/powerpoint/2010/main" val="361154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dirty="0">
                <a:cs typeface="Calibri"/>
              </a:rPr>
              <a:t>We hope you</a:t>
            </a:r>
            <a:r>
              <a:rPr lang="en-US" dirty="0"/>
              <a:t> enjoyed our presentation.... </a:t>
            </a:r>
            <a:r>
              <a:rPr lang="en-US" b="1" dirty="0"/>
              <a:t>The Effervescent, Marvelously Perplexing Transformation of a Story Into a Mellifluous Experience</a:t>
            </a:r>
            <a:endParaRPr lang="en-US" b="1" dirty="0">
              <a:cs typeface="Calibri"/>
            </a:endParaRPr>
          </a:p>
          <a:p>
            <a:endParaRPr lang="en-US" b="1"/>
          </a:p>
          <a:p>
            <a:r>
              <a:rPr lang="en-US" b="1" dirty="0">
                <a:cs typeface="Calibri"/>
              </a:rPr>
              <a:t>Our activities today were inspired by the book "The Word Collector" by: Peter H Reynolds</a:t>
            </a:r>
          </a:p>
          <a:p>
            <a:r>
              <a:rPr lang="en-US" b="1" dirty="0">
                <a:cs typeface="Calibri"/>
              </a:rPr>
              <a:t>You can find our presentation on my website...Mrsahmadsmusicnotes.weebly.com</a:t>
            </a:r>
          </a:p>
          <a:p>
            <a:endParaRPr lang="en-US" b="1" dirty="0">
              <a:cs typeface="Calibri"/>
            </a:endParaRPr>
          </a:p>
          <a:p>
            <a:r>
              <a:rPr lang="en-US" b="1" dirty="0">
                <a:cs typeface="Calibri"/>
              </a:rPr>
              <a:t>We are going to draw for prizes and then take questions.</a:t>
            </a:r>
          </a:p>
          <a:p>
            <a:r>
              <a:rPr lang="en-US" b="1" dirty="0">
                <a:cs typeface="Calibri"/>
              </a:rPr>
              <a:t>Are there any questions?</a:t>
            </a:r>
          </a:p>
          <a:p>
            <a:endParaRPr lang="en-US" b="1">
              <a:cs typeface="Calibri"/>
            </a:endParaRPr>
          </a:p>
          <a:p>
            <a:r>
              <a:rPr lang="en-US" b="1" dirty="0"/>
              <a:t>word sets, ribbon wands</a:t>
            </a:r>
            <a:endParaRPr lang="en-US" dirty="0"/>
          </a:p>
          <a:p>
            <a:r>
              <a:rPr lang="en-US" b="1" dirty="0">
                <a:cs typeface="Calibri"/>
              </a:rPr>
              <a:t>6 books,  3 BB words, 3 lights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8015F9-0CA6-4DEB-98E9-3A75EE169087}" type="slidenum">
              <a:t>37</a:t>
            </a:fld>
            <a:endParaRPr lang="en-US"/>
          </a:p>
        </p:txBody>
      </p:sp>
    </p:spTree>
    <p:extLst>
      <p:ext uri="{BB962C8B-B14F-4D97-AF65-F5344CB8AC3E}">
        <p14:creationId xmlns:p14="http://schemas.microsoft.com/office/powerpoint/2010/main" val="38522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 collection grew and grew, and eventually became quite large. One day when walking, Jerome slipped! And his words went flying. (</a:t>
            </a:r>
            <a:r>
              <a:rPr lang="en-US" err="1"/>
              <a:t>AirZooka</a:t>
            </a:r>
            <a:r>
              <a:rPr lang="en-US"/>
              <a:t> and volunteers throw the words).</a:t>
            </a:r>
          </a:p>
        </p:txBody>
      </p:sp>
      <p:sp>
        <p:nvSpPr>
          <p:cNvPr id="4" name="Slide Number Placeholder 3"/>
          <p:cNvSpPr>
            <a:spLocks noGrp="1"/>
          </p:cNvSpPr>
          <p:nvPr>
            <p:ph type="sldNum" sz="quarter" idx="5"/>
          </p:nvPr>
        </p:nvSpPr>
        <p:spPr/>
        <p:txBody>
          <a:bodyPr/>
          <a:lstStyle/>
          <a:p>
            <a:fld id="{C38015F9-0CA6-4DEB-98E9-3A75EE169087}" type="slidenum">
              <a:rPr lang="en-US"/>
              <a:t>4</a:t>
            </a:fld>
            <a:endParaRPr lang="en-US"/>
          </a:p>
        </p:txBody>
      </p:sp>
    </p:spTree>
    <p:extLst>
      <p:ext uri="{BB962C8B-B14F-4D97-AF65-F5344CB8AC3E}">
        <p14:creationId xmlns:p14="http://schemas.microsoft.com/office/powerpoint/2010/main" val="373486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he bent down to pick them up he noticed that he loved how some of his words fit together. There were short words, long words, big words, little words, and multisyllable words that sounded like little songs. Some made sense together, and some did not, but to Jerome they were all wonderful just the same.</a:t>
            </a:r>
          </a:p>
        </p:txBody>
      </p:sp>
      <p:sp>
        <p:nvSpPr>
          <p:cNvPr id="4" name="Slide Number Placeholder 3"/>
          <p:cNvSpPr>
            <a:spLocks noGrp="1"/>
          </p:cNvSpPr>
          <p:nvPr>
            <p:ph type="sldNum" sz="quarter" idx="5"/>
          </p:nvPr>
        </p:nvSpPr>
        <p:spPr/>
        <p:txBody>
          <a:bodyPr/>
          <a:lstStyle/>
          <a:p>
            <a:fld id="{C38015F9-0CA6-4DEB-98E9-3A75EE169087}" type="slidenum">
              <a:rPr lang="en-US"/>
              <a:t>5</a:t>
            </a:fld>
            <a:endParaRPr lang="en-US"/>
          </a:p>
        </p:txBody>
      </p:sp>
    </p:spTree>
    <p:extLst>
      <p:ext uri="{BB962C8B-B14F-4D97-AF65-F5344CB8AC3E}">
        <p14:creationId xmlns:p14="http://schemas.microsoft.com/office/powerpoint/2010/main" val="218910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used his words to write poems and his poems to write songs, which moved and delighted. Sometimes some of his simplest words were his most powerful....like, I’m sorry, thank you, or you matter. </a:t>
            </a:r>
          </a:p>
        </p:txBody>
      </p:sp>
      <p:sp>
        <p:nvSpPr>
          <p:cNvPr id="4" name="Slide Number Placeholder 3"/>
          <p:cNvSpPr>
            <a:spLocks noGrp="1"/>
          </p:cNvSpPr>
          <p:nvPr>
            <p:ph type="sldNum" sz="quarter" idx="5"/>
          </p:nvPr>
        </p:nvSpPr>
        <p:spPr/>
        <p:txBody>
          <a:bodyPr/>
          <a:lstStyle/>
          <a:p>
            <a:fld id="{C38015F9-0CA6-4DEB-98E9-3A75EE169087}" type="slidenum">
              <a:rPr lang="en-US"/>
              <a:t>6</a:t>
            </a:fld>
            <a:endParaRPr lang="en-US"/>
          </a:p>
        </p:txBody>
      </p:sp>
    </p:spTree>
    <p:extLst>
      <p:ext uri="{BB962C8B-B14F-4D97-AF65-F5344CB8AC3E}">
        <p14:creationId xmlns:p14="http://schemas.microsoft.com/office/powerpoint/2010/main" val="246259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more words he knew, the more clearly he could share with the world what he was thinking, feeling, and dreaming.</a:t>
            </a:r>
          </a:p>
        </p:txBody>
      </p:sp>
      <p:sp>
        <p:nvSpPr>
          <p:cNvPr id="4" name="Slide Number Placeholder 3"/>
          <p:cNvSpPr>
            <a:spLocks noGrp="1"/>
          </p:cNvSpPr>
          <p:nvPr>
            <p:ph type="sldNum" sz="quarter" idx="5"/>
          </p:nvPr>
        </p:nvSpPr>
        <p:spPr/>
        <p:txBody>
          <a:bodyPr/>
          <a:lstStyle/>
          <a:p>
            <a:fld id="{C38015F9-0CA6-4DEB-98E9-3A75EE169087}" type="slidenum">
              <a:rPr lang="en-US"/>
              <a:t>7</a:t>
            </a:fld>
            <a:endParaRPr lang="en-US"/>
          </a:p>
        </p:txBody>
      </p:sp>
    </p:spTree>
    <p:extLst>
      <p:ext uri="{BB962C8B-B14F-4D97-AF65-F5344CB8AC3E}">
        <p14:creationId xmlns:p14="http://schemas.microsoft.com/office/powerpoint/2010/main" val="173694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breezy day Jerome climbed the highest hill he could find, while pulling his packed word collection behind him in a wagon. </a:t>
            </a:r>
          </a:p>
        </p:txBody>
      </p:sp>
      <p:sp>
        <p:nvSpPr>
          <p:cNvPr id="4" name="Slide Number Placeholder 3"/>
          <p:cNvSpPr>
            <a:spLocks noGrp="1"/>
          </p:cNvSpPr>
          <p:nvPr>
            <p:ph type="sldNum" sz="quarter" idx="5"/>
          </p:nvPr>
        </p:nvSpPr>
        <p:spPr/>
        <p:txBody>
          <a:bodyPr/>
          <a:lstStyle/>
          <a:p>
            <a:fld id="{C38015F9-0CA6-4DEB-98E9-3A75EE169087}" type="slidenum">
              <a:rPr lang="en-US"/>
              <a:t>8</a:t>
            </a:fld>
            <a:endParaRPr lang="en-US"/>
          </a:p>
        </p:txBody>
      </p:sp>
    </p:spTree>
    <p:extLst>
      <p:ext uri="{BB962C8B-B14F-4D97-AF65-F5344CB8AC3E}">
        <p14:creationId xmlns:p14="http://schemas.microsoft.com/office/powerpoint/2010/main" val="200992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released the words into the valley below, where children excitedly caught and collected the words. Jerome had no words to describe how happy it made him. (Close Book)</a:t>
            </a:r>
          </a:p>
        </p:txBody>
      </p:sp>
      <p:sp>
        <p:nvSpPr>
          <p:cNvPr id="4" name="Slide Number Placeholder 3"/>
          <p:cNvSpPr>
            <a:spLocks noGrp="1"/>
          </p:cNvSpPr>
          <p:nvPr>
            <p:ph type="sldNum" sz="quarter" idx="5"/>
          </p:nvPr>
        </p:nvSpPr>
        <p:spPr/>
        <p:txBody>
          <a:bodyPr/>
          <a:lstStyle/>
          <a:p>
            <a:fld id="{C38015F9-0CA6-4DEB-98E9-3A75EE169087}" type="slidenum">
              <a:rPr lang="en-US"/>
              <a:t>9</a:t>
            </a:fld>
            <a:endParaRPr lang="en-US"/>
          </a:p>
        </p:txBody>
      </p:sp>
    </p:spTree>
    <p:extLst>
      <p:ext uri="{BB962C8B-B14F-4D97-AF65-F5344CB8AC3E}">
        <p14:creationId xmlns:p14="http://schemas.microsoft.com/office/powerpoint/2010/main" val="408208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B427-1B1F-44A0-BC95-28308B858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831B7-5E93-4598-BA04-2846F94B1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357E9-BB83-4A80-86FE-2A29EF5554E8}"/>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B161B5FB-7159-4E6E-8A55-D21ABFF9E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5A825-DBEF-478A-ACCD-1CABC38A1A8C}"/>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383064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567A-E8CF-4D95-B4C0-B848536DA4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81FA15-DAF0-4A19-A46D-B0617C824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2F33D-6684-4473-A61E-F648CB9DA594}"/>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573EBFE3-72B7-4BD2-835A-BDA8A519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01972-5CDC-4367-8E24-C72EB1536FEE}"/>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389579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9FB017-346C-48FF-9F02-5039996B8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825101-29D8-406B-8445-9D9267D1D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86D11-5E84-4B0D-B59E-726479DFCD96}"/>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9FE29335-7567-4583-B2E1-F7F54F29B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5DD7D-B232-4F21-BC32-55D347B580B5}"/>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5561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1/25/2023</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59296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5628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856648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47389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5938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588853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47493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9437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820A-592E-4DD1-84BA-21F10E33D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E7CC3-8C6F-4126-9060-EBF0DB1FE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4354-3C7D-4A8E-BF85-8BF31839D838}"/>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EA08E895-C3D1-492D-AA6F-7516CFA43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73862-74FF-4E5A-913E-FC52EA8B30F0}"/>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2756047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965524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96697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1/25/2023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20697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E79C-F792-40F8-AF48-5DFDEBC1C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C3AB09-1C52-4E74-97C4-9A764A245F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036BE-5E2C-416F-A4FC-67C8FA4133BA}"/>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0A7863D8-6CB0-4583-8E8C-2D36DF856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91384-CBAB-4CF7-A097-5CF6A96E48C3}"/>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866051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C57C-580E-475B-8F03-A5B808E34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86C59-B1C8-4165-9677-2429F2E0E1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F4E736-01BB-4A1F-9292-403F74C90D5C}"/>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4A248209-096E-41EB-A9EC-ACB0BCE3F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F19CA-42B5-4AFA-9428-570572F38273}"/>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127063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A4D1-EF89-4593-87D6-19699DDE2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A62499-75D1-4BD8-AB6B-5FBC2817D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5A749D-66CE-46A1-9729-C949A67221CF}"/>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3B21C6E3-D551-4E83-8A79-47B811547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CF25C-5103-469F-A4A2-549CB9C8A2B5}"/>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3412068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39DB-5C61-489E-A2CA-0B4167ADC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CF7A3-BFDA-475C-A9CD-1B8231ECF4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BC989-B244-46F5-A81E-D2126889B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765FEB-2C22-4C83-BC6C-EC78A9F3226F}"/>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6" name="Footer Placeholder 5">
            <a:extLst>
              <a:ext uri="{FF2B5EF4-FFF2-40B4-BE49-F238E27FC236}">
                <a16:creationId xmlns:a16="http://schemas.microsoft.com/office/drawing/2014/main" id="{57FE2885-EC1F-4847-912F-C3FA71946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032CB-0236-4F3B-903F-276F7EF6B617}"/>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389529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E195-B399-465B-915C-D33DC19F7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761EFF-17FC-4C85-BF96-15F615697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646CC-66C5-4744-BC11-EAD7E3C294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E0730-16C7-47B5-BA2F-67F82A77C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471B8-4FAD-418A-9CF5-BBE2EDBAEA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06DA95-D434-4D06-B1DC-6AB15FF6C9F4}"/>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8" name="Footer Placeholder 7">
            <a:extLst>
              <a:ext uri="{FF2B5EF4-FFF2-40B4-BE49-F238E27FC236}">
                <a16:creationId xmlns:a16="http://schemas.microsoft.com/office/drawing/2014/main" id="{4552D013-E6DD-4AC5-A560-E04F4E59B6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DE3EE7-1ABB-4CBD-9A16-FA08F1182744}"/>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2879128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A3F0-1F43-4293-B734-85C0D05C8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221C8-4F91-4598-A8E5-B986E7568888}"/>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4" name="Footer Placeholder 3">
            <a:extLst>
              <a:ext uri="{FF2B5EF4-FFF2-40B4-BE49-F238E27FC236}">
                <a16:creationId xmlns:a16="http://schemas.microsoft.com/office/drawing/2014/main" id="{BEB75667-E89A-487D-8E25-CD272A4D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B42EBE-8B4C-420C-A618-A2BFB01103FD}"/>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3008161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960B5-7947-47C6-A58A-A62A5D9CB752}"/>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3" name="Footer Placeholder 2">
            <a:extLst>
              <a:ext uri="{FF2B5EF4-FFF2-40B4-BE49-F238E27FC236}">
                <a16:creationId xmlns:a16="http://schemas.microsoft.com/office/drawing/2014/main" id="{0194EC84-3B0B-4276-85F3-C592928936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24125A-CC5E-4B1F-B5AA-BF3C31A9965D}"/>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129024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EA0A-5626-4620-808E-EEA11DA58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C134CE-05C0-47A1-AF1F-0D1CF3BD5B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7D2D6-C237-4A16-A361-9C24D65CE844}"/>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4C952339-F99A-4980-9D0C-C6E66EF2C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3D508-1DA9-41BB-956A-9539D4979B31}"/>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3163824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510C-47D5-4E3A-BBB9-3922F8756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CADC81-A69F-4291-83EE-94E7A719A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0EAED-F198-4C11-90B0-83F3EDDF3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E6852-07FF-4B37-9D04-966AE33AC1CA}"/>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6" name="Footer Placeholder 5">
            <a:extLst>
              <a:ext uri="{FF2B5EF4-FFF2-40B4-BE49-F238E27FC236}">
                <a16:creationId xmlns:a16="http://schemas.microsoft.com/office/drawing/2014/main" id="{DA701822-DDA6-4A34-9C84-84DB01D8E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B6E11-CF75-4D06-BD1E-159B00D56089}"/>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3894545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BC90-604A-4DBC-B89F-0EE33E2D5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DA779-3345-4FF4-BDC1-8DF45813F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1AC5A0-9BDE-439D-9003-171EE5171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FCF34-C27E-4E5A-86D1-8B305BFACD2A}"/>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6" name="Footer Placeholder 5">
            <a:extLst>
              <a:ext uri="{FF2B5EF4-FFF2-40B4-BE49-F238E27FC236}">
                <a16:creationId xmlns:a16="http://schemas.microsoft.com/office/drawing/2014/main" id="{DA3D3F3D-E872-4F08-A79B-29FD0C563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C3940-30F0-4EFC-A9DA-1438019B55D5}"/>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2038690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2910D-C5A9-460E-94DB-BD14DC7097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A34ADC-BB1E-462E-94AB-CEEFF7394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D6961-9C6C-4D5E-9ED6-9DE931AF7B34}"/>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947B015B-7DB8-474C-BEFF-36CE07B09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982C-E60D-48BD-9549-A3173428A8EC}"/>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170230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248E4-7A90-4005-A46B-1AFA29FFBF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49C25-6B9C-46F2-94B5-4C20C97B06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CFD7F-62B1-4DB9-A264-A22086183C00}"/>
              </a:ext>
            </a:extLst>
          </p:cNvPr>
          <p:cNvSpPr>
            <a:spLocks noGrp="1"/>
          </p:cNvSpPr>
          <p:nvPr>
            <p:ph type="dt" sz="half" idx="10"/>
          </p:nvPr>
        </p:nvSpPr>
        <p:spPr/>
        <p:txBody>
          <a:body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12320659-E597-42F4-83A8-B4B79A529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000BA-6509-49F9-9CB7-E712D9881F88}"/>
              </a:ext>
            </a:extLst>
          </p:cNvPr>
          <p:cNvSpPr>
            <a:spLocks noGrp="1"/>
          </p:cNvSpPr>
          <p:nvPr>
            <p:ph type="sldNum" sz="quarter" idx="12"/>
          </p:nvPr>
        </p:nvSpPr>
        <p:spPr/>
        <p:txBody>
          <a:bodyPr/>
          <a:lstStyle/>
          <a:p>
            <a:fld id="{A73C19E1-A11B-4C12-A8D3-FBCB99747E46}" type="slidenum">
              <a:rPr lang="en-US" smtClean="0"/>
              <a:t>‹#›</a:t>
            </a:fld>
            <a:endParaRPr lang="en-US"/>
          </a:p>
        </p:txBody>
      </p:sp>
    </p:spTree>
    <p:extLst>
      <p:ext uri="{BB962C8B-B14F-4D97-AF65-F5344CB8AC3E}">
        <p14:creationId xmlns:p14="http://schemas.microsoft.com/office/powerpoint/2010/main" val="350654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B628-C315-48FB-9A43-6C74CA91B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9B0F9-AE8C-4100-A5E0-C4CD4F38A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1D000F-55E5-4466-B8A1-BAD6FE39E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22E7D-DC27-4C01-A804-F03B7DFE0983}"/>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6" name="Footer Placeholder 5">
            <a:extLst>
              <a:ext uri="{FF2B5EF4-FFF2-40B4-BE49-F238E27FC236}">
                <a16:creationId xmlns:a16="http://schemas.microsoft.com/office/drawing/2014/main" id="{09580894-9B31-439D-B283-F1B4A1578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4DE6C-6672-4B0B-961F-381F915F075E}"/>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111458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06D6-6F51-4B1F-8B0A-95086390A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E9FD00-6D6C-4E57-ADD5-2EEF2330F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8DC515-D4DD-46FF-BD2F-E594460E13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84070-9E64-4ECD-94EA-95EF745812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3B102-D1BD-4E8C-92DB-6F5C0CEBC5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1CD88-108A-4DC1-8EF0-6D66DC5B5C4C}"/>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8" name="Footer Placeholder 7">
            <a:extLst>
              <a:ext uri="{FF2B5EF4-FFF2-40B4-BE49-F238E27FC236}">
                <a16:creationId xmlns:a16="http://schemas.microsoft.com/office/drawing/2014/main" id="{B74D7A33-5E82-449F-8F02-8C3910E9C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7DD954-B7FD-4943-B3FA-9252F9B8C512}"/>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86584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CB53-D25B-4232-B7C7-806356DD5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244792-0F9B-49B9-9125-353B90900B62}"/>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4" name="Footer Placeholder 3">
            <a:extLst>
              <a:ext uri="{FF2B5EF4-FFF2-40B4-BE49-F238E27FC236}">
                <a16:creationId xmlns:a16="http://schemas.microsoft.com/office/drawing/2014/main" id="{9E423B8A-8E3A-49EC-9EB7-300B5CCCB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3C130D-06EC-4B97-A790-CC754B62E2DC}"/>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293415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FD5A0-2A02-47B0-A909-8A005A14DF21}"/>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3" name="Footer Placeholder 2">
            <a:extLst>
              <a:ext uri="{FF2B5EF4-FFF2-40B4-BE49-F238E27FC236}">
                <a16:creationId xmlns:a16="http://schemas.microsoft.com/office/drawing/2014/main" id="{ED18F78D-C1B3-4228-A8F9-6086436DD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73C3C8-422F-4ED0-BD20-155FD4246FCA}"/>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112145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EEE6-E9AC-4B2E-A418-74ABB2CDE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93C29-9816-408F-9242-39E6646396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6B08E-C3CD-4139-977F-3C4C6ED97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1CA16-E73F-43EA-A2EC-C4B499E91085}"/>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6" name="Footer Placeholder 5">
            <a:extLst>
              <a:ext uri="{FF2B5EF4-FFF2-40B4-BE49-F238E27FC236}">
                <a16:creationId xmlns:a16="http://schemas.microsoft.com/office/drawing/2014/main" id="{15A03300-6B16-4612-AE94-4AA9C9915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E98F-72BF-4BC6-9DAA-C908AAB13E97}"/>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4094338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ED82D-5F20-4AC6-932C-424152C7A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87824D-4A34-464F-BBDA-434DC6DBA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2B0B3-A874-4AF5-814D-4BBCE53E8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716C5-60BF-4111-AECB-9B5347656B77}"/>
              </a:ext>
            </a:extLst>
          </p:cNvPr>
          <p:cNvSpPr>
            <a:spLocks noGrp="1"/>
          </p:cNvSpPr>
          <p:nvPr>
            <p:ph type="dt" sz="half" idx="10"/>
          </p:nvPr>
        </p:nvSpPr>
        <p:spPr/>
        <p:txBody>
          <a:bodyPr/>
          <a:lstStyle/>
          <a:p>
            <a:fld id="{30D83BCB-C2C4-4791-88E1-90CF714A4DEC}" type="datetimeFigureOut">
              <a:rPr lang="en-US" smtClean="0"/>
              <a:t>1/25/2023</a:t>
            </a:fld>
            <a:endParaRPr lang="en-US"/>
          </a:p>
        </p:txBody>
      </p:sp>
      <p:sp>
        <p:nvSpPr>
          <p:cNvPr id="6" name="Footer Placeholder 5">
            <a:extLst>
              <a:ext uri="{FF2B5EF4-FFF2-40B4-BE49-F238E27FC236}">
                <a16:creationId xmlns:a16="http://schemas.microsoft.com/office/drawing/2014/main" id="{2366EEBB-07C1-47EC-8982-A6DE5D758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03A41-39C4-4EBB-81F9-2EA347E1C7A0}"/>
              </a:ext>
            </a:extLst>
          </p:cNvPr>
          <p:cNvSpPr>
            <a:spLocks noGrp="1"/>
          </p:cNvSpPr>
          <p:nvPr>
            <p:ph type="sldNum" sz="quarter" idx="12"/>
          </p:nvPr>
        </p:nvSpPr>
        <p:spPr/>
        <p:txBody>
          <a:bodyPr/>
          <a:lstStyle/>
          <a:p>
            <a:fld id="{7AB3025F-275D-43BD-A96C-527B1200C64D}" type="slidenum">
              <a:rPr lang="en-US" smtClean="0"/>
              <a:t>‹#›</a:t>
            </a:fld>
            <a:endParaRPr lang="en-US"/>
          </a:p>
        </p:txBody>
      </p:sp>
    </p:spTree>
    <p:extLst>
      <p:ext uri="{BB962C8B-B14F-4D97-AF65-F5344CB8AC3E}">
        <p14:creationId xmlns:p14="http://schemas.microsoft.com/office/powerpoint/2010/main" val="169869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C1FA50-FB42-4A2C-86EA-F5D0CD72ED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728186-60C1-460B-9E25-A24870B28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7E0FE-7977-4C91-B48F-65E1E2723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83BCB-C2C4-4791-88E1-90CF714A4DEC}" type="datetimeFigureOut">
              <a:rPr lang="en-US" smtClean="0"/>
              <a:t>1/25/2023</a:t>
            </a:fld>
            <a:endParaRPr lang="en-US"/>
          </a:p>
        </p:txBody>
      </p:sp>
      <p:sp>
        <p:nvSpPr>
          <p:cNvPr id="5" name="Footer Placeholder 4">
            <a:extLst>
              <a:ext uri="{FF2B5EF4-FFF2-40B4-BE49-F238E27FC236}">
                <a16:creationId xmlns:a16="http://schemas.microsoft.com/office/drawing/2014/main" id="{79AF4912-3215-400D-BD6A-FD6F728EF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9910D9-8DB7-4E98-A7B4-2D48526B6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3025F-275D-43BD-A96C-527B1200C64D}" type="slidenum">
              <a:rPr lang="en-US" smtClean="0"/>
              <a:t>‹#›</a:t>
            </a:fld>
            <a:endParaRPr lang="en-US"/>
          </a:p>
        </p:txBody>
      </p:sp>
    </p:spTree>
    <p:extLst>
      <p:ext uri="{BB962C8B-B14F-4D97-AF65-F5344CB8AC3E}">
        <p14:creationId xmlns:p14="http://schemas.microsoft.com/office/powerpoint/2010/main" val="27658731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1/25/2023</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23060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0F4B33-E369-4EB4-AC41-8A64901E0A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C62E0-D551-4902-8D43-5A8830F0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F6FBA-9D65-465B-A64F-F74E96260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94080-BCB7-445C-A0D4-BBEF9282C7C8}" type="datetimeFigureOut">
              <a:rPr lang="en-US" smtClean="0"/>
              <a:t>1/25/2023</a:t>
            </a:fld>
            <a:endParaRPr lang="en-US"/>
          </a:p>
        </p:txBody>
      </p:sp>
      <p:sp>
        <p:nvSpPr>
          <p:cNvPr id="5" name="Footer Placeholder 4">
            <a:extLst>
              <a:ext uri="{FF2B5EF4-FFF2-40B4-BE49-F238E27FC236}">
                <a16:creationId xmlns:a16="http://schemas.microsoft.com/office/drawing/2014/main" id="{6252855E-C9EB-4961-A43C-C77EAE0CD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3AA43-4352-4A92-A2D6-F402C368D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C19E1-A11B-4C12-A8D3-FBCB99747E46}" type="slidenum">
              <a:rPr lang="en-US" smtClean="0"/>
              <a:t>‹#›</a:t>
            </a:fld>
            <a:endParaRPr lang="en-US"/>
          </a:p>
        </p:txBody>
      </p:sp>
    </p:spTree>
    <p:extLst>
      <p:ext uri="{BB962C8B-B14F-4D97-AF65-F5344CB8AC3E}">
        <p14:creationId xmlns:p14="http://schemas.microsoft.com/office/powerpoint/2010/main" val="1533504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pic>
        <p:nvPicPr>
          <p:cNvPr id="1026" name="Picture 2" descr="The Word Collector: Reynolds, Peter H., Reynolds, Peter H.: 9780545865029:  Amazon.com: Books">
            <a:extLst>
              <a:ext uri="{FF2B5EF4-FFF2-40B4-BE49-F238E27FC236}">
                <a16:creationId xmlns:a16="http://schemas.microsoft.com/office/drawing/2014/main" id="{5E9E774A-691F-4504-97C4-66CD6170B42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38597" y="966990"/>
            <a:ext cx="3720076" cy="339343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095303-30A1-96BA-7543-A907A212BBD3}"/>
              </a:ext>
            </a:extLst>
          </p:cNvPr>
          <p:cNvSpPr txBox="1"/>
          <p:nvPr/>
        </p:nvSpPr>
        <p:spPr>
          <a:xfrm>
            <a:off x="516627" y="970845"/>
            <a:ext cx="6891866" cy="3477875"/>
          </a:xfrm>
          <a:prstGeom prst="rect">
            <a:avLst/>
          </a:prstGeom>
          <a:solidFill>
            <a:srgbClr val="B807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Century Gothic"/>
              </a:rPr>
              <a:t>The Effervescent, Marvelously Perplexing Transformation of a Story Into a Mellifluous Experience</a:t>
            </a:r>
            <a:endParaRPr lang="en-US" sz="4400" b="1">
              <a:solidFill>
                <a:schemeClr val="bg1"/>
              </a:solidFill>
              <a:cs typeface="Calibri"/>
            </a:endParaRPr>
          </a:p>
        </p:txBody>
      </p:sp>
      <p:sp>
        <p:nvSpPr>
          <p:cNvPr id="3" name="TextBox 2">
            <a:extLst>
              <a:ext uri="{FF2B5EF4-FFF2-40B4-BE49-F238E27FC236}">
                <a16:creationId xmlns:a16="http://schemas.microsoft.com/office/drawing/2014/main" id="{5B39A043-732C-BB50-584D-D8E12AFF4BC1}"/>
              </a:ext>
            </a:extLst>
          </p:cNvPr>
          <p:cNvSpPr txBox="1"/>
          <p:nvPr/>
        </p:nvSpPr>
        <p:spPr>
          <a:xfrm>
            <a:off x="642054" y="5030611"/>
            <a:ext cx="10921999"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b="1" i="1" dirty="0">
              <a:cs typeface="Calibri"/>
            </a:endParaRPr>
          </a:p>
          <a:p>
            <a:pPr algn="ctr"/>
            <a:r>
              <a:rPr lang="en-US" sz="4800" b="1" i="1" dirty="0">
                <a:cs typeface="Calibri"/>
              </a:rPr>
              <a:t>Allison Kummerfeldt and Susan Ahmad</a:t>
            </a:r>
            <a:endParaRPr lang="en-US" dirty="0">
              <a:cs typeface="Calibri"/>
            </a:endParaRPr>
          </a:p>
          <a:p>
            <a:pPr algn="ctr"/>
            <a:endParaRPr lang="en-US" sz="1200" b="1" i="1">
              <a:cs typeface="Calibri"/>
            </a:endParaRPr>
          </a:p>
        </p:txBody>
      </p:sp>
    </p:spTree>
    <p:extLst>
      <p:ext uri="{BB962C8B-B14F-4D97-AF65-F5344CB8AC3E}">
        <p14:creationId xmlns:p14="http://schemas.microsoft.com/office/powerpoint/2010/main" val="997645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020C-7D8F-9A8F-C7BC-9005CDBC1E9F}"/>
              </a:ext>
            </a:extLst>
          </p:cNvPr>
          <p:cNvSpPr>
            <a:spLocks noGrp="1"/>
          </p:cNvSpPr>
          <p:nvPr>
            <p:ph type="title"/>
          </p:nvPr>
        </p:nvSpPr>
        <p:spPr>
          <a:xfrm>
            <a:off x="7464614" y="1740828"/>
            <a:ext cx="4561758" cy="3593603"/>
          </a:xfrm>
        </p:spPr>
        <p:txBody>
          <a:bodyPr vert="horz" lIns="91440" tIns="45720" rIns="91440" bIns="45720" rtlCol="0" anchor="b">
            <a:noAutofit/>
          </a:bodyPr>
          <a:lstStyle/>
          <a:p>
            <a:r>
              <a:rPr lang="en-US" b="1"/>
              <a:t>It's time to find a new type of word.</a:t>
            </a:r>
            <a:br>
              <a:rPr lang="en-US" b="1"/>
            </a:br>
            <a:r>
              <a:rPr lang="en-US" b="1"/>
              <a:t>Which ones stand out as common, </a:t>
            </a:r>
            <a:br>
              <a:rPr lang="en-US" b="1"/>
            </a:br>
            <a:r>
              <a:rPr lang="en-US" b="1"/>
              <a:t>new, or unheard?</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The Word Collector: Reynolds, Peter H., Reynolds, Peter H.: 9780545865029:  Amazon.com: Books">
            <a:extLst>
              <a:ext uri="{FF2B5EF4-FFF2-40B4-BE49-F238E27FC236}">
                <a16:creationId xmlns:a16="http://schemas.microsoft.com/office/drawing/2014/main" id="{0498EA30-B17E-6317-2AF9-99A509368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28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4382E-CE6E-4351-8518-3BBE4410E9B0}"/>
              </a:ext>
            </a:extLst>
          </p:cNvPr>
          <p:cNvSpPr>
            <a:spLocks noGrp="1"/>
          </p:cNvSpPr>
          <p:nvPr>
            <p:ph idx="1"/>
          </p:nvPr>
        </p:nvSpPr>
        <p:spPr>
          <a:xfrm>
            <a:off x="269399" y="905616"/>
            <a:ext cx="3898158" cy="5068765"/>
          </a:xfrm>
          <a:solidFill>
            <a:schemeClr val="bg1"/>
          </a:solidFill>
          <a:ln w="38100">
            <a:solidFill>
              <a:schemeClr val="accent4">
                <a:lumMod val="75000"/>
              </a:schemeClr>
            </a:solidFill>
          </a:ln>
        </p:spPr>
        <p:txBody>
          <a:bodyPr>
            <a:normAutofit/>
          </a:bodyPr>
          <a:lstStyle/>
          <a:p>
            <a:r>
              <a:rPr lang="en-US" b="1"/>
              <a:t>One Syllable</a:t>
            </a:r>
          </a:p>
          <a:p>
            <a:pPr marL="0" indent="0">
              <a:buNone/>
            </a:pPr>
            <a:r>
              <a:rPr lang="en-US" sz="2400" b="1"/>
              <a:t>Spark	     Bloom	Light</a:t>
            </a:r>
          </a:p>
          <a:p>
            <a:pPr marL="0" indent="0">
              <a:buNone/>
            </a:pPr>
            <a:r>
              <a:rPr lang="en-US" sz="2400" b="1"/>
              <a:t>Drift        Dream	Space</a:t>
            </a:r>
          </a:p>
          <a:p>
            <a:pPr marL="0" indent="0">
              <a:buNone/>
            </a:pPr>
            <a:r>
              <a:rPr lang="en-US" sz="2400" b="1"/>
              <a:t>Smudge   Breeze	Truth</a:t>
            </a:r>
          </a:p>
          <a:p>
            <a:pPr marL="0" indent="0">
              <a:buNone/>
            </a:pPr>
            <a:r>
              <a:rPr lang="en-US" sz="2400" b="1"/>
              <a:t>Soul        Learn	Goal</a:t>
            </a:r>
          </a:p>
          <a:p>
            <a:pPr marL="0" indent="0">
              <a:buNone/>
            </a:pPr>
            <a:r>
              <a:rPr lang="en-US" sz="2400" b="1"/>
              <a:t>Wings     Sad	</a:t>
            </a:r>
          </a:p>
          <a:p>
            <a:pPr marL="0" indent="0">
              <a:buNone/>
            </a:pPr>
            <a:r>
              <a:rPr lang="en-US" sz="2400" b="1"/>
              <a:t>Sport       Roar	Grace</a:t>
            </a:r>
          </a:p>
          <a:p>
            <a:pPr marL="0" indent="0">
              <a:buNone/>
            </a:pPr>
            <a:r>
              <a:rPr lang="en-US" sz="2400" b="1"/>
              <a:t>Peace      Lost	Wish</a:t>
            </a:r>
          </a:p>
          <a:p>
            <a:pPr marL="0" indent="0">
              <a:buNone/>
            </a:pPr>
            <a:r>
              <a:rPr lang="en-US" sz="2400" b="1"/>
              <a:t>Cloud     Cloak	Glow</a:t>
            </a:r>
          </a:p>
          <a:p>
            <a:pPr marL="0" indent="0">
              <a:buNone/>
            </a:pPr>
            <a:r>
              <a:rPr lang="en-US" sz="2400" b="1"/>
              <a:t>Star          Slide	Hope</a:t>
            </a:r>
          </a:p>
        </p:txBody>
      </p:sp>
      <p:sp>
        <p:nvSpPr>
          <p:cNvPr id="4" name="Content Placeholder 2">
            <a:extLst>
              <a:ext uri="{FF2B5EF4-FFF2-40B4-BE49-F238E27FC236}">
                <a16:creationId xmlns:a16="http://schemas.microsoft.com/office/drawing/2014/main" id="{3F985C60-93F0-41F1-BCF2-67BB401AD6A6}"/>
              </a:ext>
            </a:extLst>
          </p:cNvPr>
          <p:cNvSpPr txBox="1">
            <a:spLocks/>
          </p:cNvSpPr>
          <p:nvPr/>
        </p:nvSpPr>
        <p:spPr>
          <a:xfrm>
            <a:off x="4176349" y="905611"/>
            <a:ext cx="3130062" cy="5068765"/>
          </a:xfrm>
          <a:prstGeom prst="rect">
            <a:avLst/>
          </a:prstGeom>
          <a:ln w="38100">
            <a:solidFill>
              <a:schemeClr val="accent4">
                <a:lumMod val="75000"/>
              </a:schemeClr>
            </a:solidFill>
          </a:ln>
        </p:spPr>
        <p:txBody>
          <a:bodyPr vert="horz" lIns="91440" tIns="45720" rIns="91440" bIns="45720" rtlCol="0">
            <a:norm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Char char="+"/>
              <a:tabLst/>
              <a:defRPr/>
            </a:pPr>
            <a:r>
              <a:rPr kumimoji="0" lang="en-US" sz="2600" b="1" i="0" u="none" strike="noStrike" kern="1200" cap="none" spc="0" normalizeH="0" baseline="0" noProof="0">
                <a:ln>
                  <a:noFill/>
                </a:ln>
                <a:solidFill>
                  <a:srgbClr val="000000"/>
                </a:solidFill>
                <a:effectLst/>
                <a:uLnTx/>
                <a:uFillTx/>
                <a:latin typeface="Avenir Next LT Pro"/>
                <a:ea typeface="+mn-ea"/>
                <a:cs typeface="+mn-cs"/>
              </a:rPr>
              <a:t>Two Syllable</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Wonder     Treasure</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Whisper     Glimmer</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Million        Crimson </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Shimmer    Brilliant</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Ascend       Dreamy </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Action         Friendly</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Colors         Funny</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Motion        Flowers </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Weather      Solar</a:t>
            </a:r>
            <a:r>
              <a:rPr kumimoji="0" lang="en-US" sz="2600" b="0" i="0" u="none" strike="noStrike" kern="1200" cap="none" spc="0" normalizeH="0" baseline="0" noProof="0">
                <a:ln>
                  <a:noFill/>
                </a:ln>
                <a:solidFill>
                  <a:srgbClr val="000000"/>
                </a:solidFill>
                <a:effectLst/>
                <a:uLnTx/>
                <a:uFillTx/>
                <a:latin typeface="Avenir Next LT Pro"/>
                <a:ea typeface="+mn-ea"/>
                <a:cs typeface="+mn-cs"/>
              </a:rPr>
              <a:t>	</a:t>
            </a:r>
          </a:p>
        </p:txBody>
      </p:sp>
      <p:sp>
        <p:nvSpPr>
          <p:cNvPr id="5" name="Content Placeholder 2">
            <a:extLst>
              <a:ext uri="{FF2B5EF4-FFF2-40B4-BE49-F238E27FC236}">
                <a16:creationId xmlns:a16="http://schemas.microsoft.com/office/drawing/2014/main" id="{25843549-69F7-473F-B25D-557863ED15FF}"/>
              </a:ext>
            </a:extLst>
          </p:cNvPr>
          <p:cNvSpPr txBox="1">
            <a:spLocks/>
          </p:cNvSpPr>
          <p:nvPr/>
        </p:nvSpPr>
        <p:spPr>
          <a:xfrm>
            <a:off x="7315203" y="892419"/>
            <a:ext cx="2215662" cy="5081954"/>
          </a:xfrm>
          <a:prstGeom prst="rect">
            <a:avLst/>
          </a:prstGeom>
          <a:ln w="38100">
            <a:solidFill>
              <a:schemeClr val="accent4">
                <a:lumMod val="75000"/>
              </a:schemeClr>
            </a:solidFill>
          </a:ln>
        </p:spPr>
        <p:txBody>
          <a:bodyPr vert="horz" lIns="91440" tIns="45720" rIns="91440" bIns="45720" rtlCol="0">
            <a:norm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Char char="+"/>
              <a:tabLst/>
              <a:defRPr/>
            </a:pPr>
            <a:r>
              <a:rPr kumimoji="0" lang="en-US" sz="2600" b="1" i="0" u="none" strike="noStrike" kern="1200" cap="none" spc="0" normalizeH="0" baseline="0" noProof="0">
                <a:ln>
                  <a:noFill/>
                </a:ln>
                <a:solidFill>
                  <a:srgbClr val="000000"/>
                </a:solidFill>
                <a:effectLst/>
                <a:uLnTx/>
                <a:uFillTx/>
                <a:latin typeface="Avenir Next LT Pro"/>
                <a:ea typeface="+mn-ea"/>
                <a:cs typeface="+mn-cs"/>
              </a:rPr>
              <a:t>Three Syllable</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endParaRPr kumimoji="0" lang="en-US" sz="2600" b="1" i="0" u="none" strike="noStrike" kern="1200" cap="none" spc="0" normalizeH="0" baseline="0" noProof="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600" b="0" i="0" u="none" strike="noStrike" kern="1200" cap="none" spc="0" normalizeH="0" baseline="0" noProof="0">
                <a:ln>
                  <a:noFill/>
                </a:ln>
                <a:solidFill>
                  <a:srgbClr val="000000"/>
                </a:solidFill>
                <a:effectLst/>
                <a:uLnTx/>
                <a:uFillTx/>
                <a:latin typeface="Avenir Next LT Pro"/>
                <a:ea typeface="+mn-ea"/>
                <a:cs typeface="+mn-cs"/>
              </a:rPr>
              <a:t>	</a:t>
            </a:r>
          </a:p>
        </p:txBody>
      </p:sp>
      <p:sp>
        <p:nvSpPr>
          <p:cNvPr id="6" name="Content Placeholder 2">
            <a:extLst>
              <a:ext uri="{FF2B5EF4-FFF2-40B4-BE49-F238E27FC236}">
                <a16:creationId xmlns:a16="http://schemas.microsoft.com/office/drawing/2014/main" id="{820FBE68-C35F-4DC9-A078-0EA3D9934023}"/>
              </a:ext>
            </a:extLst>
          </p:cNvPr>
          <p:cNvSpPr txBox="1">
            <a:spLocks/>
          </p:cNvSpPr>
          <p:nvPr/>
        </p:nvSpPr>
        <p:spPr>
          <a:xfrm>
            <a:off x="9542592" y="883633"/>
            <a:ext cx="2215662" cy="5081954"/>
          </a:xfrm>
          <a:prstGeom prst="rect">
            <a:avLst/>
          </a:prstGeom>
          <a:solidFill>
            <a:schemeClr val="bg1"/>
          </a:solidFill>
          <a:ln w="38100">
            <a:solidFill>
              <a:schemeClr val="accent4">
                <a:lumMod val="75000"/>
              </a:schemeClr>
            </a:solidFill>
          </a:ln>
        </p:spPr>
        <p:txBody>
          <a:bodyPr vert="horz" lIns="91440" tIns="45720" rIns="91440" bIns="45720" rtlCol="0">
            <a:norm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Avenir Next LT Pro"/>
                <a:ea typeface="+mn-ea"/>
                <a:cs typeface="+mn-cs"/>
              </a:rPr>
              <a:t>Four Syllable</a:t>
            </a: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endParaRPr kumimoji="0" lang="en-US" sz="3800" b="1" i="0" u="none" strike="noStrike" kern="1200" cap="none" spc="0" normalizeH="0" baseline="0" noProof="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endParaRPr kumimoji="0" lang="en-US" sz="2400" b="1" i="0" u="none" strike="noStrike" kern="1200" cap="none" spc="0" normalizeH="0" baseline="0" noProof="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endParaRPr kumimoji="0" lang="en-US" sz="2400" b="1" i="0" u="none" strike="noStrike" kern="1200" cap="none" spc="0" normalizeH="0" baseline="0" noProof="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5000"/>
              </a:lnSpc>
              <a:spcBef>
                <a:spcPts val="900"/>
              </a:spcBef>
              <a:spcAft>
                <a:spcPts val="0"/>
              </a:spcAft>
              <a:buClr>
                <a:srgbClr val="9329E7"/>
              </a:buClr>
              <a:buSzTx/>
              <a:buFont typeface="Avenir Next LT Pro" panose="020B0504020202020204" pitchFamily="34" charset="0"/>
              <a:buNone/>
              <a:tabLst/>
              <a:defRPr/>
            </a:pPr>
            <a:r>
              <a:rPr kumimoji="0" lang="en-US" sz="2600" b="0" i="0" u="none" strike="noStrike" kern="1200" cap="none" spc="0" normalizeH="0" baseline="0" noProof="0">
                <a:ln>
                  <a:noFill/>
                </a:ln>
                <a:solidFill>
                  <a:srgbClr val="000000"/>
                </a:solidFill>
                <a:effectLst/>
                <a:uLnTx/>
                <a:uFillTx/>
                <a:latin typeface="Avenir Next LT Pro"/>
                <a:ea typeface="+mn-ea"/>
                <a:cs typeface="+mn-cs"/>
              </a:rPr>
              <a:t>	</a:t>
            </a:r>
          </a:p>
        </p:txBody>
      </p:sp>
      <p:sp>
        <p:nvSpPr>
          <p:cNvPr id="8" name="TextBox 7">
            <a:extLst>
              <a:ext uri="{FF2B5EF4-FFF2-40B4-BE49-F238E27FC236}">
                <a16:creationId xmlns:a16="http://schemas.microsoft.com/office/drawing/2014/main" id="{3A3D4BFE-8BE9-4F28-A6BA-1499E0127588}"/>
              </a:ext>
            </a:extLst>
          </p:cNvPr>
          <p:cNvSpPr txBox="1"/>
          <p:nvPr/>
        </p:nvSpPr>
        <p:spPr>
          <a:xfrm>
            <a:off x="9554319" y="2138505"/>
            <a:ext cx="221566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Guacamole</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Kaleidoscope</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Aromatic</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Effervescent</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Mysterious</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Scientific</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Equality</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Everlasting</a:t>
            </a:r>
          </a:p>
        </p:txBody>
      </p:sp>
      <p:sp>
        <p:nvSpPr>
          <p:cNvPr id="9" name="TextBox 8">
            <a:extLst>
              <a:ext uri="{FF2B5EF4-FFF2-40B4-BE49-F238E27FC236}">
                <a16:creationId xmlns:a16="http://schemas.microsoft.com/office/drawing/2014/main" id="{741C05C4-68D4-40E0-9FA7-2FA53636366D}"/>
              </a:ext>
            </a:extLst>
          </p:cNvPr>
          <p:cNvSpPr txBox="1"/>
          <p:nvPr/>
        </p:nvSpPr>
        <p:spPr>
          <a:xfrm>
            <a:off x="7423764" y="1810597"/>
            <a:ext cx="2215662"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Wonderful</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Symphony</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Marvelous</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Torrential</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Harmony</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Poetic</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Animals</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Whispery</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Serious</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Possible</a:t>
            </a:r>
          </a:p>
          <a:p>
            <a:pPr marL="0" marR="0" lvl="0" indent="0" algn="l" defTabSz="914400" rtl="0" eaLnBrk="1" fontAlgn="auto" latinLnBrk="0" hangingPunct="1">
              <a:lnSpc>
                <a:spcPct val="100000"/>
              </a:lnSpc>
              <a:spcBef>
                <a:spcPts val="0"/>
              </a:spcBef>
              <a:spcAft>
                <a:spcPts val="0"/>
              </a:spcAft>
              <a:buClrTx/>
              <a:buSzTx/>
              <a:buFont typeface="Avenir Next LT Pro" panose="020B05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venir Next LT Pro"/>
                <a:ea typeface="+mn-ea"/>
                <a:cs typeface="+mn-cs"/>
              </a:rPr>
              <a:t>Universe</a:t>
            </a:r>
          </a:p>
        </p:txBody>
      </p:sp>
      <p:sp>
        <p:nvSpPr>
          <p:cNvPr id="11" name="TextBox 10">
            <a:extLst>
              <a:ext uri="{FF2B5EF4-FFF2-40B4-BE49-F238E27FC236}">
                <a16:creationId xmlns:a16="http://schemas.microsoft.com/office/drawing/2014/main" id="{4C8BD92A-BDE6-4F2D-8ADC-0E72088DDC9C}"/>
              </a:ext>
            </a:extLst>
          </p:cNvPr>
          <p:cNvSpPr txBox="1"/>
          <p:nvPr/>
        </p:nvSpPr>
        <p:spPr>
          <a:xfrm>
            <a:off x="406484" y="-92354"/>
            <a:ext cx="113245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Always In My Heart" panose="02000603000000000000" pitchFamily="2" charset="0"/>
                <a:ea typeface="Always In My Heart" panose="02000603000000000000" pitchFamily="2" charset="0"/>
                <a:cs typeface="+mn-cs"/>
              </a:rPr>
              <a:t>The Word Collector …Word Bank</a:t>
            </a:r>
          </a:p>
        </p:txBody>
      </p:sp>
    </p:spTree>
    <p:extLst>
      <p:ext uri="{BB962C8B-B14F-4D97-AF65-F5344CB8AC3E}">
        <p14:creationId xmlns:p14="http://schemas.microsoft.com/office/powerpoint/2010/main" val="136724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020C-7D8F-9A8F-C7BC-9005CDBC1E9F}"/>
              </a:ext>
            </a:extLst>
          </p:cNvPr>
          <p:cNvSpPr>
            <a:spLocks noGrp="1"/>
          </p:cNvSpPr>
          <p:nvPr>
            <p:ph type="title"/>
          </p:nvPr>
        </p:nvSpPr>
        <p:spPr>
          <a:xfrm>
            <a:off x="7464614" y="1740828"/>
            <a:ext cx="4561758" cy="3593603"/>
          </a:xfrm>
        </p:spPr>
        <p:txBody>
          <a:bodyPr vert="horz" lIns="91440" tIns="45720" rIns="91440" bIns="45720" rtlCol="0" anchor="b">
            <a:noAutofit/>
          </a:bodyPr>
          <a:lstStyle/>
          <a:p>
            <a:r>
              <a:rPr lang="en-US" b="1" dirty="0"/>
              <a:t>It's time to find a new type of word.</a:t>
            </a:r>
            <a:br>
              <a:rPr lang="en-US" b="1" dirty="0"/>
            </a:br>
            <a:r>
              <a:rPr lang="en-US" b="1" dirty="0"/>
              <a:t>Which ones stand out as common, </a:t>
            </a:r>
            <a:br>
              <a:rPr lang="en-US" b="1" dirty="0"/>
            </a:br>
            <a:r>
              <a:rPr lang="en-US" b="1" dirty="0"/>
              <a:t>new, or unheard?</a:t>
            </a:r>
            <a:br>
              <a:rPr lang="en-US" b="1" dirty="0"/>
            </a:br>
            <a:r>
              <a:rPr lang="en-US" b="1" dirty="0">
                <a:cs typeface="Calibri Light"/>
              </a:rPr>
              <a:t>         (Repeat)</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The Word Collector: Reynolds, Peter H., Reynolds, Peter H.: 9780545865029:  Amazon.com: Books">
            <a:extLst>
              <a:ext uri="{FF2B5EF4-FFF2-40B4-BE49-F238E27FC236}">
                <a16:creationId xmlns:a16="http://schemas.microsoft.com/office/drawing/2014/main" id="{0498EA30-B17E-6317-2AF9-99A509368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71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4" name="2ED7211D-B8E8-4E23-A558-B026815BD66F">
            <a:hlinkClick r:id="" action="ppaction://media"/>
            <a:extLst>
              <a:ext uri="{FF2B5EF4-FFF2-40B4-BE49-F238E27FC236}">
                <a16:creationId xmlns:a16="http://schemas.microsoft.com/office/drawing/2014/main" id="{2950D498-988C-4515-8E94-6478E95055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2687" y="789868"/>
            <a:ext cx="9086626" cy="5119688"/>
          </a:xfrm>
          <a:prstGeom prst="rect">
            <a:avLst/>
          </a:prstGeom>
        </p:spPr>
      </p:pic>
    </p:spTree>
    <p:extLst>
      <p:ext uri="{BB962C8B-B14F-4D97-AF65-F5344CB8AC3E}">
        <p14:creationId xmlns:p14="http://schemas.microsoft.com/office/powerpoint/2010/main" val="283010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descr="Diagram&#10;&#10;Description automatically generated">
            <a:extLst>
              <a:ext uri="{FF2B5EF4-FFF2-40B4-BE49-F238E27FC236}">
                <a16:creationId xmlns:a16="http://schemas.microsoft.com/office/drawing/2014/main" id="{99EA121E-BBCD-098A-C2FA-522094EAF4DF}"/>
              </a:ext>
            </a:extLst>
          </p:cNvPr>
          <p:cNvPicPr>
            <a:picLocks noChangeAspect="1"/>
          </p:cNvPicPr>
          <p:nvPr/>
        </p:nvPicPr>
        <p:blipFill rotWithShape="1">
          <a:blip r:embed="rId3"/>
          <a:srcRect l="11574" t="5350" r="12500"/>
          <a:stretch/>
        </p:blipFill>
        <p:spPr>
          <a:xfrm>
            <a:off x="1460597" y="183455"/>
            <a:ext cx="9256907" cy="649110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31860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010BBE-EDB7-42D2-8C67-D168EBF63327}"/>
              </a:ext>
            </a:extLst>
          </p:cNvPr>
          <p:cNvSpPr>
            <a:spLocks noGrp="1"/>
          </p:cNvSpPr>
          <p:nvPr>
            <p:ph idx="1"/>
          </p:nvPr>
        </p:nvSpPr>
        <p:spPr>
          <a:xfrm>
            <a:off x="836070" y="2413688"/>
            <a:ext cx="10515600" cy="3645183"/>
          </a:xfrm>
        </p:spPr>
        <p:txBody>
          <a:bodyPr vert="horz" lIns="91440" tIns="45720" rIns="91440" bIns="45720" rtlCol="0" anchor="t">
            <a:normAutofit/>
          </a:bodyPr>
          <a:lstStyle/>
          <a:p>
            <a:pPr marL="0" indent="0" algn="ctr">
              <a:buNone/>
            </a:pPr>
            <a:r>
              <a:rPr lang="en-US" sz="5400" b="1"/>
              <a:t>Words are perplexing</a:t>
            </a:r>
            <a:endParaRPr lang="en-US" sz="5400" b="1">
              <a:cs typeface="Calibri"/>
            </a:endParaRPr>
          </a:p>
          <a:p>
            <a:pPr marL="0" indent="0" algn="ctr">
              <a:buNone/>
            </a:pPr>
            <a:r>
              <a:rPr lang="en-US" sz="5400" b="1"/>
              <a:t>Used to read, sing, speak, and write</a:t>
            </a:r>
            <a:endParaRPr lang="en-US" sz="5400" b="1">
              <a:cs typeface="Calibri"/>
            </a:endParaRPr>
          </a:p>
          <a:p>
            <a:pPr marL="0" indent="0" algn="ctr">
              <a:buNone/>
            </a:pPr>
            <a:r>
              <a:rPr lang="en-US" sz="5400" b="1"/>
              <a:t>See, hear, and feel them</a:t>
            </a:r>
            <a:endParaRPr lang="en-US" sz="5400" b="1">
              <a:cs typeface="Calibri"/>
            </a:endParaRPr>
          </a:p>
          <a:p>
            <a:pPr marL="0" indent="0" algn="ctr">
              <a:buNone/>
            </a:pPr>
            <a:r>
              <a:rPr lang="en-US" sz="5400" b="1"/>
              <a:t>Let the words ignite</a:t>
            </a:r>
            <a:endParaRPr lang="en-US" sz="5400" b="1">
              <a:cs typeface="Calibri"/>
            </a:endParaRPr>
          </a:p>
        </p:txBody>
      </p:sp>
      <p:pic>
        <p:nvPicPr>
          <p:cNvPr id="4" name="Picture 4" descr="Text, whiteboard&#10;&#10;Description automatically generated">
            <a:extLst>
              <a:ext uri="{FF2B5EF4-FFF2-40B4-BE49-F238E27FC236}">
                <a16:creationId xmlns:a16="http://schemas.microsoft.com/office/drawing/2014/main" id="{D20BDAF6-A8C9-5D51-A039-487F3ACF491B}"/>
              </a:ext>
            </a:extLst>
          </p:cNvPr>
          <p:cNvPicPr>
            <a:picLocks noChangeAspect="1"/>
          </p:cNvPicPr>
          <p:nvPr/>
        </p:nvPicPr>
        <p:blipFill>
          <a:blip r:embed="rId3"/>
          <a:stretch>
            <a:fillRect/>
          </a:stretch>
        </p:blipFill>
        <p:spPr>
          <a:xfrm>
            <a:off x="4551872" y="291383"/>
            <a:ext cx="3102633" cy="1731989"/>
          </a:xfrm>
          <a:prstGeom prst="rect">
            <a:avLst/>
          </a:prstGeom>
        </p:spPr>
      </p:pic>
    </p:spTree>
    <p:extLst>
      <p:ext uri="{BB962C8B-B14F-4D97-AF65-F5344CB8AC3E}">
        <p14:creationId xmlns:p14="http://schemas.microsoft.com/office/powerpoint/2010/main" val="108315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86401-2611-4D20-87BF-EF54957A861F}"/>
              </a:ext>
            </a:extLst>
          </p:cNvPr>
          <p:cNvPicPr>
            <a:picLocks noChangeAspect="1"/>
          </p:cNvPicPr>
          <p:nvPr/>
        </p:nvPicPr>
        <p:blipFill>
          <a:blip r:embed="rId3"/>
          <a:stretch>
            <a:fillRect/>
          </a:stretch>
        </p:blipFill>
        <p:spPr>
          <a:xfrm>
            <a:off x="1031392" y="643466"/>
            <a:ext cx="10129215" cy="5571067"/>
          </a:xfrm>
          <a:prstGeom prst="rect">
            <a:avLst/>
          </a:prstGeom>
        </p:spPr>
      </p:pic>
    </p:spTree>
    <p:extLst>
      <p:ext uri="{BB962C8B-B14F-4D97-AF65-F5344CB8AC3E}">
        <p14:creationId xmlns:p14="http://schemas.microsoft.com/office/powerpoint/2010/main" val="304006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AE33-0D0D-46F8-A061-45FEB5046528}"/>
              </a:ext>
            </a:extLst>
          </p:cNvPr>
          <p:cNvSpPr>
            <a:spLocks noGrp="1"/>
          </p:cNvSpPr>
          <p:nvPr>
            <p:ph type="title"/>
          </p:nvPr>
        </p:nvSpPr>
        <p:spPr>
          <a:xfrm>
            <a:off x="4603496" y="144652"/>
            <a:ext cx="6013704" cy="881253"/>
          </a:xfrm>
        </p:spPr>
        <p:txBody>
          <a:bodyPr anchor="b">
            <a:normAutofit/>
          </a:bodyPr>
          <a:lstStyle/>
          <a:p>
            <a:r>
              <a:rPr lang="en-US" sz="5400"/>
              <a:t>Make a Word Chain</a:t>
            </a:r>
          </a:p>
        </p:txBody>
      </p:sp>
      <p:sp>
        <p:nvSpPr>
          <p:cNvPr id="3" name="Content Placeholder 2">
            <a:extLst>
              <a:ext uri="{FF2B5EF4-FFF2-40B4-BE49-F238E27FC236}">
                <a16:creationId xmlns:a16="http://schemas.microsoft.com/office/drawing/2014/main" id="{CA48FF76-96BA-40D9-B7D0-76E4B3476EEF}"/>
              </a:ext>
            </a:extLst>
          </p:cNvPr>
          <p:cNvSpPr>
            <a:spLocks noGrp="1"/>
          </p:cNvSpPr>
          <p:nvPr>
            <p:ph idx="1"/>
          </p:nvPr>
        </p:nvSpPr>
        <p:spPr>
          <a:xfrm>
            <a:off x="4028426" y="898398"/>
            <a:ext cx="8321008" cy="4416552"/>
          </a:xfrm>
        </p:spPr>
        <p:txBody>
          <a:bodyPr vert="horz" lIns="91440" tIns="45720" rIns="91440" bIns="45720" rtlCol="0" anchor="t">
            <a:normAutofit/>
          </a:bodyPr>
          <a:lstStyle/>
          <a:p>
            <a:r>
              <a:rPr lang="en-US" sz="2000"/>
              <a:t>Groups of 5-7ish. </a:t>
            </a:r>
          </a:p>
          <a:p>
            <a:r>
              <a:rPr lang="en-US" sz="2000"/>
              <a:t>Pick 4 or 8 words total, with the last word being a one syllable word. </a:t>
            </a:r>
            <a:endParaRPr lang="en-US" sz="2000">
              <a:cs typeface="Calibri"/>
            </a:endParaRPr>
          </a:p>
          <a:p>
            <a:r>
              <a:rPr lang="en-US" sz="2000"/>
              <a:t>Figure out the rhythm of your words from the syllables of the words, then string them together for 16 beats total (example below). If 16 is too many beats to remember, choose 4 words and repeat the set of 4 twice (8+8)</a:t>
            </a:r>
            <a:endParaRPr lang="en-US" sz="2000">
              <a:cs typeface="Calibri"/>
            </a:endParaRPr>
          </a:p>
          <a:p>
            <a:r>
              <a:rPr lang="en-US" sz="2000"/>
              <a:t>Once you have your pattern of words and the rhythms, practice your pattern. Your group can choose how to remember it. Add Body Percussion, say and clap, use movements, it is your choice! Most important part to remember is the rhythm.</a:t>
            </a:r>
            <a:endParaRPr lang="en-US" sz="2000">
              <a:cs typeface="Calibri"/>
            </a:endParaRPr>
          </a:p>
          <a:p>
            <a:pPr marL="0" indent="0" algn="ctr">
              <a:buNone/>
            </a:pPr>
            <a:endParaRPr lang="en-US" sz="2200"/>
          </a:p>
          <a:p>
            <a:pPr marL="0" indent="0">
              <a:buNone/>
            </a:pPr>
            <a:r>
              <a:rPr lang="en-US" sz="2400"/>
              <a:t>Donut      inspiration      alligator      mud</a:t>
            </a:r>
            <a:endParaRPr lang="en-US" sz="2400">
              <a:cs typeface="Calibri"/>
            </a:endParaRPr>
          </a:p>
          <a:p>
            <a:pPr marL="0" indent="0">
              <a:buNone/>
            </a:pPr>
            <a:r>
              <a:rPr lang="en-US" sz="2400"/>
              <a:t>Ukulele     firework      encouraging     brave</a:t>
            </a:r>
            <a:endParaRPr lang="en-US" sz="2400">
              <a:cs typeface="Calibri"/>
            </a:endParaRPr>
          </a:p>
          <a:p>
            <a:pPr marL="0" indent="0">
              <a:buNone/>
            </a:pPr>
            <a:endParaRPr lang="en-US" sz="1900"/>
          </a:p>
        </p:txBody>
      </p:sp>
      <p:pic>
        <p:nvPicPr>
          <p:cNvPr id="9" name="Picture 8">
            <a:extLst>
              <a:ext uri="{FF2B5EF4-FFF2-40B4-BE49-F238E27FC236}">
                <a16:creationId xmlns:a16="http://schemas.microsoft.com/office/drawing/2014/main" id="{680EB3B6-1F47-4422-BA38-99A7DA125D2F}"/>
              </a:ext>
            </a:extLst>
          </p:cNvPr>
          <p:cNvPicPr>
            <a:picLocks noChangeAspect="1"/>
          </p:cNvPicPr>
          <p:nvPr/>
        </p:nvPicPr>
        <p:blipFill rotWithShape="1">
          <a:blip r:embed="rId3"/>
          <a:srcRect l="14048"/>
          <a:stretch/>
        </p:blipFill>
        <p:spPr>
          <a:xfrm>
            <a:off x="20" y="208548"/>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7" name="Rectangle 6">
            <a:extLst>
              <a:ext uri="{FF2B5EF4-FFF2-40B4-BE49-F238E27FC236}">
                <a16:creationId xmlns:a16="http://schemas.microsoft.com/office/drawing/2014/main" id="{2D2A7491-8BAA-4B64-8009-AE55D9BA05C1}"/>
              </a:ext>
            </a:extLst>
          </p:cNvPr>
          <p:cNvSpPr/>
          <p:nvPr/>
        </p:nvSpPr>
        <p:spPr>
          <a:xfrm>
            <a:off x="4009831" y="4357634"/>
            <a:ext cx="1045010"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5607A3-F136-48E5-9460-768F70964C4A}"/>
              </a:ext>
            </a:extLst>
          </p:cNvPr>
          <p:cNvSpPr/>
          <p:nvPr/>
        </p:nvSpPr>
        <p:spPr>
          <a:xfrm>
            <a:off x="5114776" y="4357634"/>
            <a:ext cx="1603524"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56B0AC-EFD8-48A0-BB76-7C2A561098EF}"/>
              </a:ext>
            </a:extLst>
          </p:cNvPr>
          <p:cNvSpPr/>
          <p:nvPr/>
        </p:nvSpPr>
        <p:spPr>
          <a:xfrm>
            <a:off x="6893253" y="4357634"/>
            <a:ext cx="1286543"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2B08BF-A972-458E-9C6F-B5089D3028AE}"/>
              </a:ext>
            </a:extLst>
          </p:cNvPr>
          <p:cNvSpPr/>
          <p:nvPr/>
        </p:nvSpPr>
        <p:spPr>
          <a:xfrm>
            <a:off x="8282862" y="4400765"/>
            <a:ext cx="1031270"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61BC0D-693C-4C1F-832B-95F60F27E494}"/>
              </a:ext>
            </a:extLst>
          </p:cNvPr>
          <p:cNvSpPr/>
          <p:nvPr/>
        </p:nvSpPr>
        <p:spPr>
          <a:xfrm>
            <a:off x="3952322" y="4883693"/>
            <a:ext cx="1165778"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4B40C7-3681-4629-9818-54B60DE9023D}"/>
              </a:ext>
            </a:extLst>
          </p:cNvPr>
          <p:cNvSpPr/>
          <p:nvPr/>
        </p:nvSpPr>
        <p:spPr>
          <a:xfrm>
            <a:off x="5333649" y="4876748"/>
            <a:ext cx="1165778"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25763-9898-43A5-B52B-6DED87BD1EB1}"/>
              </a:ext>
            </a:extLst>
          </p:cNvPr>
          <p:cNvSpPr/>
          <p:nvPr/>
        </p:nvSpPr>
        <p:spPr>
          <a:xfrm>
            <a:off x="6772485" y="4876748"/>
            <a:ext cx="1687344"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8E5F1D-C0CE-420F-AF47-EFA5C7C1C40C}"/>
              </a:ext>
            </a:extLst>
          </p:cNvPr>
          <p:cNvSpPr/>
          <p:nvPr/>
        </p:nvSpPr>
        <p:spPr>
          <a:xfrm>
            <a:off x="8592372" y="4876748"/>
            <a:ext cx="1165778" cy="4476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2895B97-A311-4B56-AA42-6F7E6276D765}"/>
              </a:ext>
            </a:extLst>
          </p:cNvPr>
          <p:cNvPicPr>
            <a:picLocks noChangeAspect="1"/>
          </p:cNvPicPr>
          <p:nvPr/>
        </p:nvPicPr>
        <p:blipFill>
          <a:blip r:embed="rId4"/>
          <a:stretch>
            <a:fillRect/>
          </a:stretch>
        </p:blipFill>
        <p:spPr>
          <a:xfrm>
            <a:off x="3952322" y="5915117"/>
            <a:ext cx="7997706" cy="712085"/>
          </a:xfrm>
          <a:prstGeom prst="rect">
            <a:avLst/>
          </a:prstGeom>
        </p:spPr>
      </p:pic>
    </p:spTree>
    <p:extLst>
      <p:ext uri="{BB962C8B-B14F-4D97-AF65-F5344CB8AC3E}">
        <p14:creationId xmlns:p14="http://schemas.microsoft.com/office/powerpoint/2010/main" val="4173268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7E901-01E2-42B6-9E23-AF23026E4558}"/>
              </a:ext>
            </a:extLst>
          </p:cNvPr>
          <p:cNvPicPr>
            <a:picLocks noChangeAspect="1"/>
          </p:cNvPicPr>
          <p:nvPr/>
        </p:nvPicPr>
        <p:blipFill rotWithShape="1">
          <a:blip r:embed="rId3"/>
          <a:srcRect b="2368"/>
          <a:stretch/>
        </p:blipFill>
        <p:spPr>
          <a:xfrm>
            <a:off x="0" y="1361237"/>
            <a:ext cx="12192000" cy="4657580"/>
          </a:xfrm>
          <a:prstGeom prst="rect">
            <a:avLst/>
          </a:prstGeom>
        </p:spPr>
      </p:pic>
      <p:sp>
        <p:nvSpPr>
          <p:cNvPr id="6" name="TextBox 5">
            <a:extLst>
              <a:ext uri="{FF2B5EF4-FFF2-40B4-BE49-F238E27FC236}">
                <a16:creationId xmlns:a16="http://schemas.microsoft.com/office/drawing/2014/main" id="{3ED63085-00B4-4B8C-9D67-8E8BA0EA21BE}"/>
              </a:ext>
            </a:extLst>
          </p:cNvPr>
          <p:cNvSpPr txBox="1"/>
          <p:nvPr/>
        </p:nvSpPr>
        <p:spPr>
          <a:xfrm>
            <a:off x="3412365" y="179360"/>
            <a:ext cx="5810250"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atin typeface="Avenir Next LT Pro"/>
              </a:rPr>
              <a:t>Melody</a:t>
            </a:r>
            <a:endParaRPr lang="en-US" sz="4400" b="1" i="0" u="none" strike="noStrike" kern="1200" cap="none" spc="0" normalizeH="0" baseline="0" noProof="0">
              <a:ln>
                <a:noFill/>
              </a:ln>
              <a:solidFill>
                <a:srgbClr val="FFFFFF"/>
              </a:solidFill>
              <a:effectLst/>
              <a:uLnTx/>
              <a:uFillTx/>
              <a:latin typeface="Avenir Next LT Pro"/>
            </a:endParaRPr>
          </a:p>
        </p:txBody>
      </p:sp>
      <p:sp>
        <p:nvSpPr>
          <p:cNvPr id="2" name="TextBox 1">
            <a:extLst>
              <a:ext uri="{FF2B5EF4-FFF2-40B4-BE49-F238E27FC236}">
                <a16:creationId xmlns:a16="http://schemas.microsoft.com/office/drawing/2014/main" id="{209D9995-FDDD-429D-8D15-E6633BC4B4C9}"/>
              </a:ext>
            </a:extLst>
          </p:cNvPr>
          <p:cNvSpPr txBox="1"/>
          <p:nvPr/>
        </p:nvSpPr>
        <p:spPr>
          <a:xfrm>
            <a:off x="2090941" y="5658013"/>
            <a:ext cx="6330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mn-cs"/>
              </a:rPr>
              <a:t>feel</a:t>
            </a:r>
          </a:p>
        </p:txBody>
      </p:sp>
      <p:sp>
        <p:nvSpPr>
          <p:cNvPr id="7" name="TextBox 6">
            <a:extLst>
              <a:ext uri="{FF2B5EF4-FFF2-40B4-BE49-F238E27FC236}">
                <a16:creationId xmlns:a16="http://schemas.microsoft.com/office/drawing/2014/main" id="{8FF1FB72-F9E8-4D52-9CCC-F67C69BC5E69}"/>
              </a:ext>
            </a:extLst>
          </p:cNvPr>
          <p:cNvSpPr txBox="1"/>
          <p:nvPr/>
        </p:nvSpPr>
        <p:spPr>
          <a:xfrm>
            <a:off x="10064805" y="2383258"/>
            <a:ext cx="633046" cy="369332"/>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000000"/>
                </a:solidFill>
                <a:effectLst/>
                <a:uLnTx/>
                <a:uFillTx/>
                <a:latin typeface="Avenir Next LT Pro"/>
                <a:ea typeface="+mn-ea"/>
                <a:cs typeface="+mn-cs"/>
              </a:rPr>
              <a:t>feel</a:t>
            </a:r>
          </a:p>
        </p:txBody>
      </p:sp>
    </p:spTree>
    <p:extLst>
      <p:ext uri="{BB962C8B-B14F-4D97-AF65-F5344CB8AC3E}">
        <p14:creationId xmlns:p14="http://schemas.microsoft.com/office/powerpoint/2010/main" val="1087210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5769-C2A0-F62C-6417-99B9D7C2F857}"/>
              </a:ext>
            </a:extLst>
          </p:cNvPr>
          <p:cNvSpPr>
            <a:spLocks noGrp="1"/>
          </p:cNvSpPr>
          <p:nvPr>
            <p:ph type="title"/>
          </p:nvPr>
        </p:nvSpPr>
        <p:spPr>
          <a:xfrm>
            <a:off x="4718756" y="915458"/>
            <a:ext cx="4758267" cy="1607785"/>
          </a:xfrm>
        </p:spPr>
        <p:txBody>
          <a:bodyPr>
            <a:normAutofit/>
          </a:bodyPr>
          <a:lstStyle/>
          <a:p>
            <a:r>
              <a:rPr lang="en-US" sz="4800" b="1">
                <a:cs typeface="Calibri Light"/>
              </a:rPr>
              <a:t>Bass Line</a:t>
            </a:r>
          </a:p>
        </p:txBody>
      </p:sp>
      <p:pic>
        <p:nvPicPr>
          <p:cNvPr id="4" name="Picture 4" descr="A picture containing shoji&#10;&#10;Description automatically generated">
            <a:extLst>
              <a:ext uri="{FF2B5EF4-FFF2-40B4-BE49-F238E27FC236}">
                <a16:creationId xmlns:a16="http://schemas.microsoft.com/office/drawing/2014/main" id="{B3F2D0C5-1C88-358C-E57D-879B51407808}"/>
              </a:ext>
            </a:extLst>
          </p:cNvPr>
          <p:cNvPicPr>
            <a:picLocks noChangeAspect="1"/>
          </p:cNvPicPr>
          <p:nvPr/>
        </p:nvPicPr>
        <p:blipFill>
          <a:blip r:embed="rId3"/>
          <a:stretch>
            <a:fillRect/>
          </a:stretch>
        </p:blipFill>
        <p:spPr>
          <a:xfrm>
            <a:off x="3158066" y="3065507"/>
            <a:ext cx="5889977" cy="1813544"/>
          </a:xfrm>
          <a:prstGeom prst="rect">
            <a:avLst/>
          </a:prstGeom>
        </p:spPr>
      </p:pic>
    </p:spTree>
    <p:extLst>
      <p:ext uri="{BB962C8B-B14F-4D97-AF65-F5344CB8AC3E}">
        <p14:creationId xmlns:p14="http://schemas.microsoft.com/office/powerpoint/2010/main" val="1026191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DE30A9BD-34DB-6404-7A94-458F4E8247B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Lst>
          </a:blip>
          <a:srcRect t="10861" r="500" b="20225"/>
          <a:stretch/>
        </p:blipFill>
        <p:spPr>
          <a:xfrm>
            <a:off x="2711571" y="291861"/>
            <a:ext cx="6768875" cy="6282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302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C436D-3137-42D6-84B3-8CE914EBD26F}"/>
              </a:ext>
            </a:extLst>
          </p:cNvPr>
          <p:cNvPicPr>
            <a:picLocks noChangeAspect="1"/>
          </p:cNvPicPr>
          <p:nvPr/>
        </p:nvPicPr>
        <p:blipFill>
          <a:blip r:embed="rId3"/>
          <a:stretch>
            <a:fillRect/>
          </a:stretch>
        </p:blipFill>
        <p:spPr>
          <a:xfrm>
            <a:off x="1645356" y="13618"/>
            <a:ext cx="7906703" cy="6844382"/>
          </a:xfrm>
          <a:prstGeom prst="rect">
            <a:avLst/>
          </a:prstGeom>
        </p:spPr>
      </p:pic>
      <p:sp>
        <p:nvSpPr>
          <p:cNvPr id="2" name="TextBox 1">
            <a:extLst>
              <a:ext uri="{FF2B5EF4-FFF2-40B4-BE49-F238E27FC236}">
                <a16:creationId xmlns:a16="http://schemas.microsoft.com/office/drawing/2014/main" id="{10E6A87C-B1D0-B468-0106-5BCE56DCADE9}"/>
              </a:ext>
            </a:extLst>
          </p:cNvPr>
          <p:cNvSpPr txBox="1"/>
          <p:nvPr/>
        </p:nvSpPr>
        <p:spPr>
          <a:xfrm>
            <a:off x="9757833" y="5778499"/>
            <a:ext cx="1545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Finger Cymbal at very end!</a:t>
            </a:r>
            <a:endParaRPr lang="en-US"/>
          </a:p>
        </p:txBody>
      </p:sp>
    </p:spTree>
    <p:extLst>
      <p:ext uri="{BB962C8B-B14F-4D97-AF65-F5344CB8AC3E}">
        <p14:creationId xmlns:p14="http://schemas.microsoft.com/office/powerpoint/2010/main" val="675480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2BBCB-2D58-4E71-80A2-A1152C04EA18}"/>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a:latin typeface="+mj-lt"/>
                <a:ea typeface="+mj-ea"/>
                <a:cs typeface="+mj-cs"/>
              </a:rPr>
              <a:t>Alto Line</a:t>
            </a:r>
            <a:endParaRPr lang="en-US" sz="4600" b="1"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B3E75E7A-46A0-454C-BBE6-16815E9BF17D}"/>
              </a:ext>
            </a:extLst>
          </p:cNvPr>
          <p:cNvPicPr>
            <a:picLocks noChangeAspect="1"/>
          </p:cNvPicPr>
          <p:nvPr/>
        </p:nvPicPr>
        <p:blipFill>
          <a:blip r:embed="rId3"/>
          <a:stretch>
            <a:fillRect/>
          </a:stretch>
        </p:blipFill>
        <p:spPr>
          <a:xfrm>
            <a:off x="94263" y="2650735"/>
            <a:ext cx="12000427" cy="1110603"/>
          </a:xfrm>
          <a:prstGeom prst="rect">
            <a:avLst/>
          </a:prstGeom>
        </p:spPr>
      </p:pic>
    </p:spTree>
    <p:extLst>
      <p:ext uri="{BB962C8B-B14F-4D97-AF65-F5344CB8AC3E}">
        <p14:creationId xmlns:p14="http://schemas.microsoft.com/office/powerpoint/2010/main" val="405880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C436D-3137-42D6-84B3-8CE914EBD26F}"/>
              </a:ext>
            </a:extLst>
          </p:cNvPr>
          <p:cNvPicPr>
            <a:picLocks noChangeAspect="1"/>
          </p:cNvPicPr>
          <p:nvPr/>
        </p:nvPicPr>
        <p:blipFill>
          <a:blip r:embed="rId3"/>
          <a:stretch>
            <a:fillRect/>
          </a:stretch>
        </p:blipFill>
        <p:spPr>
          <a:xfrm>
            <a:off x="1645356" y="13618"/>
            <a:ext cx="7906703" cy="6844382"/>
          </a:xfrm>
          <a:prstGeom prst="rect">
            <a:avLst/>
          </a:prstGeom>
        </p:spPr>
      </p:pic>
      <p:sp>
        <p:nvSpPr>
          <p:cNvPr id="2" name="TextBox 1">
            <a:extLst>
              <a:ext uri="{FF2B5EF4-FFF2-40B4-BE49-F238E27FC236}">
                <a16:creationId xmlns:a16="http://schemas.microsoft.com/office/drawing/2014/main" id="{10E6A87C-B1D0-B468-0106-5BCE56DCADE9}"/>
              </a:ext>
            </a:extLst>
          </p:cNvPr>
          <p:cNvSpPr txBox="1"/>
          <p:nvPr/>
        </p:nvSpPr>
        <p:spPr>
          <a:xfrm>
            <a:off x="9757833" y="5778499"/>
            <a:ext cx="1545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Finger Cymbal at very end!</a:t>
            </a:r>
            <a:endParaRPr lang="en-US"/>
          </a:p>
        </p:txBody>
      </p:sp>
    </p:spTree>
    <p:extLst>
      <p:ext uri="{BB962C8B-B14F-4D97-AF65-F5344CB8AC3E}">
        <p14:creationId xmlns:p14="http://schemas.microsoft.com/office/powerpoint/2010/main" val="369532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349D0-57A2-44C4-A5E5-5B4C597C0E7E}"/>
              </a:ext>
            </a:extLst>
          </p:cNvPr>
          <p:cNvSpPr>
            <a:spLocks noGrp="1"/>
          </p:cNvSpPr>
          <p:nvPr>
            <p:ph idx="1"/>
          </p:nvPr>
        </p:nvSpPr>
        <p:spPr>
          <a:xfrm>
            <a:off x="2895600" y="689863"/>
            <a:ext cx="5984240" cy="784309"/>
          </a:xfrm>
        </p:spPr>
        <p:txBody>
          <a:bodyPr vert="horz" lIns="91440" tIns="45720" rIns="91440" bIns="45720" rtlCol="0" anchor="t">
            <a:normAutofit/>
          </a:bodyPr>
          <a:lstStyle/>
          <a:p>
            <a:pPr marL="0" indent="0" algn="ctr">
              <a:buNone/>
            </a:pPr>
            <a:r>
              <a:rPr lang="en-US" sz="4400"/>
              <a:t>Ostinato</a:t>
            </a:r>
          </a:p>
        </p:txBody>
      </p:sp>
      <p:pic>
        <p:nvPicPr>
          <p:cNvPr id="5" name="Picture 4">
            <a:extLst>
              <a:ext uri="{FF2B5EF4-FFF2-40B4-BE49-F238E27FC236}">
                <a16:creationId xmlns:a16="http://schemas.microsoft.com/office/drawing/2014/main" id="{461B75A1-F7E0-4ABA-A5DC-AB8797CD83FE}"/>
              </a:ext>
            </a:extLst>
          </p:cNvPr>
          <p:cNvPicPr>
            <a:picLocks noChangeAspect="1"/>
          </p:cNvPicPr>
          <p:nvPr/>
        </p:nvPicPr>
        <p:blipFill>
          <a:blip r:embed="rId3"/>
          <a:stretch>
            <a:fillRect/>
          </a:stretch>
        </p:blipFill>
        <p:spPr>
          <a:xfrm>
            <a:off x="367418" y="2871964"/>
            <a:ext cx="11570052" cy="1114072"/>
          </a:xfrm>
          <a:prstGeom prst="rect">
            <a:avLst/>
          </a:prstGeom>
          <a:ln w="127000"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4994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C436D-3137-42D6-84B3-8CE914EBD26F}"/>
              </a:ext>
            </a:extLst>
          </p:cNvPr>
          <p:cNvPicPr>
            <a:picLocks noChangeAspect="1"/>
          </p:cNvPicPr>
          <p:nvPr/>
        </p:nvPicPr>
        <p:blipFill>
          <a:blip r:embed="rId3"/>
          <a:stretch>
            <a:fillRect/>
          </a:stretch>
        </p:blipFill>
        <p:spPr>
          <a:xfrm>
            <a:off x="1645356" y="13618"/>
            <a:ext cx="7906703" cy="6844382"/>
          </a:xfrm>
          <a:prstGeom prst="rect">
            <a:avLst/>
          </a:prstGeom>
        </p:spPr>
      </p:pic>
      <p:sp>
        <p:nvSpPr>
          <p:cNvPr id="2" name="TextBox 1">
            <a:extLst>
              <a:ext uri="{FF2B5EF4-FFF2-40B4-BE49-F238E27FC236}">
                <a16:creationId xmlns:a16="http://schemas.microsoft.com/office/drawing/2014/main" id="{10E6A87C-B1D0-B468-0106-5BCE56DCADE9}"/>
              </a:ext>
            </a:extLst>
          </p:cNvPr>
          <p:cNvSpPr txBox="1"/>
          <p:nvPr/>
        </p:nvSpPr>
        <p:spPr>
          <a:xfrm>
            <a:off x="9757833" y="5778499"/>
            <a:ext cx="1545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Finger Cymbal at very end!</a:t>
            </a:r>
            <a:endParaRPr lang="en-US"/>
          </a:p>
        </p:txBody>
      </p:sp>
    </p:spTree>
    <p:extLst>
      <p:ext uri="{BB962C8B-B14F-4D97-AF65-F5344CB8AC3E}">
        <p14:creationId xmlns:p14="http://schemas.microsoft.com/office/powerpoint/2010/main" val="847875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51C7-D155-4FC0-A2E6-739600280FA6}"/>
              </a:ext>
            </a:extLst>
          </p:cNvPr>
          <p:cNvSpPr>
            <a:spLocks noGrp="1"/>
          </p:cNvSpPr>
          <p:nvPr>
            <p:ph type="title"/>
          </p:nvPr>
        </p:nvSpPr>
        <p:spPr/>
        <p:txBody>
          <a:bodyPr/>
          <a:lstStyle/>
          <a:p>
            <a:r>
              <a:rPr lang="en-US" b="1"/>
              <a:t>B Section!</a:t>
            </a:r>
          </a:p>
        </p:txBody>
      </p:sp>
      <p:sp>
        <p:nvSpPr>
          <p:cNvPr id="3" name="Content Placeholder 2">
            <a:extLst>
              <a:ext uri="{FF2B5EF4-FFF2-40B4-BE49-F238E27FC236}">
                <a16:creationId xmlns:a16="http://schemas.microsoft.com/office/drawing/2014/main" id="{E08DAABF-0885-4A81-A1EB-97E1D88A4BB9}"/>
              </a:ext>
            </a:extLst>
          </p:cNvPr>
          <p:cNvSpPr>
            <a:spLocks noGrp="1"/>
          </p:cNvSpPr>
          <p:nvPr>
            <p:ph idx="1"/>
          </p:nvPr>
        </p:nvSpPr>
        <p:spPr>
          <a:solidFill>
            <a:schemeClr val="bg1"/>
          </a:solidFill>
        </p:spPr>
        <p:txBody>
          <a:bodyPr vert="horz" lIns="91440" tIns="45720" rIns="91440" bIns="45720" rtlCol="0" anchor="t">
            <a:normAutofit/>
          </a:bodyPr>
          <a:lstStyle/>
          <a:p>
            <a:pPr marL="0" indent="0">
              <a:buNone/>
            </a:pPr>
            <a:r>
              <a:rPr lang="en-US"/>
              <a:t>Basses continue, everyone else drop out.</a:t>
            </a:r>
          </a:p>
          <a:p>
            <a:pPr marL="0" indent="0">
              <a:buNone/>
            </a:pPr>
            <a:endParaRPr lang="en-US"/>
          </a:p>
          <a:p>
            <a:pPr marL="0" indent="0" algn="ctr">
              <a:buNone/>
            </a:pPr>
            <a:r>
              <a:rPr lang="en-US" sz="3200" b="1"/>
              <a:t>Guided Improvisation</a:t>
            </a:r>
            <a:endParaRPr lang="en-US" sz="3200" b="1">
              <a:cs typeface="Calibri"/>
            </a:endParaRPr>
          </a:p>
          <a:p>
            <a:pPr marL="0" indent="0">
              <a:buNone/>
            </a:pPr>
            <a:endParaRPr lang="en-US"/>
          </a:p>
          <a:p>
            <a:pPr marL="0" indent="0">
              <a:buNone/>
            </a:pPr>
            <a:r>
              <a:rPr lang="en-US"/>
              <a:t>Play your rhythm/word chain, but you choose the notes. Make your last note C. </a:t>
            </a:r>
            <a:endParaRPr lang="en-US">
              <a:cs typeface="Calibri"/>
            </a:endParaRPr>
          </a:p>
          <a:p>
            <a:pPr marL="0" indent="0">
              <a:buNone/>
            </a:pPr>
            <a:endParaRPr lang="en-US"/>
          </a:p>
          <a:p>
            <a:pPr marL="0" indent="0">
              <a:buNone/>
            </a:pPr>
            <a:r>
              <a:rPr lang="en-US"/>
              <a:t>Final Form, Intro A </a:t>
            </a:r>
            <a:r>
              <a:rPr lang="en-US" err="1"/>
              <a:t>A</a:t>
            </a:r>
            <a:r>
              <a:rPr lang="en-US"/>
              <a:t> B… A B.. A (or whatever you would like it to be)</a:t>
            </a:r>
            <a:endParaRPr lang="en-US">
              <a:cs typeface="Calibri"/>
            </a:endParaRPr>
          </a:p>
        </p:txBody>
      </p:sp>
    </p:spTree>
    <p:extLst>
      <p:ext uri="{BB962C8B-B14F-4D97-AF65-F5344CB8AC3E}">
        <p14:creationId xmlns:p14="http://schemas.microsoft.com/office/powerpoint/2010/main" val="95558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5C7E984-272A-F51E-C279-C9E883BC0290}"/>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6600" b="1">
                <a:solidFill>
                  <a:schemeClr val="accent1"/>
                </a:solidFill>
                <a:cs typeface="Calibri Light"/>
              </a:rPr>
              <a:t>Other Activities</a:t>
            </a:r>
            <a:endParaRPr lang="en-US" sz="6600" b="1" kern="1200">
              <a:solidFill>
                <a:schemeClr val="accent1"/>
              </a:solidFill>
              <a:latin typeface="+mj-lt"/>
              <a:ea typeface="+mj-ea"/>
              <a:cs typeface="+mj-cs"/>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6869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7E634-B53B-420F-9326-06566C70A228}"/>
              </a:ext>
            </a:extLst>
          </p:cNvPr>
          <p:cNvSpPr txBox="1"/>
          <p:nvPr/>
        </p:nvSpPr>
        <p:spPr>
          <a:xfrm>
            <a:off x="1317855" y="1063870"/>
            <a:ext cx="3938954" cy="5262979"/>
          </a:xfrm>
          <a:prstGeom prst="rect">
            <a:avLst/>
          </a:prstGeom>
          <a:noFill/>
        </p:spPr>
        <p:txBody>
          <a:bodyPr wrap="square" lIns="91440" tIns="45720" rIns="91440" bIns="45720" rtlCol="0" anchor="t">
            <a:spAutoFit/>
          </a:bodyPr>
          <a:lstStyle/>
          <a:p>
            <a:pPr>
              <a:defRPr/>
            </a:pPr>
            <a:r>
              <a:rPr kumimoji="0" lang="en-US" sz="2000" b="1" i="0" u="none" strike="noStrike" kern="1200" cap="none" spc="0" normalizeH="0" baseline="0" noProof="0" dirty="0">
                <a:ln>
                  <a:noFill/>
                </a:ln>
                <a:solidFill>
                  <a:srgbClr val="E7299C"/>
                </a:solidFill>
                <a:effectLst/>
                <a:uLnTx/>
                <a:uFillTx/>
                <a:latin typeface="Avenir Next LT Pro"/>
                <a:ea typeface="+mn-ea"/>
                <a:cs typeface="+mn-cs"/>
              </a:rPr>
              <a:t>Level 1 -</a:t>
            </a:r>
            <a:r>
              <a:rPr lang="en-US" sz="2000" b="1" dirty="0">
                <a:solidFill>
                  <a:srgbClr val="E7299C"/>
                </a:solidFill>
                <a:latin typeface="Avenir Next LT Pro"/>
              </a:rPr>
              <a:t> </a:t>
            </a:r>
            <a:endParaRPr kumimoji="0" lang="en-US" sz="2000" b="1" i="0" u="none" strike="noStrike" kern="1200" cap="none" spc="0" normalizeH="0" baseline="0" noProof="0" dirty="0">
              <a:ln>
                <a:noFill/>
              </a:ln>
              <a:solidFill>
                <a:srgbClr val="E7299C"/>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299C"/>
                </a:solidFill>
                <a:effectLst/>
                <a:uLnTx/>
                <a:uFillTx/>
                <a:latin typeface="Avenir Next LT Pro"/>
                <a:ea typeface="+mn-ea"/>
                <a:cs typeface="+mn-cs"/>
              </a:rPr>
              <a:t>Step 1: Write rhythm patterns</a:t>
            </a:r>
            <a:endParaRPr lang="en-US" sz="2000" b="1" i="0" u="none" strike="noStrike" kern="1200" cap="none" spc="0" normalizeH="0" baseline="0" noProof="0" dirty="0">
              <a:ln>
                <a:noFill/>
              </a:ln>
              <a:solidFill>
                <a:srgbClr val="E7299C"/>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299C"/>
                </a:solidFill>
                <a:effectLst/>
                <a:uLnTx/>
                <a:uFillTx/>
                <a:latin typeface="Avenir Next LT Pro"/>
                <a:ea typeface="+mn-ea"/>
                <a:cs typeface="+mn-cs"/>
              </a:rPr>
              <a:t>Step 2: Fix any mistakes</a:t>
            </a:r>
            <a:endParaRPr lang="en-US" sz="2000" b="1" i="0" u="none" strike="noStrike" kern="1200" cap="none" spc="0" normalizeH="0" baseline="0" noProof="0" dirty="0">
              <a:ln>
                <a:noFill/>
              </a:ln>
              <a:solidFill>
                <a:srgbClr val="E7299C"/>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299C"/>
                </a:solidFill>
                <a:effectLst/>
                <a:uLnTx/>
                <a:uFillTx/>
                <a:latin typeface="Avenir Next LT Pro"/>
                <a:ea typeface="+mn-ea"/>
                <a:cs typeface="+mn-cs"/>
              </a:rPr>
              <a:t>Step 3: Select words from the book that match the number of syllables for your rhythm patterns</a:t>
            </a:r>
            <a:endParaRPr lang="en-US" sz="2000" b="1" i="0" u="none" strike="noStrike" kern="1200" cap="none" spc="0" normalizeH="0" baseline="0" noProof="0" dirty="0">
              <a:ln>
                <a:noFill/>
              </a:ln>
              <a:solidFill>
                <a:srgbClr val="E7299C"/>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299C"/>
                </a:solidFill>
                <a:effectLst/>
                <a:uLnTx/>
                <a:uFillTx/>
                <a:latin typeface="Avenir Next LT Pro"/>
                <a:ea typeface="+mn-ea"/>
                <a:cs typeface="+mn-cs"/>
              </a:rPr>
              <a:t>Step 4: Practice reading your </a:t>
            </a:r>
            <a:r>
              <a:rPr lang="en-US" sz="2000" b="1" dirty="0">
                <a:solidFill>
                  <a:srgbClr val="E7299C"/>
                </a:solidFill>
                <a:latin typeface="Avenir Next LT Pro"/>
              </a:rPr>
              <a:t>patterns</a:t>
            </a:r>
            <a:endParaRPr lang="en-US" sz="2000" b="1" i="0" u="none" strike="noStrike" kern="1200" cap="none" spc="0" normalizeH="0" baseline="0" noProof="0" dirty="0">
              <a:ln>
                <a:noFill/>
              </a:ln>
              <a:solidFill>
                <a:srgbClr val="E7299C"/>
              </a:solidFill>
              <a:effectLst/>
              <a:uLnTx/>
              <a:uFillTx/>
              <a:latin typeface="Avenir Next LT Pro"/>
            </a:endParaRPr>
          </a:p>
          <a:p>
            <a:pPr>
              <a:defRPr/>
            </a:pPr>
            <a:r>
              <a:rPr kumimoji="0" lang="en-US" sz="2000" b="1" i="0" u="none" strike="noStrike" kern="1200" cap="none" spc="0" normalizeH="0" baseline="0" noProof="0" dirty="0">
                <a:ln>
                  <a:noFill/>
                </a:ln>
                <a:solidFill>
                  <a:srgbClr val="E75429"/>
                </a:solidFill>
                <a:effectLst/>
                <a:uLnTx/>
                <a:uFillTx/>
                <a:latin typeface="Avenir Next LT Pro"/>
                <a:ea typeface="+mn-ea"/>
                <a:cs typeface="+mn-cs"/>
              </a:rPr>
              <a:t>Level 2 –</a:t>
            </a:r>
            <a:r>
              <a:rPr lang="en-US" sz="2000" b="1" dirty="0">
                <a:solidFill>
                  <a:srgbClr val="E75429"/>
                </a:solidFill>
                <a:latin typeface="Avenir Next LT Pro"/>
              </a:rPr>
              <a:t> </a:t>
            </a:r>
            <a:endParaRPr lang="en-US" sz="2000" b="1" i="0" u="none" strike="noStrike" kern="1200" cap="none" spc="0" normalizeH="0" baseline="0" noProof="0" dirty="0">
              <a:ln>
                <a:noFill/>
              </a:ln>
              <a:solidFill>
                <a:srgbClr val="E75429"/>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5429"/>
                </a:solidFill>
                <a:effectLst/>
                <a:uLnTx/>
                <a:uFillTx/>
                <a:latin typeface="Avenir Next LT Pro"/>
                <a:ea typeface="+mn-ea"/>
                <a:cs typeface="+mn-cs"/>
              </a:rPr>
              <a:t>Create movements to go with your patterns</a:t>
            </a:r>
            <a:endParaRPr lang="en-US" sz="2000" b="1" i="0" u="none" strike="noStrike" kern="1200" cap="none" spc="0" normalizeH="0" baseline="0" noProof="0" dirty="0">
              <a:ln>
                <a:noFill/>
              </a:ln>
              <a:solidFill>
                <a:srgbClr val="E75429"/>
              </a:solidFill>
              <a:effectLst/>
              <a:uLnTx/>
              <a:uFillTx/>
              <a:latin typeface="Avenir Next LT Pro"/>
            </a:endParaRPr>
          </a:p>
          <a:p>
            <a:pPr>
              <a:defRPr/>
            </a:pPr>
            <a:r>
              <a:rPr kumimoji="0" lang="en-US" sz="2000" b="1" i="0" u="none" strike="noStrike" kern="1200" cap="none" spc="0" normalizeH="0" baseline="0" noProof="0" dirty="0">
                <a:ln>
                  <a:noFill/>
                </a:ln>
                <a:solidFill>
                  <a:srgbClr val="9329E7"/>
                </a:solidFill>
                <a:effectLst/>
                <a:uLnTx/>
                <a:uFillTx/>
                <a:latin typeface="Avenir Next LT Pro"/>
                <a:ea typeface="+mn-ea"/>
                <a:cs typeface="+mn-cs"/>
              </a:rPr>
              <a:t>Level 3 –</a:t>
            </a:r>
            <a:r>
              <a:rPr lang="en-US" sz="2000" b="1" dirty="0">
                <a:solidFill>
                  <a:srgbClr val="9329E7"/>
                </a:solidFill>
                <a:latin typeface="Avenir Next LT Pro"/>
              </a:rPr>
              <a:t> </a:t>
            </a:r>
            <a:endParaRPr lang="en-US" sz="2000" b="1" i="0" u="none" strike="noStrike" kern="1200" cap="none" spc="0" normalizeH="0" baseline="0" noProof="0" dirty="0">
              <a:ln>
                <a:noFill/>
              </a:ln>
              <a:solidFill>
                <a:srgbClr val="9329E7"/>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9329E7"/>
                </a:solidFill>
                <a:latin typeface="Avenir Next LT Pro"/>
              </a:rPr>
              <a:t>Compose</a:t>
            </a:r>
            <a:r>
              <a:rPr kumimoji="0" lang="en-US" sz="2000" b="1" i="0" u="none" strike="noStrike" kern="1200" cap="none" spc="0" normalizeH="0" baseline="0" noProof="0" dirty="0">
                <a:ln>
                  <a:noFill/>
                </a:ln>
                <a:solidFill>
                  <a:srgbClr val="9329E7"/>
                </a:solidFill>
                <a:effectLst/>
                <a:uLnTx/>
                <a:uFillTx/>
                <a:latin typeface="Avenir Next LT Pro"/>
                <a:ea typeface="+mn-ea"/>
                <a:cs typeface="+mn-cs"/>
              </a:rPr>
              <a:t> a melody to go with your patterns (sing them)</a:t>
            </a:r>
            <a:endParaRPr lang="en-US" sz="2000" b="1" i="0" u="none" strike="noStrike" kern="1200" cap="none" spc="0" normalizeH="0" baseline="0" noProof="0" dirty="0">
              <a:ln>
                <a:noFill/>
              </a:ln>
              <a:solidFill>
                <a:srgbClr val="9329E7"/>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pic>
        <p:nvPicPr>
          <p:cNvPr id="2" name="Picture 2" descr="A picture containing table&#10;&#10;Description automatically generated">
            <a:extLst>
              <a:ext uri="{FF2B5EF4-FFF2-40B4-BE49-F238E27FC236}">
                <a16:creationId xmlns:a16="http://schemas.microsoft.com/office/drawing/2014/main" id="{1679582B-E0A3-7C0E-9BE2-F156059CB332}"/>
              </a:ext>
            </a:extLst>
          </p:cNvPr>
          <p:cNvPicPr>
            <a:picLocks noChangeAspect="1"/>
          </p:cNvPicPr>
          <p:nvPr/>
        </p:nvPicPr>
        <p:blipFill>
          <a:blip r:embed="rId3"/>
          <a:stretch>
            <a:fillRect/>
          </a:stretch>
        </p:blipFill>
        <p:spPr>
          <a:xfrm>
            <a:off x="5170098" y="1713921"/>
            <a:ext cx="6596331" cy="3056344"/>
          </a:xfrm>
          <a:prstGeom prst="rect">
            <a:avLst/>
          </a:prstGeom>
        </p:spPr>
      </p:pic>
    </p:spTree>
    <p:extLst>
      <p:ext uri="{BB962C8B-B14F-4D97-AF65-F5344CB8AC3E}">
        <p14:creationId xmlns:p14="http://schemas.microsoft.com/office/powerpoint/2010/main" val="205828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measuring stick&#10;&#10;Description automatically generated">
            <a:extLst>
              <a:ext uri="{FF2B5EF4-FFF2-40B4-BE49-F238E27FC236}">
                <a16:creationId xmlns:a16="http://schemas.microsoft.com/office/drawing/2014/main" id="{97EA43CA-C874-4B13-8996-3A1A1AE70CA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935" b="10079"/>
          <a:stretch/>
        </p:blipFill>
        <p:spPr>
          <a:xfrm>
            <a:off x="20" y="1282"/>
            <a:ext cx="12191980" cy="6856718"/>
          </a:xfrm>
          <a:prstGeom prst="rect">
            <a:avLst/>
          </a:prstGeom>
        </p:spPr>
      </p:pic>
    </p:spTree>
    <p:extLst>
      <p:ext uri="{BB962C8B-B14F-4D97-AF65-F5344CB8AC3E}">
        <p14:creationId xmlns:p14="http://schemas.microsoft.com/office/powerpoint/2010/main" val="2048526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72D6-96F0-44E8-B0F0-C08F1823BAB5}"/>
              </a:ext>
            </a:extLst>
          </p:cNvPr>
          <p:cNvSpPr>
            <a:spLocks noGrp="1"/>
          </p:cNvSpPr>
          <p:nvPr>
            <p:ph type="title"/>
          </p:nvPr>
        </p:nvSpPr>
        <p:spPr>
          <a:xfrm>
            <a:off x="177800" y="172085"/>
            <a:ext cx="4648200" cy="600075"/>
          </a:xfrm>
        </p:spPr>
        <p:txBody>
          <a:bodyPr>
            <a:normAutofit fontScale="90000"/>
          </a:bodyPr>
          <a:lstStyle/>
          <a:p>
            <a:r>
              <a:rPr lang="en-US"/>
              <a:t>More coming soon!</a:t>
            </a:r>
          </a:p>
        </p:txBody>
      </p:sp>
      <p:pic>
        <p:nvPicPr>
          <p:cNvPr id="7" name="Picture 6" descr="A picture containing text, indoor, floor&#10;&#10;Description automatically generated">
            <a:extLst>
              <a:ext uri="{FF2B5EF4-FFF2-40B4-BE49-F238E27FC236}">
                <a16:creationId xmlns:a16="http://schemas.microsoft.com/office/drawing/2014/main" id="{F4A43DC1-66F0-4865-8783-DCD147FF9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2" y="0"/>
            <a:ext cx="11550316" cy="6858000"/>
          </a:xfrm>
          <a:prstGeom prst="rect">
            <a:avLst/>
          </a:prstGeom>
        </p:spPr>
      </p:pic>
    </p:spTree>
    <p:extLst>
      <p:ext uri="{BB962C8B-B14F-4D97-AF65-F5344CB8AC3E}">
        <p14:creationId xmlns:p14="http://schemas.microsoft.com/office/powerpoint/2010/main" val="217401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53054B84-7F04-FAAA-A98F-23B870EFFA8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379" t="12608" r="5057" b="16062"/>
          <a:stretch/>
        </p:blipFill>
        <p:spPr>
          <a:xfrm>
            <a:off x="3042249" y="320615"/>
            <a:ext cx="6071147" cy="6192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9392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indoor&#10;&#10;Description automatically generated">
            <a:extLst>
              <a:ext uri="{FF2B5EF4-FFF2-40B4-BE49-F238E27FC236}">
                <a16:creationId xmlns:a16="http://schemas.microsoft.com/office/drawing/2014/main" id="{24C07040-9883-4123-95C9-6194F553D0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67"/>
          <a:stretch/>
        </p:blipFill>
        <p:spPr>
          <a:xfrm>
            <a:off x="20" y="1282"/>
            <a:ext cx="12191980" cy="6856718"/>
          </a:xfrm>
          <a:prstGeom prst="rect">
            <a:avLst/>
          </a:prstGeom>
        </p:spPr>
      </p:pic>
    </p:spTree>
    <p:extLst>
      <p:ext uri="{BB962C8B-B14F-4D97-AF65-F5344CB8AC3E}">
        <p14:creationId xmlns:p14="http://schemas.microsoft.com/office/powerpoint/2010/main" val="1479344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5F3F1FFB-ECAC-452D-97E9-C6FEBFF8C162}"/>
              </a:ext>
            </a:extLst>
          </p:cNvPr>
          <p:cNvPicPr>
            <a:picLocks noGrp="1" noChangeAspect="1"/>
          </p:cNvPicPr>
          <p:nvPr>
            <p:ph idx="1"/>
          </p:nvPr>
        </p:nvPicPr>
        <p:blipFill rotWithShape="1">
          <a:blip r:embed="rId2"/>
          <a:srcRect t="4679"/>
          <a:stretch/>
        </p:blipFill>
        <p:spPr>
          <a:xfrm>
            <a:off x="20" y="1282"/>
            <a:ext cx="12191980" cy="6856718"/>
          </a:xfrm>
          <a:prstGeom prst="rect">
            <a:avLst/>
          </a:prstGeom>
        </p:spPr>
      </p:pic>
    </p:spTree>
    <p:extLst>
      <p:ext uri="{BB962C8B-B14F-4D97-AF65-F5344CB8AC3E}">
        <p14:creationId xmlns:p14="http://schemas.microsoft.com/office/powerpoint/2010/main" val="2065874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B2668-B3AD-72C9-F357-EF17CE62AFD3}"/>
              </a:ext>
            </a:extLst>
          </p:cNvPr>
          <p:cNvSpPr>
            <a:spLocks noGrp="1"/>
          </p:cNvSpPr>
          <p:nvPr>
            <p:ph type="title"/>
          </p:nvPr>
        </p:nvSpPr>
        <p:spPr>
          <a:xfrm>
            <a:off x="640080" y="325369"/>
            <a:ext cx="4368602" cy="1956841"/>
          </a:xfrm>
        </p:spPr>
        <p:txBody>
          <a:bodyPr anchor="b">
            <a:normAutofit/>
          </a:bodyPr>
          <a:lstStyle/>
          <a:p>
            <a:r>
              <a:rPr lang="en-US" sz="5000" b="1">
                <a:cs typeface="Calibri Light"/>
              </a:rPr>
              <a:t>Orff Instrument Modifications</a:t>
            </a:r>
            <a:endParaRPr lang="en-US" sz="5000" b="1"/>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F3A5E7-1627-A7F0-788A-13FB7D8E0220}"/>
              </a:ext>
            </a:extLst>
          </p:cNvPr>
          <p:cNvSpPr>
            <a:spLocks noGrp="1"/>
          </p:cNvSpPr>
          <p:nvPr>
            <p:ph idx="1"/>
          </p:nvPr>
        </p:nvSpPr>
        <p:spPr>
          <a:xfrm>
            <a:off x="136873" y="2872899"/>
            <a:ext cx="5609437" cy="3320668"/>
          </a:xfrm>
        </p:spPr>
        <p:txBody>
          <a:bodyPr vert="horz" lIns="91440" tIns="45720" rIns="91440" bIns="45720" rtlCol="0" anchor="t">
            <a:noAutofit/>
          </a:bodyPr>
          <a:lstStyle/>
          <a:p>
            <a:r>
              <a:rPr lang="en-US" sz="2400" b="1">
                <a:cs typeface="Calibri"/>
              </a:rPr>
              <a:t>Shared instruments</a:t>
            </a:r>
          </a:p>
          <a:p>
            <a:r>
              <a:rPr lang="en-US" sz="2400" b="1">
                <a:cs typeface="Calibri"/>
              </a:rPr>
              <a:t>Alternative instruments: Use drums for bass line, hand bells, boom whackers, singing, recorder for alto part, improvise on recorder, play C chord on ukulele or alternate C and G chords</a:t>
            </a:r>
          </a:p>
          <a:p>
            <a:r>
              <a:rPr lang="en-US" sz="2400" b="1">
                <a:cs typeface="Calibri"/>
              </a:rPr>
              <a:t>Improvise with words instead of  instruments</a:t>
            </a:r>
          </a:p>
          <a:p>
            <a:endParaRPr lang="en-US" sz="2400" b="1">
              <a:cs typeface="Calibri"/>
            </a:endParaRPr>
          </a:p>
        </p:txBody>
      </p:sp>
      <p:pic>
        <p:nvPicPr>
          <p:cNvPr id="4" name="Picture 4">
            <a:extLst>
              <a:ext uri="{FF2B5EF4-FFF2-40B4-BE49-F238E27FC236}">
                <a16:creationId xmlns:a16="http://schemas.microsoft.com/office/drawing/2014/main" id="{33F07362-890E-FEC2-31A4-F9F4C715C0E4}"/>
              </a:ext>
            </a:extLst>
          </p:cNvPr>
          <p:cNvPicPr>
            <a:picLocks noChangeAspect="1"/>
          </p:cNvPicPr>
          <p:nvPr/>
        </p:nvPicPr>
        <p:blipFill rotWithShape="1">
          <a:blip r:embed="rId3"/>
          <a:srcRect t="194" r="-2" b="14812"/>
          <a:stretch/>
        </p:blipFill>
        <p:spPr>
          <a:xfrm>
            <a:off x="5743022" y="10"/>
            <a:ext cx="644745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2889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9113EA-627C-4A05-AD64-04C0EA804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14636" b="1718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2D483F-446D-4670-B7C6-3490F9AA0413}"/>
              </a:ext>
            </a:extLst>
          </p:cNvPr>
          <p:cNvSpPr txBox="1"/>
          <p:nvPr/>
        </p:nvSpPr>
        <p:spPr>
          <a:xfrm>
            <a:off x="7778045" y="1546669"/>
            <a:ext cx="3764826" cy="377301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a:t>Print a paper instrument so while you are waiting to use the instruments you can still practice!</a:t>
            </a:r>
            <a:endParaRPr lang="en-US" sz="3200" b="1">
              <a:cs typeface="Calibri"/>
            </a:endParaRPr>
          </a:p>
          <a:p>
            <a:pPr indent="-228600">
              <a:lnSpc>
                <a:spcPct val="90000"/>
              </a:lnSpc>
              <a:spcAft>
                <a:spcPts val="600"/>
              </a:spcAft>
              <a:buFont typeface="Arial" panose="020B0604020202020204" pitchFamily="34" charset="0"/>
              <a:buChar char="•"/>
            </a:pPr>
            <a:r>
              <a:rPr lang="en-US" sz="3200" b="1">
                <a:cs typeface="Calibri"/>
              </a:rPr>
              <a:t>Use handbells with the whole class!</a:t>
            </a:r>
          </a:p>
        </p:txBody>
      </p:sp>
    </p:spTree>
    <p:extLst>
      <p:ext uri="{BB962C8B-B14F-4D97-AF65-F5344CB8AC3E}">
        <p14:creationId xmlns:p14="http://schemas.microsoft.com/office/powerpoint/2010/main" val="2025264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5475997C-9C0C-4412-7D5D-E82FCB886666}"/>
              </a:ext>
            </a:extLst>
          </p:cNvPr>
          <p:cNvPicPr>
            <a:picLocks noChangeAspect="1"/>
          </p:cNvPicPr>
          <p:nvPr/>
        </p:nvPicPr>
        <p:blipFill>
          <a:blip r:embed="rId5"/>
          <a:stretch>
            <a:fillRect/>
          </a:stretch>
        </p:blipFill>
        <p:spPr>
          <a:xfrm>
            <a:off x="1604514" y="201073"/>
            <a:ext cx="8810445" cy="6455854"/>
          </a:xfrm>
          <a:prstGeom prst="rect">
            <a:avLst/>
          </a:prstGeom>
        </p:spPr>
      </p:pic>
      <p:pic>
        <p:nvPicPr>
          <p:cNvPr id="5" name="Reach adults">
            <a:hlinkClick r:id="" action="ppaction://media"/>
            <a:extLst>
              <a:ext uri="{FF2B5EF4-FFF2-40B4-BE49-F238E27FC236}">
                <a16:creationId xmlns:a16="http://schemas.microsoft.com/office/drawing/2014/main" id="{799B2B17-D8C7-09C1-3F35-E5A5FD56F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3743" y="5522403"/>
            <a:ext cx="730250" cy="730250"/>
          </a:xfrm>
          <a:prstGeom prst="rect">
            <a:avLst/>
          </a:prstGeom>
        </p:spPr>
      </p:pic>
    </p:spTree>
    <p:extLst>
      <p:ext uri="{BB962C8B-B14F-4D97-AF65-F5344CB8AC3E}">
        <p14:creationId xmlns:p14="http://schemas.microsoft.com/office/powerpoint/2010/main" val="442958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C7F6609-89AE-3C10-9AD9-D4CD30F64C13}"/>
              </a:ext>
            </a:extLst>
          </p:cNvPr>
          <p:cNvPicPr>
            <a:picLocks noChangeAspect="1"/>
          </p:cNvPicPr>
          <p:nvPr/>
        </p:nvPicPr>
        <p:blipFill rotWithShape="1">
          <a:blip r:embed="rId2"/>
          <a:srcRect r="153" b="13958"/>
          <a:stretch/>
        </p:blipFill>
        <p:spPr>
          <a:xfrm>
            <a:off x="1388854" y="329656"/>
            <a:ext cx="9399928" cy="5927242"/>
          </a:xfrm>
          <a:prstGeom prst="rect">
            <a:avLst/>
          </a:prstGeom>
        </p:spPr>
      </p:pic>
    </p:spTree>
    <p:extLst>
      <p:ext uri="{BB962C8B-B14F-4D97-AF65-F5344CB8AC3E}">
        <p14:creationId xmlns:p14="http://schemas.microsoft.com/office/powerpoint/2010/main" val="1100963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CFAFA14B-1838-E28A-3799-3983CB1A8F46}"/>
              </a:ext>
            </a:extLst>
          </p:cNvPr>
          <p:cNvPicPr>
            <a:picLocks noChangeAspect="1"/>
          </p:cNvPicPr>
          <p:nvPr/>
        </p:nvPicPr>
        <p:blipFill>
          <a:blip r:embed="rId2"/>
          <a:stretch>
            <a:fillRect/>
          </a:stretch>
        </p:blipFill>
        <p:spPr>
          <a:xfrm>
            <a:off x="1158815" y="867620"/>
            <a:ext cx="9888747" cy="3354344"/>
          </a:xfrm>
          <a:prstGeom prst="rect">
            <a:avLst/>
          </a:prstGeom>
        </p:spPr>
      </p:pic>
      <p:sp>
        <p:nvSpPr>
          <p:cNvPr id="5" name="TextBox 4">
            <a:extLst>
              <a:ext uri="{FF2B5EF4-FFF2-40B4-BE49-F238E27FC236}">
                <a16:creationId xmlns:a16="http://schemas.microsoft.com/office/drawing/2014/main" id="{B403BCD6-0DEE-18F1-D819-220D1E293FD2}"/>
              </a:ext>
            </a:extLst>
          </p:cNvPr>
          <p:cNvSpPr txBox="1"/>
          <p:nvPr/>
        </p:nvSpPr>
        <p:spPr>
          <a:xfrm>
            <a:off x="4643437" y="4738687"/>
            <a:ext cx="2976562" cy="190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6" descr="A picture containing text&#10;&#10;Description automatically generated">
            <a:extLst>
              <a:ext uri="{FF2B5EF4-FFF2-40B4-BE49-F238E27FC236}">
                <a16:creationId xmlns:a16="http://schemas.microsoft.com/office/drawing/2014/main" id="{FEF8053E-76E9-9672-32D9-238C146962BC}"/>
              </a:ext>
            </a:extLst>
          </p:cNvPr>
          <p:cNvPicPr>
            <a:picLocks noChangeAspect="1"/>
          </p:cNvPicPr>
          <p:nvPr/>
        </p:nvPicPr>
        <p:blipFill>
          <a:blip r:embed="rId3"/>
          <a:stretch>
            <a:fillRect/>
          </a:stretch>
        </p:blipFill>
        <p:spPr>
          <a:xfrm>
            <a:off x="4724400" y="4593959"/>
            <a:ext cx="2743200" cy="1868271"/>
          </a:xfrm>
          <a:prstGeom prst="rect">
            <a:avLst/>
          </a:prstGeom>
        </p:spPr>
      </p:pic>
    </p:spTree>
    <p:extLst>
      <p:ext uri="{BB962C8B-B14F-4D97-AF65-F5344CB8AC3E}">
        <p14:creationId xmlns:p14="http://schemas.microsoft.com/office/powerpoint/2010/main" val="146318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6" name="Picture 2" descr="The Word Collector: Reynolds, Peter H., Reynolds, Peter H.: 9780545865029:  Amazon.com: Books">
            <a:extLst>
              <a:ext uri="{FF2B5EF4-FFF2-40B4-BE49-F238E27FC236}">
                <a16:creationId xmlns:a16="http://schemas.microsoft.com/office/drawing/2014/main" id="{5E9E774A-691F-4504-97C4-66CD6170B4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43347" y="3945233"/>
            <a:ext cx="1764757" cy="158189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095303-30A1-96BA-7543-A907A212BBD3}"/>
              </a:ext>
            </a:extLst>
          </p:cNvPr>
          <p:cNvSpPr txBox="1"/>
          <p:nvPr/>
        </p:nvSpPr>
        <p:spPr>
          <a:xfrm>
            <a:off x="818285" y="441811"/>
            <a:ext cx="4016395" cy="3108543"/>
          </a:xfrm>
          <a:prstGeom prst="rect">
            <a:avLst/>
          </a:prstGeom>
          <a:solidFill>
            <a:srgbClr val="B807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entury Gothic"/>
              </a:rPr>
              <a:t>The Effervescent, Marvelously Perplexing Transformation of a Story Into a Mellifluous Experience</a:t>
            </a:r>
            <a:endParaRPr lang="en-US" sz="3600" b="1">
              <a:solidFill>
                <a:schemeClr val="bg1"/>
              </a:solidFill>
              <a:cs typeface="Calibri"/>
            </a:endParaRPr>
          </a:p>
        </p:txBody>
      </p:sp>
      <p:sp>
        <p:nvSpPr>
          <p:cNvPr id="4" name="TextBox 3">
            <a:extLst>
              <a:ext uri="{FF2B5EF4-FFF2-40B4-BE49-F238E27FC236}">
                <a16:creationId xmlns:a16="http://schemas.microsoft.com/office/drawing/2014/main" id="{C207565E-D170-DCD9-15BB-EBC18D8F5130}"/>
              </a:ext>
            </a:extLst>
          </p:cNvPr>
          <p:cNvSpPr txBox="1"/>
          <p:nvPr/>
        </p:nvSpPr>
        <p:spPr>
          <a:xfrm>
            <a:off x="1849737" y="5932458"/>
            <a:ext cx="87391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cs typeface="Calibri"/>
              </a:rPr>
              <a:t>mrsahmadsmusicnotes.weebly.com</a:t>
            </a:r>
            <a:endParaRPr lang="en-US" sz="4000" dirty="0">
              <a:cs typeface="Calibri"/>
            </a:endParaRPr>
          </a:p>
        </p:txBody>
      </p:sp>
      <p:sp>
        <p:nvSpPr>
          <p:cNvPr id="5" name="TextBox 4">
            <a:extLst>
              <a:ext uri="{FF2B5EF4-FFF2-40B4-BE49-F238E27FC236}">
                <a16:creationId xmlns:a16="http://schemas.microsoft.com/office/drawing/2014/main" id="{A726A036-4736-C1E8-CF06-E32398138A8D}"/>
              </a:ext>
            </a:extLst>
          </p:cNvPr>
          <p:cNvSpPr txBox="1"/>
          <p:nvPr/>
        </p:nvSpPr>
        <p:spPr>
          <a:xfrm>
            <a:off x="5312884" y="606543"/>
            <a:ext cx="555460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Allison Kummerfeldt </a:t>
            </a:r>
            <a:endParaRPr lang="en-US" sz="3200" dirty="0"/>
          </a:p>
          <a:p>
            <a:r>
              <a:rPr lang="en-US" sz="2800" b="1" dirty="0">
                <a:cs typeface="Calibri"/>
              </a:rPr>
              <a:t>kummerfeldta@fultonschools.org</a:t>
            </a:r>
            <a:endParaRPr lang="en-US" dirty="0"/>
          </a:p>
          <a:p>
            <a:r>
              <a:rPr lang="en-US" sz="3200" b="1" dirty="0">
                <a:cs typeface="Calibri"/>
              </a:rPr>
              <a:t>Susan Ahmad </a:t>
            </a:r>
            <a:r>
              <a:rPr lang="en-US" sz="2800" b="1" dirty="0">
                <a:cs typeface="Calibri"/>
              </a:rPr>
              <a:t>    </a:t>
            </a:r>
          </a:p>
          <a:p>
            <a:r>
              <a:rPr lang="en-US" sz="2800" b="1" dirty="0">
                <a:cs typeface="Calibri"/>
              </a:rPr>
              <a:t>ahmad@fultonschools.org</a:t>
            </a:r>
          </a:p>
        </p:txBody>
      </p:sp>
    </p:spTree>
    <p:extLst>
      <p:ext uri="{BB962C8B-B14F-4D97-AF65-F5344CB8AC3E}">
        <p14:creationId xmlns:p14="http://schemas.microsoft.com/office/powerpoint/2010/main" val="421285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4C12031-1203-95F4-2F06-8B3BC31D727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1560" t="17462" r="13028" b="24147"/>
          <a:stretch/>
        </p:blipFill>
        <p:spPr>
          <a:xfrm>
            <a:off x="3142891" y="349369"/>
            <a:ext cx="5912983" cy="6160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343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02F6E7EA-6BE1-F600-4B0E-727AE89F3C4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Lst>
          </a:blip>
          <a:srcRect l="3342" t="11946" r="1028" b="15221"/>
          <a:stretch/>
        </p:blipFill>
        <p:spPr>
          <a:xfrm>
            <a:off x="3186023" y="464389"/>
            <a:ext cx="5820552" cy="5937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324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Diagram, map&#10;&#10;Description automatically generated">
            <a:extLst>
              <a:ext uri="{FF2B5EF4-FFF2-40B4-BE49-F238E27FC236}">
                <a16:creationId xmlns:a16="http://schemas.microsoft.com/office/drawing/2014/main" id="{582EDEB6-A753-E25E-7B46-340A96809A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558" r="7123" b="-379"/>
          <a:stretch/>
        </p:blipFill>
        <p:spPr>
          <a:xfrm rot="5400000">
            <a:off x="2963173" y="754094"/>
            <a:ext cx="6264310" cy="5349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7107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A picture containing text, indoor&#10;&#10;Description automatically generated">
            <a:extLst>
              <a:ext uri="{FF2B5EF4-FFF2-40B4-BE49-F238E27FC236}">
                <a16:creationId xmlns:a16="http://schemas.microsoft.com/office/drawing/2014/main" id="{F4EEF8EC-E94E-1561-936F-0F3BB48EE79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6354" t="5694" r="12064" b="4626"/>
          <a:stretch/>
        </p:blipFill>
        <p:spPr>
          <a:xfrm rot="5400000">
            <a:off x="2963175" y="495302"/>
            <a:ext cx="6262391" cy="5852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176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73F61362-BBDB-FF2C-137B-D35EB49E184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821" t="17955" r="1827" b="13182"/>
          <a:stretch/>
        </p:blipFill>
        <p:spPr>
          <a:xfrm>
            <a:off x="1000666" y="718153"/>
            <a:ext cx="10191258" cy="5435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7627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descr="A picture containing text&#10;&#10;Description automatically generated">
            <a:extLst>
              <a:ext uri="{FF2B5EF4-FFF2-40B4-BE49-F238E27FC236}">
                <a16:creationId xmlns:a16="http://schemas.microsoft.com/office/drawing/2014/main" id="{09ABF613-CE3B-0D21-1EB5-B49F33320F8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3152" t="1813" r="8844" b="-302"/>
          <a:stretch/>
        </p:blipFill>
        <p:spPr>
          <a:xfrm rot="5400000">
            <a:off x="3042250" y="531244"/>
            <a:ext cx="6108133" cy="5795507"/>
          </a:xfrm>
          <a:prstGeom prst="rect">
            <a:avLst/>
          </a:prstGeom>
          <a:ln w="28575">
            <a:solidFill>
              <a:schemeClr val="tx1"/>
            </a:solidFill>
          </a:ln>
        </p:spPr>
      </p:pic>
    </p:spTree>
    <p:extLst>
      <p:ext uri="{BB962C8B-B14F-4D97-AF65-F5344CB8AC3E}">
        <p14:creationId xmlns:p14="http://schemas.microsoft.com/office/powerpoint/2010/main" val="1924771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smaticVTI">
  <a:themeElements>
    <a:clrScheme name="AnalogousFromRegularSeedLeftStep">
      <a:dk1>
        <a:srgbClr val="000000"/>
      </a:dk1>
      <a:lt1>
        <a:srgbClr val="FFFFFF"/>
      </a:lt1>
      <a:dk2>
        <a:srgbClr val="311C22"/>
      </a:dk2>
      <a:lt2>
        <a:srgbClr val="F0F3F3"/>
      </a:lt2>
      <a:accent1>
        <a:srgbClr val="E75429"/>
      </a:accent1>
      <a:accent2>
        <a:srgbClr val="D5173B"/>
      </a:accent2>
      <a:accent3>
        <a:srgbClr val="E7299C"/>
      </a:accent3>
      <a:accent4>
        <a:srgbClr val="D117D5"/>
      </a:accent4>
      <a:accent5>
        <a:srgbClr val="9329E7"/>
      </a:accent5>
      <a:accent6>
        <a:srgbClr val="462ED9"/>
      </a:accent6>
      <a:hlink>
        <a:srgbClr val="3A96B0"/>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37</Slides>
  <Notes>32</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PrismaticVTI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time to find a new type of word. Which ones stand out as common,  new, or unheard?</vt:lpstr>
      <vt:lpstr>PowerPoint Presentation</vt:lpstr>
      <vt:lpstr>It's time to find a new type of word. Which ones stand out as common,  new, or unheard?          (Repeat)</vt:lpstr>
      <vt:lpstr>PowerPoint Presentation</vt:lpstr>
      <vt:lpstr>PowerPoint Presentation</vt:lpstr>
      <vt:lpstr>PowerPoint Presentation</vt:lpstr>
      <vt:lpstr>PowerPoint Presentation</vt:lpstr>
      <vt:lpstr>Make a Word Chain</vt:lpstr>
      <vt:lpstr>PowerPoint Presentation</vt:lpstr>
      <vt:lpstr>Bass Line</vt:lpstr>
      <vt:lpstr>PowerPoint Presentation</vt:lpstr>
      <vt:lpstr>PowerPoint Presentation</vt:lpstr>
      <vt:lpstr>PowerPoint Presentation</vt:lpstr>
      <vt:lpstr>PowerPoint Presentation</vt:lpstr>
      <vt:lpstr>PowerPoint Presentation</vt:lpstr>
      <vt:lpstr>B Section!</vt:lpstr>
      <vt:lpstr>Other Activities</vt:lpstr>
      <vt:lpstr>PowerPoint Presentation</vt:lpstr>
      <vt:lpstr>PowerPoint Presentation</vt:lpstr>
      <vt:lpstr>More coming soon!</vt:lpstr>
      <vt:lpstr>PowerPoint Presentation</vt:lpstr>
      <vt:lpstr>PowerPoint Presentation</vt:lpstr>
      <vt:lpstr>Orff Instrument Modifications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Kummerfeldt, Allison</dc:creator>
  <cp:revision>127</cp:revision>
  <dcterms:created xsi:type="dcterms:W3CDTF">2022-06-16T00:12:51Z</dcterms:created>
  <dcterms:modified xsi:type="dcterms:W3CDTF">2023-01-25T14:00:56Z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2022-06-16T00:12:51Z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ActionId">
    <vt:lpwstr>3fadfbd7-d548-40f2-8e34-8beaf1fe91c3</vt:lpwstr>
  </property>
  <property fmtid="{D5CDD505-2E9C-101B-9397-08002B2CF9AE}" pid="8" name="MSIP_Label_0ee3c538-ec52-435f-ae58-017644bd9513_ContentBits">
    <vt:lpwstr>0</vt:lpwstr>
  </property>
</Properties>
</file>