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64" r:id="rId3"/>
    <p:sldId id="275" r:id="rId4"/>
    <p:sldId id="265" r:id="rId5"/>
    <p:sldId id="278" r:id="rId6"/>
    <p:sldId id="279" r:id="rId7"/>
    <p:sldId id="281" r:id="rId8"/>
    <p:sldId id="276" r:id="rId9"/>
    <p:sldId id="256" r:id="rId10"/>
    <p:sldId id="257" r:id="rId11"/>
    <p:sldId id="266" r:id="rId12"/>
    <p:sldId id="258" r:id="rId13"/>
    <p:sldId id="267" r:id="rId14"/>
    <p:sldId id="259" r:id="rId15"/>
    <p:sldId id="268" r:id="rId16"/>
    <p:sldId id="260" r:id="rId17"/>
    <p:sldId id="270" r:id="rId18"/>
    <p:sldId id="272" r:id="rId19"/>
    <p:sldId id="273" r:id="rId20"/>
    <p:sldId id="271" r:id="rId21"/>
    <p:sldId id="277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99"/>
    <a:srgbClr val="CC0000"/>
    <a:srgbClr val="FF3300"/>
    <a:srgbClr val="000066"/>
    <a:srgbClr val="336600"/>
    <a:srgbClr val="33CCFF"/>
    <a:srgbClr val="FFFF00"/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3" autoAdjust="0"/>
    <p:restoredTop sz="87092" autoAdjust="0"/>
  </p:normalViewPr>
  <p:slideViewPr>
    <p:cSldViewPr snapToGrid="0">
      <p:cViewPr varScale="1">
        <p:scale>
          <a:sx n="65" d="100"/>
          <a:sy n="65" d="100"/>
        </p:scale>
        <p:origin x="9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69BD5D-1171-42E4-97ED-A46339838EBA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5A317E-C75E-4ED2-AD28-4B30C141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9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A317E-C75E-4ED2-AD28-4B30C14167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71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A317E-C75E-4ED2-AD28-4B30C14167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45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A317E-C75E-4ED2-AD28-4B30C14167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8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937A-3446-4F13-986D-B908CE13AB6E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A5B8-6292-4981-A1C1-1EED7338C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5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937A-3446-4F13-986D-B908CE13AB6E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A5B8-6292-4981-A1C1-1EED7338C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9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937A-3446-4F13-986D-B908CE13AB6E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A5B8-6292-4981-A1C1-1EED7338C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0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937A-3446-4F13-986D-B908CE13AB6E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A5B8-6292-4981-A1C1-1EED7338C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2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937A-3446-4F13-986D-B908CE13AB6E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A5B8-6292-4981-A1C1-1EED7338C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1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937A-3446-4F13-986D-B908CE13AB6E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A5B8-6292-4981-A1C1-1EED7338C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4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937A-3446-4F13-986D-B908CE13AB6E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A5B8-6292-4981-A1C1-1EED7338C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9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937A-3446-4F13-986D-B908CE13AB6E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A5B8-6292-4981-A1C1-1EED7338C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937A-3446-4F13-986D-B908CE13AB6E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A5B8-6292-4981-A1C1-1EED7338C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3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937A-3446-4F13-986D-B908CE13AB6E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A5B8-6292-4981-A1C1-1EED7338C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4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937A-3446-4F13-986D-B908CE13AB6E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1A5B8-6292-4981-A1C1-1EED7338C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0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5937A-3446-4F13-986D-B908CE13AB6E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1A5B8-6292-4981-A1C1-1EED7338C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5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adlet.com/mditmore21/wf80vqnfpeiv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.ggtimer.com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kahoot.it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jkA7tbFoSU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j8JJ1F5svPs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5m_ifwWzRI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1510" y="739123"/>
            <a:ext cx="7821638" cy="34778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2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endParaRPr lang="en-US" sz="2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endParaRPr lang="en-US" sz="2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endParaRPr lang="en-US" sz="2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endParaRPr lang="en-US" sz="2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endParaRPr lang="en-US" sz="2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60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Kicking it Up a Notch </a:t>
            </a:r>
            <a:r>
              <a:rPr lang="en-US" sz="60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What's the Big Deal about </a:t>
            </a:r>
            <a:r>
              <a:rPr lang="en-US" sz="8800" b="1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00FF99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Rigor</a:t>
            </a:r>
            <a:r>
              <a:rPr lang="en-US" sz="60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229835" y="5224065"/>
            <a:ext cx="7807555" cy="8925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Susan Ahmad, Megan Endicott and Myra Wheat</a:t>
            </a:r>
          </a:p>
          <a:p>
            <a:pPr algn="ctr"/>
            <a:r>
              <a:rPr lang="en-US" sz="2800" b="1" dirty="0" smtClean="0"/>
              <a:t>Fulton County Schools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8"/>
          <a:stretch/>
        </p:blipFill>
        <p:spPr>
          <a:xfrm>
            <a:off x="8708392" y="2430042"/>
            <a:ext cx="3054864" cy="33268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564" y="446850"/>
            <a:ext cx="1455692" cy="145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7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19" y="103030"/>
            <a:ext cx="8809546" cy="66618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614">
            <a:off x="631416" y="1988532"/>
            <a:ext cx="2050806" cy="2018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1500">
            <a:off x="9250241" y="3577861"/>
            <a:ext cx="2050806" cy="201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903" y="421397"/>
            <a:ext cx="8526194" cy="122452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Depth Of Knowledge Level 1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4000" b="1" dirty="0" smtClean="0"/>
          </a:p>
          <a:p>
            <a:pPr lvl="4">
              <a:buFont typeface="Wingdings" panose="05000000000000000000" pitchFamily="2" charset="2"/>
              <a:buChar char="ü"/>
            </a:pPr>
            <a:r>
              <a:rPr lang="en-US" sz="2800" b="1" dirty="0" smtClean="0"/>
              <a:t> What is the name of this note?</a:t>
            </a:r>
            <a:endParaRPr lang="en-US" sz="2800" b="1" dirty="0"/>
          </a:p>
          <a:p>
            <a:pPr lvl="4">
              <a:buFont typeface="Wingdings" panose="05000000000000000000" pitchFamily="2" charset="2"/>
              <a:buChar char="ü"/>
            </a:pPr>
            <a:endParaRPr lang="en-US" sz="2800" b="1" dirty="0" smtClean="0"/>
          </a:p>
          <a:p>
            <a:pPr lvl="4">
              <a:buFont typeface="Wingdings" panose="05000000000000000000" pitchFamily="2" charset="2"/>
              <a:buChar char="ü"/>
            </a:pPr>
            <a:r>
              <a:rPr lang="en-US" sz="2800" b="1" dirty="0" smtClean="0"/>
              <a:t> What is the meter of this song?</a:t>
            </a:r>
          </a:p>
          <a:p>
            <a:pPr marL="1828800" lvl="4" indent="0">
              <a:buNone/>
            </a:pPr>
            <a:endParaRPr lang="en-US" sz="2800" b="1" dirty="0" smtClean="0"/>
          </a:p>
          <a:p>
            <a:pPr lvl="4">
              <a:buFont typeface="Wingdings" panose="05000000000000000000" pitchFamily="2" charset="2"/>
              <a:buChar char="ü"/>
            </a:pPr>
            <a:r>
              <a:rPr lang="en-US" sz="2800" b="1" dirty="0" smtClean="0"/>
              <a:t> What family does this instrument belong to?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239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90" y="112544"/>
            <a:ext cx="8830486" cy="67260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18" y="3793886"/>
            <a:ext cx="2050806" cy="2018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5418">
            <a:off x="9411942" y="2340224"/>
            <a:ext cx="2050806" cy="201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903" y="421397"/>
            <a:ext cx="8526194" cy="122452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Depth Of Knowledge Level 2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US" sz="4000" b="1" dirty="0" smtClean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246" y="2836171"/>
            <a:ext cx="9821507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56" y="93800"/>
            <a:ext cx="8753793" cy="66676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2536">
            <a:off x="797902" y="1765793"/>
            <a:ext cx="2050806" cy="2018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1755">
            <a:off x="9144734" y="3782162"/>
            <a:ext cx="2050806" cy="201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903" y="421397"/>
            <a:ext cx="8526194" cy="122452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Depth Of Knowledge Level 3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1828800" lvl="4" indent="0">
              <a:buNone/>
            </a:pPr>
            <a:endParaRPr lang="en-US" sz="2800" b="1" dirty="0" smtClean="0"/>
          </a:p>
          <a:p>
            <a:pPr lvl="4">
              <a:buFont typeface="Wingdings" panose="05000000000000000000" pitchFamily="2" charset="2"/>
              <a:buChar char="ü"/>
            </a:pPr>
            <a:endParaRPr lang="en-US" sz="28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 </a:t>
            </a:r>
            <a:r>
              <a:rPr lang="en-US" b="1" dirty="0" smtClean="0"/>
              <a:t> Analyze this </a:t>
            </a:r>
            <a:r>
              <a:rPr lang="en-US" b="1" dirty="0"/>
              <a:t>song. What is the tempo marking? What </a:t>
            </a:r>
            <a:r>
              <a:rPr lang="en-US" b="1" dirty="0" smtClean="0"/>
              <a:t>are </a:t>
            </a:r>
            <a:r>
              <a:rPr lang="en-US" b="1" dirty="0"/>
              <a:t>the dynamic </a:t>
            </a:r>
            <a:r>
              <a:rPr lang="en-US" b="1" dirty="0" smtClean="0"/>
              <a:t>levels? </a:t>
            </a:r>
            <a:r>
              <a:rPr lang="en-US" b="1" dirty="0"/>
              <a:t>Do you see any repeating rhythm patterns? What is the form of the song?</a:t>
            </a:r>
          </a:p>
          <a:p>
            <a:pPr marL="0" indent="0"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 </a:t>
            </a:r>
            <a:r>
              <a:rPr lang="en-US" b="1" dirty="0" smtClean="0"/>
              <a:t> Can </a:t>
            </a:r>
            <a:r>
              <a:rPr lang="en-US" b="1" dirty="0"/>
              <a:t>you compose a melodic pattern on the Orff instruments using the Pentatonic </a:t>
            </a:r>
            <a:r>
              <a:rPr lang="en-US" b="1" dirty="0" smtClean="0"/>
              <a:t>scale?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4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66" y="116305"/>
            <a:ext cx="8805045" cy="66994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87" y="2633301"/>
            <a:ext cx="2050806" cy="2018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00450">
            <a:off x="9637908" y="3360132"/>
            <a:ext cx="2050806" cy="201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4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903" y="421397"/>
            <a:ext cx="8526194" cy="122452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Depth Of Knowledge Level 4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4099"/>
            <a:ext cx="10515600" cy="4351338"/>
          </a:xfrm>
          <a:solidFill>
            <a:schemeClr val="bg1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US" sz="4000" b="1" dirty="0" smtClean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12543" y="2206942"/>
            <a:ext cx="117465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buFont typeface="Wingdings" panose="05000000000000000000" pitchFamily="2" charset="2"/>
              <a:buChar char="ü"/>
            </a:pPr>
            <a:r>
              <a:rPr lang="en-US" sz="3000" b="1" dirty="0"/>
              <a:t>Compose a melody on the treble clef staff in </a:t>
            </a:r>
          </a:p>
          <a:p>
            <a:pPr lvl="4"/>
            <a:r>
              <a:rPr lang="en-US" sz="3000" b="1" dirty="0"/>
              <a:t>    4/4 meter. </a:t>
            </a:r>
            <a:r>
              <a:rPr lang="en-US" sz="3000" b="1" dirty="0" smtClean="0"/>
              <a:t>Include a </a:t>
            </a:r>
            <a:r>
              <a:rPr lang="en-US" sz="3000" b="1" dirty="0"/>
              <a:t>time signature, dynamic </a:t>
            </a:r>
          </a:p>
          <a:p>
            <a:pPr lvl="4"/>
            <a:r>
              <a:rPr lang="en-US" sz="3000" b="1" dirty="0"/>
              <a:t>    markings, and tempo markings. Play your song</a:t>
            </a:r>
          </a:p>
          <a:p>
            <a:pPr lvl="4"/>
            <a:r>
              <a:rPr lang="en-US" sz="3000" b="1" dirty="0"/>
              <a:t>    on a melody bell.</a:t>
            </a:r>
          </a:p>
          <a:p>
            <a:pPr lvl="4"/>
            <a:endParaRPr lang="en-US" sz="3000" b="1" dirty="0"/>
          </a:p>
          <a:p>
            <a:pPr lvl="4">
              <a:buFont typeface="Wingdings" panose="05000000000000000000" pitchFamily="2" charset="2"/>
              <a:buChar char="ü"/>
            </a:pPr>
            <a:r>
              <a:rPr lang="en-US" sz="3000" b="1" dirty="0"/>
              <a:t> Compose a melody and label all notes with Solfege </a:t>
            </a:r>
          </a:p>
          <a:p>
            <a:pPr lvl="4"/>
            <a:r>
              <a:rPr lang="en-US" sz="3000" b="1" dirty="0"/>
              <a:t>     syllables. Teach someone else in your group how </a:t>
            </a:r>
          </a:p>
          <a:p>
            <a:pPr lvl="4"/>
            <a:r>
              <a:rPr lang="en-US" sz="3000" b="1" dirty="0"/>
              <a:t>     to sing your song.</a:t>
            </a:r>
          </a:p>
        </p:txBody>
      </p:sp>
    </p:spTree>
    <p:extLst>
      <p:ext uri="{BB962C8B-B14F-4D97-AF65-F5344CB8AC3E}">
        <p14:creationId xmlns:p14="http://schemas.microsoft.com/office/powerpoint/2010/main" val="35226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05" y="773061"/>
            <a:ext cx="8115300" cy="4191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829232" y="5216831"/>
            <a:ext cx="644504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hlinkClick r:id="rId3"/>
              </a:rPr>
              <a:t>http://</a:t>
            </a:r>
            <a:r>
              <a:rPr lang="en-US" sz="3600" dirty="0" smtClean="0">
                <a:solidFill>
                  <a:srgbClr val="00B050"/>
                </a:solidFill>
                <a:hlinkClick r:id="rId3"/>
              </a:rPr>
              <a:t>padlet.com/mditmore21/wf80vqnfpeiv</a:t>
            </a:r>
            <a:endParaRPr lang="en-US" sz="3600" dirty="0" smtClean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6" y="4408658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" y="781664"/>
            <a:ext cx="11199804" cy="5146059"/>
          </a:xfrm>
        </p:spPr>
      </p:pic>
      <p:sp>
        <p:nvSpPr>
          <p:cNvPr id="2" name="TextBox 1"/>
          <p:cNvSpPr txBox="1"/>
          <p:nvPr/>
        </p:nvSpPr>
        <p:spPr>
          <a:xfrm>
            <a:off x="1895598" y="4775200"/>
            <a:ext cx="85344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hlinkClick r:id="rId3" tooltip="http://e.ggtimer.com/&#10;Ctrl+Click or tap to follow the link"/>
              </a:rPr>
              <a:t>http://e.ggtimer.com/</a:t>
            </a:r>
            <a:r>
              <a:rPr lang="en-US" sz="4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0221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10039" y="5964615"/>
            <a:ext cx="2794715" cy="769441"/>
          </a:xfrm>
          <a:prstGeom prst="rect">
            <a:avLst/>
          </a:prstGeom>
          <a:solidFill>
            <a:srgbClr val="CC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/>
              <a:t>Rigor</a:t>
            </a:r>
            <a:endParaRPr lang="en-US" sz="2800" b="1" i="1" dirty="0"/>
          </a:p>
        </p:txBody>
      </p:sp>
      <p:sp>
        <p:nvSpPr>
          <p:cNvPr id="5" name="TextBox 4"/>
          <p:cNvSpPr txBox="1"/>
          <p:nvPr/>
        </p:nvSpPr>
        <p:spPr>
          <a:xfrm rot="371433">
            <a:off x="3735792" y="5241340"/>
            <a:ext cx="3863661" cy="144655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Problem Based Learning</a:t>
            </a:r>
            <a:endParaRPr lang="en-US" sz="2800" b="1" i="1" dirty="0"/>
          </a:p>
        </p:txBody>
      </p:sp>
      <p:sp>
        <p:nvSpPr>
          <p:cNvPr id="6" name="TextBox 5"/>
          <p:cNvSpPr txBox="1"/>
          <p:nvPr/>
        </p:nvSpPr>
        <p:spPr>
          <a:xfrm rot="21148347">
            <a:off x="8068349" y="3948444"/>
            <a:ext cx="3863661" cy="1446550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Data Based Instruction</a:t>
            </a:r>
            <a:endParaRPr lang="en-US" sz="2800" b="1" i="1" dirty="0"/>
          </a:p>
        </p:txBody>
      </p:sp>
      <p:sp>
        <p:nvSpPr>
          <p:cNvPr id="7" name="TextBox 6"/>
          <p:cNvSpPr txBox="1"/>
          <p:nvPr/>
        </p:nvSpPr>
        <p:spPr>
          <a:xfrm rot="21067293">
            <a:off x="97532" y="5251708"/>
            <a:ext cx="3863661" cy="1446550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Higher Order Thinking Skills</a:t>
            </a:r>
            <a:endParaRPr lang="en-US" sz="2800" b="1" i="1" dirty="0"/>
          </a:p>
        </p:txBody>
      </p:sp>
      <p:sp>
        <p:nvSpPr>
          <p:cNvPr id="8" name="TextBox 7"/>
          <p:cNvSpPr txBox="1"/>
          <p:nvPr/>
        </p:nvSpPr>
        <p:spPr>
          <a:xfrm rot="332476">
            <a:off x="4100348" y="3776421"/>
            <a:ext cx="3863661" cy="144655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Differentiated Instruction</a:t>
            </a:r>
            <a:endParaRPr lang="en-US" sz="2800" b="1" i="1" dirty="0"/>
          </a:p>
        </p:txBody>
      </p:sp>
      <p:sp>
        <p:nvSpPr>
          <p:cNvPr id="11" name="TextBox 10"/>
          <p:cNvSpPr txBox="1"/>
          <p:nvPr/>
        </p:nvSpPr>
        <p:spPr>
          <a:xfrm rot="21144309">
            <a:off x="8112551" y="3111404"/>
            <a:ext cx="3863661" cy="769441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Supplemental</a:t>
            </a:r>
            <a:endParaRPr lang="en-US" sz="2800" b="1" i="1" dirty="0"/>
          </a:p>
        </p:txBody>
      </p:sp>
      <p:sp>
        <p:nvSpPr>
          <p:cNvPr id="12" name="TextBox 11"/>
          <p:cNvSpPr txBox="1"/>
          <p:nvPr/>
        </p:nvSpPr>
        <p:spPr>
          <a:xfrm rot="20864300">
            <a:off x="6364853" y="2929866"/>
            <a:ext cx="2332641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Groups</a:t>
            </a:r>
            <a:endParaRPr lang="en-US" sz="28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9095" y="3611395"/>
            <a:ext cx="3863661" cy="144655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Challenge Statements</a:t>
            </a:r>
            <a:endParaRPr lang="en-US" sz="2800" b="1" i="1" dirty="0"/>
          </a:p>
        </p:txBody>
      </p:sp>
      <p:sp>
        <p:nvSpPr>
          <p:cNvPr id="15" name="TextBox 14"/>
          <p:cNvSpPr txBox="1"/>
          <p:nvPr/>
        </p:nvSpPr>
        <p:spPr>
          <a:xfrm rot="324106">
            <a:off x="8204319" y="1516505"/>
            <a:ext cx="3863661" cy="144655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Essential Questions</a:t>
            </a:r>
            <a:endParaRPr lang="en-US" sz="2800" b="1" i="1" dirty="0"/>
          </a:p>
        </p:txBody>
      </p:sp>
      <p:sp>
        <p:nvSpPr>
          <p:cNvPr id="16" name="TextBox 15"/>
          <p:cNvSpPr txBox="1"/>
          <p:nvPr/>
        </p:nvSpPr>
        <p:spPr>
          <a:xfrm rot="21248296">
            <a:off x="-85769" y="2039821"/>
            <a:ext cx="3863661" cy="1446550"/>
          </a:xfrm>
          <a:prstGeom prst="rect">
            <a:avLst/>
          </a:prstGeom>
          <a:solidFill>
            <a:srgbClr val="CC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Blooms Taxonomy</a:t>
            </a:r>
            <a:endParaRPr lang="en-US" sz="2800" b="1" i="1" dirty="0"/>
          </a:p>
        </p:txBody>
      </p:sp>
      <p:sp>
        <p:nvSpPr>
          <p:cNvPr id="17" name="TextBox 16"/>
          <p:cNvSpPr txBox="1"/>
          <p:nvPr/>
        </p:nvSpPr>
        <p:spPr>
          <a:xfrm rot="20926149">
            <a:off x="4117805" y="1802447"/>
            <a:ext cx="3863661" cy="1446550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Depth of Knowledge</a:t>
            </a:r>
            <a:endParaRPr lang="en-US" sz="28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03711" y="93101"/>
            <a:ext cx="3863661" cy="144655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Personalized Learning</a:t>
            </a:r>
            <a:endParaRPr lang="en-US" sz="2800" b="1" i="1" dirty="0"/>
          </a:p>
        </p:txBody>
      </p:sp>
      <p:sp>
        <p:nvSpPr>
          <p:cNvPr id="19" name="TextBox 18"/>
          <p:cNvSpPr txBox="1"/>
          <p:nvPr/>
        </p:nvSpPr>
        <p:spPr>
          <a:xfrm rot="21144309">
            <a:off x="4061403" y="248980"/>
            <a:ext cx="3863661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Critical Thinking Skills</a:t>
            </a:r>
            <a:endParaRPr lang="en-US" sz="2800" b="1" i="1" dirty="0"/>
          </a:p>
        </p:txBody>
      </p:sp>
      <p:sp>
        <p:nvSpPr>
          <p:cNvPr id="20" name="TextBox 19"/>
          <p:cNvSpPr txBox="1"/>
          <p:nvPr/>
        </p:nvSpPr>
        <p:spPr>
          <a:xfrm rot="268710">
            <a:off x="140709" y="217861"/>
            <a:ext cx="3863661" cy="144655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Academic Relevance</a:t>
            </a:r>
            <a:endParaRPr lang="en-US" sz="28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7775165" y="5310290"/>
            <a:ext cx="3863661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Remediation</a:t>
            </a:r>
            <a:endParaRPr lang="en-US" sz="2800" b="1" i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77" y="659393"/>
            <a:ext cx="5737982" cy="57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7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813"/>
            <a:ext cx="12203601" cy="62090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4651" y="2802999"/>
            <a:ext cx="64450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hlinkClick r:id="rId3"/>
              </a:rPr>
              <a:t>https://</a:t>
            </a:r>
            <a:r>
              <a:rPr lang="en-US" sz="3600" dirty="0" smtClean="0">
                <a:hlinkClick r:id="rId3"/>
              </a:rPr>
              <a:t>kahoot.it</a:t>
            </a:r>
            <a:endParaRPr lang="en-US" sz="3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830" y="706813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1510" y="739123"/>
            <a:ext cx="7821638" cy="34778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200" dirty="0" smtClean="0">
              <a:solidFill>
                <a:prstClr val="black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endParaRPr lang="en-US" sz="200" dirty="0">
              <a:solidFill>
                <a:prstClr val="black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endParaRPr lang="en-US" sz="200" dirty="0" smtClean="0">
              <a:solidFill>
                <a:prstClr val="black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endParaRPr lang="en-US" sz="200" dirty="0">
              <a:solidFill>
                <a:prstClr val="black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endParaRPr lang="en-US" sz="200" dirty="0" smtClean="0">
              <a:solidFill>
                <a:prstClr val="black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endParaRPr lang="en-US" sz="200" dirty="0">
              <a:solidFill>
                <a:prstClr val="black"/>
              </a:solidFill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6000" dirty="0" smtClean="0">
                <a:solidFill>
                  <a:prstClr val="black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Kicking it Up a Notch </a:t>
            </a:r>
            <a:r>
              <a:rPr lang="en-US" sz="6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What's the Big Deal about </a:t>
            </a:r>
            <a:r>
              <a:rPr lang="en-US" sz="8800" b="1" dirty="0" smtClean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rgbClr val="00FF99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Rigor</a:t>
            </a:r>
            <a:r>
              <a:rPr lang="en-US" sz="6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  <a:endParaRPr lang="en-US" sz="6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9835" y="5224065"/>
            <a:ext cx="7807555" cy="8925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Susan Ahmad, Megan Endicott and Myra Wheat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Fulton County Schools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8"/>
          <a:stretch/>
        </p:blipFill>
        <p:spPr>
          <a:xfrm>
            <a:off x="8708392" y="2430042"/>
            <a:ext cx="3054864" cy="33268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507" y="739123"/>
            <a:ext cx="1399749" cy="139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1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3" y="-501446"/>
            <a:ext cx="12221493" cy="828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93276" y="4193230"/>
            <a:ext cx="1769806" cy="2367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171621">
            <a:off x="2453070" y="478257"/>
            <a:ext cx="84654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chemeClr val="bg1"/>
                </a:solidFill>
                <a:latin typeface="Imprint MT Shadow" panose="04020605060303030202" pitchFamily="82" charset="0"/>
              </a:rPr>
              <a:t>TO THE</a:t>
            </a:r>
            <a:endParaRPr lang="en-US" sz="11500" b="1" dirty="0">
              <a:solidFill>
                <a:schemeClr val="bg1"/>
              </a:solidFill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96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4641" y="5428734"/>
            <a:ext cx="10883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hlinkClick r:id="rId4"/>
              </a:rPr>
              <a:t>https</a:t>
            </a:r>
            <a:r>
              <a:rPr lang="en-US" sz="4000" dirty="0">
                <a:solidFill>
                  <a:srgbClr val="00B0F0"/>
                </a:solidFill>
                <a:hlinkClick r:id="rId4"/>
              </a:rPr>
              <a:t>://</a:t>
            </a:r>
            <a:r>
              <a:rPr lang="en-US" sz="4000" dirty="0" smtClean="0">
                <a:solidFill>
                  <a:srgbClr val="00B0F0"/>
                </a:solidFill>
                <a:hlinkClick r:id="rId4"/>
              </a:rPr>
              <a:t>www.youtube.com/watch?v=jkA7tbFoSUo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7885" flipH="1">
            <a:off x="1095610" y="790172"/>
            <a:ext cx="1483859" cy="19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1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361259"/>
            <a:ext cx="12192000" cy="7360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4093830" cy="6395582"/>
          </a:xfrm>
          <a:prstGeom prst="rect">
            <a:avLst/>
          </a:prstGeom>
          <a:ln w="38100">
            <a:solidFill>
              <a:srgbClr val="6633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61" y="5518610"/>
            <a:ext cx="10542639" cy="911680"/>
          </a:xfrm>
          <a:solidFill>
            <a:schemeClr val="bg1"/>
          </a:solidFill>
          <a:ln w="38100">
            <a:solidFill>
              <a:srgbClr val="663300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/>
              <a:t>   </a:t>
            </a:r>
            <a:r>
              <a:rPr lang="en-US" sz="4000" dirty="0" smtClean="0">
                <a:hlinkClick r:id="rId5"/>
              </a:rPr>
              <a:t>https</a:t>
            </a:r>
            <a:r>
              <a:rPr lang="en-US" sz="4000" dirty="0">
                <a:hlinkClick r:id="rId5"/>
              </a:rPr>
              <a:t>://</a:t>
            </a:r>
            <a:r>
              <a:rPr lang="en-US" sz="4000" dirty="0" smtClean="0">
                <a:hlinkClick r:id="rId5"/>
              </a:rPr>
              <a:t>www.youtube.com/watch?v=j8JJ1F5svPs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959069" y="2235311"/>
            <a:ext cx="66662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Bernard MT Condensed" panose="02050806060905020404" pitchFamily="18" charset="0"/>
              </a:rPr>
              <a:t>Chicken on the Fence Post</a:t>
            </a:r>
            <a:endParaRPr lang="en-US" sz="80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8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89" y="589934"/>
            <a:ext cx="8917200" cy="5781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516" y="3893574"/>
            <a:ext cx="2477729" cy="247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361259"/>
            <a:ext cx="12192000" cy="7360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61" y="5238397"/>
            <a:ext cx="10542639" cy="1325563"/>
          </a:xfrm>
          <a:solidFill>
            <a:schemeClr val="bg1"/>
          </a:solidFill>
          <a:ln w="38100">
            <a:solidFill>
              <a:srgbClr val="663300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/>
              <a:t>  </a:t>
            </a:r>
            <a:r>
              <a:rPr lang="en-US" sz="4000" dirty="0" smtClean="0"/>
              <a:t>  </a:t>
            </a:r>
            <a:r>
              <a:rPr lang="en-US" sz="4000" dirty="0" smtClean="0">
                <a:hlinkClick r:id="rId3"/>
              </a:rPr>
              <a:t>https</a:t>
            </a:r>
            <a:r>
              <a:rPr lang="en-US" sz="4000" dirty="0">
                <a:hlinkClick r:id="rId3"/>
              </a:rPr>
              <a:t>://</a:t>
            </a:r>
            <a:r>
              <a:rPr lang="en-US" sz="4000" dirty="0" smtClean="0">
                <a:hlinkClick r:id="rId3"/>
              </a:rPr>
              <a:t>www.youtube.com/watch?v=m5m_ifwWzRI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1" y="-66225"/>
            <a:ext cx="7678918" cy="5265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292" y="3170903"/>
            <a:ext cx="2303923" cy="202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243" y="1763003"/>
            <a:ext cx="2903156" cy="3460495"/>
          </a:xfrm>
          <a:solidFill>
            <a:srgbClr val="CC0000"/>
          </a:solidFill>
          <a:ln w="231775" cmpd="tri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D.O.K. First Aid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6555" r="9373" b="7672"/>
          <a:stretch/>
        </p:blipFill>
        <p:spPr>
          <a:xfrm>
            <a:off x="4638733" y="863920"/>
            <a:ext cx="6474543" cy="521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4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386" y="85673"/>
            <a:ext cx="8876715" cy="67019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913">
            <a:off x="9443067" y="1031631"/>
            <a:ext cx="1951044" cy="1920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88913">
            <a:off x="1020665" y="4690092"/>
            <a:ext cx="1842796" cy="181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270</Words>
  <Application>Microsoft Office PowerPoint</Application>
  <PresentationFormat>Widescreen</PresentationFormat>
  <Paragraphs>71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Aharoni</vt:lpstr>
      <vt:lpstr>Arial</vt:lpstr>
      <vt:lpstr>Bernard MT Condensed</vt:lpstr>
      <vt:lpstr>Calibri</vt:lpstr>
      <vt:lpstr>Calibri Light</vt:lpstr>
      <vt:lpstr>Imprint MT Shadow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   https://www.youtube.com/watch?v=j8JJ1F5svPs</vt:lpstr>
      <vt:lpstr>PowerPoint Presentation</vt:lpstr>
      <vt:lpstr>    https://www.youtube.com/watch?v=m5m_ifwWzRI</vt:lpstr>
      <vt:lpstr>D.O.K. First Aid</vt:lpstr>
      <vt:lpstr>PowerPoint Presentation</vt:lpstr>
      <vt:lpstr>PowerPoint Presentation</vt:lpstr>
      <vt:lpstr>Depth Of Knowledge Level 1</vt:lpstr>
      <vt:lpstr>PowerPoint Presentation</vt:lpstr>
      <vt:lpstr>Depth Of Knowledge Level 2</vt:lpstr>
      <vt:lpstr>PowerPoint Presentation</vt:lpstr>
      <vt:lpstr>Depth Of Knowledge Level 3</vt:lpstr>
      <vt:lpstr>PowerPoint Presentation</vt:lpstr>
      <vt:lpstr>Depth Of Knowledge Level 4</vt:lpstr>
      <vt:lpstr>PowerPoint Presentation</vt:lpstr>
      <vt:lpstr>PowerPoint Presentation</vt:lpstr>
      <vt:lpstr>PowerPoint Presentation</vt:lpstr>
      <vt:lpstr>PowerPoint Presentation</vt:lpstr>
    </vt:vector>
  </TitlesOfParts>
  <Company>Fulton County School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Ali-ahmad, Susan Laurie V</dc:creator>
  <cp:lastModifiedBy>Ali-ahmad, Susan Laurie V</cp:lastModifiedBy>
  <cp:revision>61</cp:revision>
  <cp:lastPrinted>2015-12-28T16:59:51Z</cp:lastPrinted>
  <dcterms:created xsi:type="dcterms:W3CDTF">2015-11-02T17:54:56Z</dcterms:created>
  <dcterms:modified xsi:type="dcterms:W3CDTF">2015-12-28T19:01:27Z</dcterms:modified>
</cp:coreProperties>
</file>