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02" r:id="rId2"/>
    <p:sldId id="265" r:id="rId3"/>
    <p:sldId id="257" r:id="rId4"/>
    <p:sldId id="268" r:id="rId5"/>
    <p:sldId id="269" r:id="rId6"/>
    <p:sldId id="282" r:id="rId7"/>
    <p:sldId id="339" r:id="rId8"/>
    <p:sldId id="271" r:id="rId9"/>
    <p:sldId id="259" r:id="rId10"/>
    <p:sldId id="334" r:id="rId11"/>
    <p:sldId id="338" r:id="rId12"/>
    <p:sldId id="326" r:id="rId13"/>
    <p:sldId id="307" r:id="rId14"/>
    <p:sldId id="340" r:id="rId15"/>
    <p:sldId id="309" r:id="rId16"/>
    <p:sldId id="258" r:id="rId17"/>
    <p:sldId id="325" r:id="rId18"/>
    <p:sldId id="348" r:id="rId19"/>
    <p:sldId id="322" r:id="rId20"/>
    <p:sldId id="346" r:id="rId21"/>
    <p:sldId id="357" r:id="rId22"/>
    <p:sldId id="285" r:id="rId23"/>
    <p:sldId id="341" r:id="rId24"/>
    <p:sldId id="292" r:id="rId25"/>
    <p:sldId id="293" r:id="rId26"/>
    <p:sldId id="294" r:id="rId27"/>
    <p:sldId id="342" r:id="rId28"/>
    <p:sldId id="288" r:id="rId29"/>
    <p:sldId id="289" r:id="rId30"/>
    <p:sldId id="345" r:id="rId31"/>
    <p:sldId id="343" r:id="rId32"/>
    <p:sldId id="283" r:id="rId33"/>
    <p:sldId id="344" r:id="rId34"/>
    <p:sldId id="315" r:id="rId35"/>
    <p:sldId id="328" r:id="rId36"/>
    <p:sldId id="329" r:id="rId37"/>
    <p:sldId id="316" r:id="rId38"/>
    <p:sldId id="331" r:id="rId39"/>
    <p:sldId id="332" r:id="rId40"/>
    <p:sldId id="327" r:id="rId41"/>
    <p:sldId id="356" r:id="rId42"/>
    <p:sldId id="347"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1042"/>
    <a:srgbClr val="D6E2BC"/>
    <a:srgbClr val="EE1246"/>
    <a:srgbClr val="DBE6C4"/>
    <a:srgbClr val="CD3384"/>
    <a:srgbClr val="56ED33"/>
    <a:srgbClr val="82F268"/>
    <a:srgbClr val="99EA36"/>
    <a:srgbClr val="002774"/>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8" autoAdjust="0"/>
    <p:restoredTop sz="94712" autoAdjust="0"/>
  </p:normalViewPr>
  <p:slideViewPr>
    <p:cSldViewPr>
      <p:cViewPr varScale="1">
        <p:scale>
          <a:sx n="50" d="100"/>
          <a:sy n="50" d="100"/>
        </p:scale>
        <p:origin x="1279" y="34"/>
      </p:cViewPr>
      <p:guideLst>
        <p:guide orient="horz" pos="2160"/>
        <p:guide pos="2880"/>
      </p:guideLst>
    </p:cSldViewPr>
  </p:slideViewPr>
  <p:outlineViewPr>
    <p:cViewPr>
      <p:scale>
        <a:sx n="33" d="100"/>
        <a:sy n="33" d="100"/>
      </p:scale>
      <p:origin x="0" y="-15780"/>
    </p:cViewPr>
  </p:outlineViewPr>
  <p:notesTextViewPr>
    <p:cViewPr>
      <p:scale>
        <a:sx n="100" d="100"/>
        <a:sy n="100" d="100"/>
      </p:scale>
      <p:origin x="0" y="0"/>
    </p:cViewPr>
  </p:notesTextViewPr>
  <p:notesViewPr>
    <p:cSldViewPr>
      <p:cViewPr varScale="1">
        <p:scale>
          <a:sx n="63" d="100"/>
          <a:sy n="63" d="100"/>
        </p:scale>
        <p:origin x="1476"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6FF1E2-85E0-4D87-B6CA-BBAD27B6573C}" type="datetimeFigureOut">
              <a:rPr lang="en-CA" smtClean="0"/>
              <a:t>2018-09-05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6B39DA-2001-4348-B920-A3E72C55AB12}" type="slidenum">
              <a:rPr lang="en-CA" smtClean="0"/>
              <a:t>‹#›</a:t>
            </a:fld>
            <a:endParaRPr lang="en-CA"/>
          </a:p>
        </p:txBody>
      </p:sp>
    </p:spTree>
    <p:extLst>
      <p:ext uri="{BB962C8B-B14F-4D97-AF65-F5344CB8AC3E}">
        <p14:creationId xmlns:p14="http://schemas.microsoft.com/office/powerpoint/2010/main" val="673838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a:t>
            </a:r>
            <a:r>
              <a:rPr lang="en-US" baseline="0" dirty="0"/>
              <a:t> it simple</a:t>
            </a:r>
          </a:p>
          <a:p>
            <a:r>
              <a:rPr lang="en-US" baseline="0" dirty="0"/>
              <a:t>The more you add to the DQ the more teacher driven it becomes </a:t>
            </a:r>
            <a:endParaRPr lang="en-US" dirty="0"/>
          </a:p>
        </p:txBody>
      </p:sp>
      <p:sp>
        <p:nvSpPr>
          <p:cNvPr id="4" name="Slide Number Placeholder 3"/>
          <p:cNvSpPr>
            <a:spLocks noGrp="1"/>
          </p:cNvSpPr>
          <p:nvPr>
            <p:ph type="sldNum" sz="quarter" idx="10"/>
          </p:nvPr>
        </p:nvSpPr>
        <p:spPr/>
        <p:txBody>
          <a:bodyPr/>
          <a:lstStyle/>
          <a:p>
            <a:fld id="{AA6B39DA-2001-4348-B920-A3E72C55AB12}" type="slidenum">
              <a:rPr lang="en-CA" smtClean="0"/>
              <a:t>6</a:t>
            </a:fld>
            <a:endParaRPr lang="en-CA"/>
          </a:p>
        </p:txBody>
      </p:sp>
    </p:spTree>
    <p:extLst>
      <p:ext uri="{BB962C8B-B14F-4D97-AF65-F5344CB8AC3E}">
        <p14:creationId xmlns:p14="http://schemas.microsoft.com/office/powerpoint/2010/main" val="1167044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Entry Event is the same as introduction…lead them to want more </a:t>
            </a:r>
            <a:r>
              <a:rPr lang="en-US" sz="2400" dirty="0"/>
              <a:t>Real Life Situations</a:t>
            </a:r>
          </a:p>
          <a:p>
            <a:pPr lvl="1"/>
            <a:r>
              <a:rPr lang="en-US" sz="2400" dirty="0"/>
              <a:t>Personally Meaningful</a:t>
            </a:r>
          </a:p>
          <a:p>
            <a:pPr lvl="1"/>
            <a:r>
              <a:rPr lang="en-US" sz="2400" dirty="0"/>
              <a:t>Engaging</a:t>
            </a:r>
          </a:p>
          <a:p>
            <a:pPr lvl="1"/>
            <a:r>
              <a:rPr lang="en-US" sz="2400" dirty="0"/>
              <a:t>Bring the Outside World Into Your Classroom</a:t>
            </a:r>
          </a:p>
          <a:p>
            <a:pPr marL="457200" lvl="1" indent="0">
              <a:buNone/>
            </a:pPr>
            <a:r>
              <a:rPr lang="en-US" sz="2400" dirty="0"/>
              <a:t>    (Skype, Guest, Video)</a:t>
            </a:r>
          </a:p>
          <a:p>
            <a:endParaRPr lang="en-US" dirty="0"/>
          </a:p>
        </p:txBody>
      </p:sp>
      <p:sp>
        <p:nvSpPr>
          <p:cNvPr id="4" name="Slide Number Placeholder 3"/>
          <p:cNvSpPr>
            <a:spLocks noGrp="1"/>
          </p:cNvSpPr>
          <p:nvPr>
            <p:ph type="sldNum" sz="quarter" idx="10"/>
          </p:nvPr>
        </p:nvSpPr>
        <p:spPr/>
        <p:txBody>
          <a:bodyPr/>
          <a:lstStyle/>
          <a:p>
            <a:fld id="{AA6B39DA-2001-4348-B920-A3E72C55AB12}" type="slidenum">
              <a:rPr lang="en-CA" smtClean="0"/>
              <a:t>9</a:t>
            </a:fld>
            <a:endParaRPr lang="en-CA"/>
          </a:p>
        </p:txBody>
      </p:sp>
    </p:spTree>
    <p:extLst>
      <p:ext uri="{BB962C8B-B14F-4D97-AF65-F5344CB8AC3E}">
        <p14:creationId xmlns:p14="http://schemas.microsoft.com/office/powerpoint/2010/main" val="2339064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emphasis on the process</a:t>
            </a:r>
            <a:r>
              <a:rPr lang="en-US" baseline="0" dirty="0"/>
              <a:t> instead of the end product</a:t>
            </a:r>
            <a:endParaRPr lang="en-US" dirty="0"/>
          </a:p>
        </p:txBody>
      </p:sp>
      <p:sp>
        <p:nvSpPr>
          <p:cNvPr id="4" name="Slide Number Placeholder 3"/>
          <p:cNvSpPr>
            <a:spLocks noGrp="1"/>
          </p:cNvSpPr>
          <p:nvPr>
            <p:ph type="sldNum" sz="quarter" idx="10"/>
          </p:nvPr>
        </p:nvSpPr>
        <p:spPr/>
        <p:txBody>
          <a:bodyPr/>
          <a:lstStyle/>
          <a:p>
            <a:fld id="{AA6B39DA-2001-4348-B920-A3E72C55AB12}" type="slidenum">
              <a:rPr lang="en-CA" smtClean="0"/>
              <a:t>16</a:t>
            </a:fld>
            <a:endParaRPr lang="en-CA"/>
          </a:p>
        </p:txBody>
      </p:sp>
    </p:spTree>
    <p:extLst>
      <p:ext uri="{BB962C8B-B14F-4D97-AF65-F5344CB8AC3E}">
        <p14:creationId xmlns:p14="http://schemas.microsoft.com/office/powerpoint/2010/main" val="3814181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Project – Where</a:t>
            </a:r>
            <a:r>
              <a:rPr lang="en-US" b="1" baseline="0" dirty="0"/>
              <a:t> is it going?...website to host video, morning announcements, school website...not much choice….could they choose the performance medium? </a:t>
            </a:r>
            <a:endParaRPr lang="en-US" b="1" dirty="0"/>
          </a:p>
        </p:txBody>
      </p:sp>
      <p:sp>
        <p:nvSpPr>
          <p:cNvPr id="4" name="Slide Number Placeholder 3"/>
          <p:cNvSpPr>
            <a:spLocks noGrp="1"/>
          </p:cNvSpPr>
          <p:nvPr>
            <p:ph type="sldNum" sz="quarter" idx="10"/>
          </p:nvPr>
        </p:nvSpPr>
        <p:spPr/>
        <p:txBody>
          <a:bodyPr/>
          <a:lstStyle/>
          <a:p>
            <a:fld id="{AA6B39DA-2001-4348-B920-A3E72C55AB12}" type="slidenum">
              <a:rPr lang="en-CA" smtClean="0"/>
              <a:t>17</a:t>
            </a:fld>
            <a:endParaRPr lang="en-CA"/>
          </a:p>
        </p:txBody>
      </p:sp>
    </p:spTree>
    <p:extLst>
      <p:ext uri="{BB962C8B-B14F-4D97-AF65-F5344CB8AC3E}">
        <p14:creationId xmlns:p14="http://schemas.microsoft.com/office/powerpoint/2010/main" val="1493762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PBL</a:t>
            </a:r>
          </a:p>
        </p:txBody>
      </p:sp>
      <p:sp>
        <p:nvSpPr>
          <p:cNvPr id="4" name="Slide Number Placeholder 3"/>
          <p:cNvSpPr>
            <a:spLocks noGrp="1"/>
          </p:cNvSpPr>
          <p:nvPr>
            <p:ph type="sldNum" sz="quarter" idx="10"/>
          </p:nvPr>
        </p:nvSpPr>
        <p:spPr/>
        <p:txBody>
          <a:bodyPr/>
          <a:lstStyle/>
          <a:p>
            <a:fld id="{AA6B39DA-2001-4348-B920-A3E72C55AB12}" type="slidenum">
              <a:rPr lang="en-CA" smtClean="0"/>
              <a:t>18</a:t>
            </a:fld>
            <a:endParaRPr lang="en-CA"/>
          </a:p>
        </p:txBody>
      </p:sp>
    </p:spTree>
    <p:extLst>
      <p:ext uri="{BB962C8B-B14F-4D97-AF65-F5344CB8AC3E}">
        <p14:creationId xmlns:p14="http://schemas.microsoft.com/office/powerpoint/2010/main" val="2764850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Project – Isn’t student driven……if the students selected their own music and created their own artwork it would be more PBL</a:t>
            </a:r>
          </a:p>
        </p:txBody>
      </p:sp>
      <p:sp>
        <p:nvSpPr>
          <p:cNvPr id="4" name="Slide Number Placeholder 3"/>
          <p:cNvSpPr>
            <a:spLocks noGrp="1"/>
          </p:cNvSpPr>
          <p:nvPr>
            <p:ph type="sldNum" sz="quarter" idx="10"/>
          </p:nvPr>
        </p:nvSpPr>
        <p:spPr/>
        <p:txBody>
          <a:bodyPr/>
          <a:lstStyle/>
          <a:p>
            <a:fld id="{AA6B39DA-2001-4348-B920-A3E72C55AB12}" type="slidenum">
              <a:rPr lang="en-CA" smtClean="0"/>
              <a:t>19</a:t>
            </a:fld>
            <a:endParaRPr lang="en-CA"/>
          </a:p>
        </p:txBody>
      </p:sp>
    </p:spTree>
    <p:extLst>
      <p:ext uri="{BB962C8B-B14F-4D97-AF65-F5344CB8AC3E}">
        <p14:creationId xmlns:p14="http://schemas.microsoft.com/office/powerpoint/2010/main" val="2368673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PBL</a:t>
            </a:r>
          </a:p>
        </p:txBody>
      </p:sp>
      <p:sp>
        <p:nvSpPr>
          <p:cNvPr id="4" name="Slide Number Placeholder 3"/>
          <p:cNvSpPr>
            <a:spLocks noGrp="1"/>
          </p:cNvSpPr>
          <p:nvPr>
            <p:ph type="sldNum" sz="quarter" idx="10"/>
          </p:nvPr>
        </p:nvSpPr>
        <p:spPr/>
        <p:txBody>
          <a:bodyPr/>
          <a:lstStyle/>
          <a:p>
            <a:fld id="{AA6B39DA-2001-4348-B920-A3E72C55AB12}" type="slidenum">
              <a:rPr lang="en-CA" smtClean="0"/>
              <a:t>20</a:t>
            </a:fld>
            <a:endParaRPr lang="en-CA"/>
          </a:p>
        </p:txBody>
      </p:sp>
    </p:spTree>
    <p:extLst>
      <p:ext uri="{BB962C8B-B14F-4D97-AF65-F5344CB8AC3E}">
        <p14:creationId xmlns:p14="http://schemas.microsoft.com/office/powerpoint/2010/main" val="240913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F7E5707C-1CF1-4A2E-9EBF-F1215575256E}" type="datetimeFigureOut">
              <a:rPr lang="en-CA" smtClean="0"/>
              <a:t>2018-09-05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4F17879-207B-4282-9A2B-1684B90EBCD6}" type="slidenum">
              <a:rPr lang="en-CA" smtClean="0"/>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7E5707C-1CF1-4A2E-9EBF-F1215575256E}" type="datetimeFigureOut">
              <a:rPr lang="en-CA" smtClean="0"/>
              <a:t>2018-09-05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4F17879-207B-4282-9A2B-1684B90EBCD6}" type="slidenum">
              <a:rPr lang="en-CA" smtClean="0"/>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7E5707C-1CF1-4A2E-9EBF-F1215575256E}" type="datetimeFigureOut">
              <a:rPr lang="en-CA" smtClean="0"/>
              <a:t>2018-09-05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4F17879-207B-4282-9A2B-1684B90EBCD6}" type="slidenum">
              <a:rPr lang="en-CA" smtClean="0"/>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7E5707C-1CF1-4A2E-9EBF-F1215575256E}" type="datetimeFigureOut">
              <a:rPr lang="en-CA" smtClean="0"/>
              <a:t>2018-09-05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4F17879-207B-4282-9A2B-1684B90EBCD6}" type="slidenum">
              <a:rPr lang="en-CA" smtClean="0"/>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E5707C-1CF1-4A2E-9EBF-F1215575256E}" type="datetimeFigureOut">
              <a:rPr lang="en-CA" smtClean="0"/>
              <a:t>2018-09-05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4F17879-207B-4282-9A2B-1684B90EBCD6}" type="slidenum">
              <a:rPr lang="en-CA" smtClean="0"/>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F7E5707C-1CF1-4A2E-9EBF-F1215575256E}" type="datetimeFigureOut">
              <a:rPr lang="en-CA" smtClean="0"/>
              <a:t>2018-09-05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4F17879-207B-4282-9A2B-1684B90EBCD6}" type="slidenum">
              <a:rPr lang="en-CA" smtClean="0"/>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F7E5707C-1CF1-4A2E-9EBF-F1215575256E}" type="datetimeFigureOut">
              <a:rPr lang="en-CA" smtClean="0"/>
              <a:t>2018-09-05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B4F17879-207B-4282-9A2B-1684B90EBCD6}" type="slidenum">
              <a:rPr lang="en-CA" smtClean="0"/>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F7E5707C-1CF1-4A2E-9EBF-F1215575256E}" type="datetimeFigureOut">
              <a:rPr lang="en-CA" smtClean="0"/>
              <a:t>2018-09-05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B4F17879-207B-4282-9A2B-1684B90EBCD6}" type="slidenum">
              <a:rPr lang="en-CA" smtClean="0"/>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E5707C-1CF1-4A2E-9EBF-F1215575256E}" type="datetimeFigureOut">
              <a:rPr lang="en-CA" smtClean="0"/>
              <a:t>2018-09-05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B4F17879-207B-4282-9A2B-1684B90EBCD6}" type="slidenum">
              <a:rPr lang="en-CA" smtClean="0"/>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E5707C-1CF1-4A2E-9EBF-F1215575256E}" type="datetimeFigureOut">
              <a:rPr lang="en-CA" smtClean="0"/>
              <a:t>2018-09-05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4F17879-207B-4282-9A2B-1684B90EBCD6}" type="slidenum">
              <a:rPr lang="en-CA" smtClean="0"/>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E5707C-1CF1-4A2E-9EBF-F1215575256E}" type="datetimeFigureOut">
              <a:rPr lang="en-CA" smtClean="0"/>
              <a:t>2018-09-05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4F17879-207B-4282-9A2B-1684B90EBCD6}" type="slidenum">
              <a:rPr lang="en-CA" smtClean="0"/>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E5707C-1CF1-4A2E-9EBF-F1215575256E}" type="datetimeFigureOut">
              <a:rPr lang="en-CA" smtClean="0"/>
              <a:t>2018-09-05</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F17879-207B-4282-9A2B-1684B90EBCD6}" type="slidenum">
              <a:rPr lang="en-CA" smtClean="0"/>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kahoot.it/"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gif"/></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classes.educationcloset.com/creative-mindset-blueprint-course"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CC00">
            <a:alpha val="7800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3400" y="457200"/>
            <a:ext cx="7848600" cy="1905000"/>
          </a:xfrm>
          <a:solidFill>
            <a:srgbClr val="FFFFFF"/>
          </a:solidFill>
        </p:spPr>
        <p:txBody>
          <a:bodyPr>
            <a:normAutofit fontScale="90000"/>
          </a:bodyPr>
          <a:lstStyle/>
          <a:p>
            <a:pPr algn="l"/>
            <a:r>
              <a:rPr lang="en-US" sz="6000" b="1" dirty="0">
                <a:solidFill>
                  <a:srgbClr val="0070C0"/>
                </a:solidFill>
              </a:rPr>
              <a:t>PROJECT BASED LEARNING </a:t>
            </a:r>
            <a:br>
              <a:rPr lang="en-US" b="1" dirty="0">
                <a:solidFill>
                  <a:schemeClr val="bg1"/>
                </a:solidFill>
              </a:rPr>
            </a:br>
            <a:r>
              <a:rPr lang="en-US" b="1" dirty="0">
                <a:solidFill>
                  <a:srgbClr val="FF0000"/>
                </a:solidFill>
              </a:rPr>
              <a:t>IN THE MUSIC CLASSROOM</a:t>
            </a:r>
            <a:endParaRPr lang="en-CA" b="1" dirty="0">
              <a:solidFill>
                <a:srgbClr val="FF0000"/>
              </a:solidFill>
            </a:endParaRPr>
          </a:p>
        </p:txBody>
      </p:sp>
      <p:sp>
        <p:nvSpPr>
          <p:cNvPr id="5" name="Rounded Rectangle 4"/>
          <p:cNvSpPr/>
          <p:nvPr/>
        </p:nvSpPr>
        <p:spPr>
          <a:xfrm>
            <a:off x="-685800" y="1676400"/>
            <a:ext cx="76200"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pic>
        <p:nvPicPr>
          <p:cNvPr id="18434" name="Picture 2" descr="Image result for team work"/>
          <p:cNvPicPr>
            <a:picLocks noChangeAspect="1" noChangeArrowheads="1"/>
          </p:cNvPicPr>
          <p:nvPr/>
        </p:nvPicPr>
        <p:blipFill>
          <a:blip r:embed="rId2" cstate="print"/>
          <a:srcRect/>
          <a:stretch>
            <a:fillRect/>
          </a:stretch>
        </p:blipFill>
        <p:spPr bwMode="auto">
          <a:xfrm>
            <a:off x="6019800" y="1447800"/>
            <a:ext cx="2819400" cy="2114550"/>
          </a:xfrm>
          <a:prstGeom prst="rect">
            <a:avLst/>
          </a:prstGeom>
          <a:noFill/>
        </p:spPr>
      </p:pic>
      <p:sp>
        <p:nvSpPr>
          <p:cNvPr id="3" name="TextBox 2"/>
          <p:cNvSpPr txBox="1"/>
          <p:nvPr/>
        </p:nvSpPr>
        <p:spPr>
          <a:xfrm>
            <a:off x="533400" y="2667000"/>
            <a:ext cx="5410200" cy="523220"/>
          </a:xfrm>
          <a:prstGeom prst="rect">
            <a:avLst/>
          </a:prstGeom>
          <a:solidFill>
            <a:schemeClr val="bg1"/>
          </a:solidFill>
        </p:spPr>
        <p:txBody>
          <a:bodyPr wrap="square" rtlCol="0">
            <a:spAutoFit/>
          </a:bodyPr>
          <a:lstStyle/>
          <a:p>
            <a:r>
              <a:rPr lang="en-US" sz="2800" dirty="0">
                <a:solidFill>
                  <a:prstClr val="black"/>
                </a:solidFill>
              </a:rPr>
              <a:t> </a:t>
            </a:r>
            <a:r>
              <a:rPr lang="en-US" sz="2800" b="1" dirty="0">
                <a:solidFill>
                  <a:srgbClr val="0070C0"/>
                </a:solidFill>
              </a:rPr>
              <a:t>Megan Endicott and Susan Ahmad</a:t>
            </a:r>
          </a:p>
        </p:txBody>
      </p:sp>
      <p:pic>
        <p:nvPicPr>
          <p:cNvPr id="1028" name="Picture 4"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300" y="3562350"/>
            <a:ext cx="2933700" cy="19474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children playing bel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100" y="4293120"/>
            <a:ext cx="3086100" cy="20308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ke musical instruments using different materials. Have children play these and describe different sounds they hear. This relates to PreK-PS4-1(MA). Investigate sounds made by different objects and materials and discuss explanations about what is causing the sounds. Through play and investigations, identify ways to manipulate different objects and materials that make sound to change volume and pitch.: "/>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5139"/>
          <a:stretch/>
        </p:blipFill>
        <p:spPr bwMode="auto">
          <a:xfrm>
            <a:off x="6306622" y="4192832"/>
            <a:ext cx="2245756" cy="2231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901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80000"/>
        </a:solidFill>
        <a:effectLst/>
      </p:bgPr>
    </p:bg>
    <p:spTree>
      <p:nvGrpSpPr>
        <p:cNvPr id="1" name=""/>
        <p:cNvGrpSpPr/>
        <p:nvPr/>
      </p:nvGrpSpPr>
      <p:grpSpPr>
        <a:xfrm>
          <a:off x="0" y="0"/>
          <a:ext cx="0" cy="0"/>
          <a:chOff x="0" y="0"/>
          <a:chExt cx="0" cy="0"/>
        </a:xfrm>
      </p:grpSpPr>
      <p:pic>
        <p:nvPicPr>
          <p:cNvPr id="9218" name="Picture 2" descr="Image result for plan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037" y="228600"/>
            <a:ext cx="5572125" cy="18002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3400" y="2133600"/>
            <a:ext cx="8153400" cy="4093428"/>
          </a:xfrm>
          <a:prstGeom prst="rect">
            <a:avLst/>
          </a:prstGeom>
          <a:noFill/>
        </p:spPr>
        <p:txBody>
          <a:bodyPr wrap="square" rtlCol="0">
            <a:spAutoFit/>
          </a:bodyPr>
          <a:lstStyle/>
          <a:p>
            <a:r>
              <a:rPr lang="en-US" sz="3600" b="1" dirty="0">
                <a:solidFill>
                  <a:schemeClr val="bg1"/>
                </a:solidFill>
              </a:rPr>
              <a:t>FOCUS HABITS</a:t>
            </a:r>
            <a:endParaRPr lang="en-US" sz="2800" b="1" dirty="0">
              <a:solidFill>
                <a:schemeClr val="bg1"/>
              </a:solidFill>
            </a:endParaRPr>
          </a:p>
          <a:p>
            <a:r>
              <a:rPr lang="en-US" sz="2800" b="1" dirty="0">
                <a:solidFill>
                  <a:schemeClr val="bg1"/>
                </a:solidFill>
              </a:rPr>
              <a:t>THE TEACHER FACILITATING IN A WAY TO KEEP THE STUDENTS ON TRACK AND FOCUSED</a:t>
            </a:r>
          </a:p>
          <a:p>
            <a:endParaRPr lang="en-US" sz="2800" b="1" dirty="0">
              <a:solidFill>
                <a:schemeClr val="bg1"/>
              </a:solidFill>
            </a:endParaRPr>
          </a:p>
          <a:p>
            <a:pPr marL="457200" indent="-457200">
              <a:buFont typeface="Arial" panose="020B0604020202020204" pitchFamily="34" charset="0"/>
              <a:buChar char="•"/>
            </a:pPr>
            <a:r>
              <a:rPr lang="en-US" sz="2800" b="1" dirty="0">
                <a:solidFill>
                  <a:schemeClr val="bg1"/>
                </a:solidFill>
              </a:rPr>
              <a:t>OFFER MULTIPLE PERSPECTIVES</a:t>
            </a:r>
          </a:p>
          <a:p>
            <a:pPr marL="457200" indent="-457200">
              <a:buFont typeface="Arial" panose="020B0604020202020204" pitchFamily="34" charset="0"/>
              <a:buChar char="•"/>
            </a:pPr>
            <a:r>
              <a:rPr lang="en-US" sz="2800" b="1" dirty="0">
                <a:solidFill>
                  <a:schemeClr val="bg1"/>
                </a:solidFill>
              </a:rPr>
              <a:t>ANSWER ALL THEIR QUESTIONS WITH ANOTHER QUESTION</a:t>
            </a:r>
          </a:p>
          <a:p>
            <a:pPr marL="457200" indent="-457200">
              <a:buFont typeface="Arial" panose="020B0604020202020204" pitchFamily="34" charset="0"/>
              <a:buChar char="•"/>
            </a:pPr>
            <a:r>
              <a:rPr lang="en-US" sz="2800" b="1" dirty="0">
                <a:solidFill>
                  <a:schemeClr val="bg1"/>
                </a:solidFill>
              </a:rPr>
              <a:t>PROMOTE DIVERGENT THINKING</a:t>
            </a:r>
          </a:p>
          <a:p>
            <a:pPr marL="457200" indent="-457200">
              <a:buFont typeface="Arial" panose="020B0604020202020204" pitchFamily="34" charset="0"/>
              <a:buChar char="•"/>
            </a:pPr>
            <a:r>
              <a:rPr lang="en-US" sz="2800" b="1" dirty="0">
                <a:solidFill>
                  <a:schemeClr val="bg1"/>
                </a:solidFill>
              </a:rPr>
              <a:t>KEEP STUDENTS FOCUSED ON THE STANDARD </a:t>
            </a:r>
          </a:p>
        </p:txBody>
      </p:sp>
    </p:spTree>
    <p:extLst>
      <p:ext uri="{BB962C8B-B14F-4D97-AF65-F5344CB8AC3E}">
        <p14:creationId xmlns:p14="http://schemas.microsoft.com/office/powerpoint/2010/main" val="1596902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Step Two – Creating a Driving Question</a:t>
            </a:r>
          </a:p>
        </p:txBody>
      </p:sp>
      <p:pic>
        <p:nvPicPr>
          <p:cNvPr id="1026" name="Picture 2" descr="Image result for creati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62075" y="1676400"/>
            <a:ext cx="6419850" cy="4121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608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00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7600" y="151176"/>
            <a:ext cx="4724400" cy="1429667"/>
          </a:xfrm>
          <a:solidFill>
            <a:schemeClr val="bg1"/>
          </a:solidFill>
        </p:spPr>
        <p:txBody>
          <a:bodyPr>
            <a:noAutofit/>
          </a:bodyPr>
          <a:lstStyle/>
          <a:p>
            <a:r>
              <a:rPr lang="en-US" dirty="0">
                <a:solidFill>
                  <a:schemeClr val="accent4">
                    <a:lumMod val="75000"/>
                  </a:schemeClr>
                </a:solidFill>
              </a:rPr>
              <a:t>Developing</a:t>
            </a:r>
            <a:r>
              <a:rPr lang="en-US" dirty="0"/>
              <a:t> </a:t>
            </a:r>
            <a:r>
              <a:rPr lang="en-US" dirty="0">
                <a:solidFill>
                  <a:schemeClr val="accent3">
                    <a:lumMod val="75000"/>
                  </a:schemeClr>
                </a:solidFill>
              </a:rPr>
              <a:t>Inquiry</a:t>
            </a:r>
            <a:r>
              <a:rPr lang="en-US" dirty="0"/>
              <a:t> </a:t>
            </a:r>
            <a:br>
              <a:rPr lang="en-US" dirty="0"/>
            </a:br>
            <a:r>
              <a:rPr lang="en-US" dirty="0">
                <a:solidFill>
                  <a:schemeClr val="accent6">
                    <a:lumMod val="75000"/>
                  </a:schemeClr>
                </a:solidFill>
              </a:rPr>
              <a:t>Based</a:t>
            </a:r>
            <a:r>
              <a:rPr lang="en-US" dirty="0"/>
              <a:t> </a:t>
            </a:r>
            <a:r>
              <a:rPr lang="en-US" dirty="0">
                <a:solidFill>
                  <a:schemeClr val="accent5">
                    <a:lumMod val="75000"/>
                  </a:schemeClr>
                </a:solidFill>
              </a:rPr>
              <a:t>Questions</a:t>
            </a:r>
          </a:p>
        </p:txBody>
      </p:sp>
      <p:sp>
        <p:nvSpPr>
          <p:cNvPr id="3" name="Content Placeholder 2"/>
          <p:cNvSpPr>
            <a:spLocks noGrp="1"/>
          </p:cNvSpPr>
          <p:nvPr>
            <p:ph idx="1"/>
          </p:nvPr>
        </p:nvSpPr>
        <p:spPr>
          <a:xfrm>
            <a:off x="457200" y="1752600"/>
            <a:ext cx="8229600" cy="4953000"/>
          </a:xfrm>
          <a:solidFill>
            <a:schemeClr val="accent5">
              <a:lumMod val="75000"/>
            </a:schemeClr>
          </a:solidFill>
        </p:spPr>
        <p:txBody>
          <a:bodyPr numCol="4"/>
          <a:lstStyle/>
          <a:p>
            <a:pPr marL="0" indent="0">
              <a:buNone/>
            </a:pPr>
            <a:r>
              <a:rPr lang="en-US" b="1" dirty="0">
                <a:solidFill>
                  <a:schemeClr val="bg1"/>
                </a:solidFill>
              </a:rPr>
              <a:t>Question</a:t>
            </a:r>
          </a:p>
          <a:p>
            <a:pPr marL="0" indent="0">
              <a:buNone/>
            </a:pPr>
            <a:endParaRPr lang="en-US" sz="1400" b="1" dirty="0">
              <a:solidFill>
                <a:schemeClr val="bg1"/>
              </a:solidFill>
            </a:endParaRPr>
          </a:p>
          <a:p>
            <a:pPr marL="0" indent="0">
              <a:buNone/>
            </a:pPr>
            <a:r>
              <a:rPr lang="en-US" sz="2400" b="1" dirty="0">
                <a:solidFill>
                  <a:schemeClr val="bg1"/>
                </a:solidFill>
              </a:rPr>
              <a:t> How can…</a:t>
            </a:r>
          </a:p>
          <a:p>
            <a:pPr marL="0" indent="0">
              <a:buNone/>
            </a:pPr>
            <a:r>
              <a:rPr lang="en-US" sz="2400" b="1" dirty="0">
                <a:solidFill>
                  <a:schemeClr val="bg1"/>
                </a:solidFill>
              </a:rPr>
              <a:t> How do…</a:t>
            </a:r>
          </a:p>
          <a:p>
            <a:pPr marL="0" indent="0">
              <a:buNone/>
            </a:pPr>
            <a:r>
              <a:rPr lang="en-US" sz="2400" b="1" dirty="0">
                <a:solidFill>
                  <a:schemeClr val="bg1"/>
                </a:solidFill>
              </a:rPr>
              <a:t> Should…</a:t>
            </a:r>
          </a:p>
          <a:p>
            <a:pPr marL="0" indent="0">
              <a:buNone/>
            </a:pPr>
            <a:r>
              <a:rPr lang="en-US" sz="2400" b="1" dirty="0">
                <a:solidFill>
                  <a:schemeClr val="bg1"/>
                </a:solidFill>
              </a:rPr>
              <a:t> Could…</a:t>
            </a:r>
          </a:p>
          <a:p>
            <a:pPr marL="0" indent="0">
              <a:buNone/>
            </a:pPr>
            <a:endParaRPr lang="en-US" sz="2400" b="1" dirty="0">
              <a:solidFill>
                <a:schemeClr val="bg1"/>
              </a:solidFill>
            </a:endParaRPr>
          </a:p>
          <a:p>
            <a:pPr marL="0" indent="0">
              <a:buNone/>
            </a:pPr>
            <a:endParaRPr lang="en-US" sz="2400" b="1" dirty="0">
              <a:solidFill>
                <a:schemeClr val="bg1"/>
              </a:solidFill>
            </a:endParaRPr>
          </a:p>
          <a:p>
            <a:pPr marL="0" indent="0">
              <a:buNone/>
            </a:pPr>
            <a:endParaRPr lang="en-US" sz="2400" b="1" dirty="0">
              <a:solidFill>
                <a:schemeClr val="bg1"/>
              </a:solidFill>
            </a:endParaRPr>
          </a:p>
          <a:p>
            <a:pPr marL="0" indent="0">
              <a:buNone/>
            </a:pPr>
            <a:endParaRPr lang="en-US" sz="2400" b="1" dirty="0">
              <a:solidFill>
                <a:schemeClr val="bg1"/>
              </a:solidFill>
            </a:endParaRPr>
          </a:p>
          <a:p>
            <a:pPr marL="0" indent="0">
              <a:buNone/>
            </a:pPr>
            <a:endParaRPr lang="en-US" sz="2400" b="1" dirty="0">
              <a:solidFill>
                <a:schemeClr val="bg1"/>
              </a:solidFill>
            </a:endParaRPr>
          </a:p>
          <a:p>
            <a:pPr marL="0" indent="0">
              <a:buNone/>
            </a:pPr>
            <a:r>
              <a:rPr lang="en-US" b="1" dirty="0">
                <a:solidFill>
                  <a:schemeClr val="bg1"/>
                </a:solidFill>
              </a:rPr>
              <a:t>Who?</a:t>
            </a:r>
          </a:p>
          <a:p>
            <a:pPr marL="0" indent="0">
              <a:buNone/>
            </a:pPr>
            <a:endParaRPr lang="en-US" sz="1400" b="1" dirty="0">
              <a:solidFill>
                <a:schemeClr val="bg1"/>
              </a:solidFill>
            </a:endParaRPr>
          </a:p>
          <a:p>
            <a:pPr marL="0" indent="0">
              <a:buNone/>
            </a:pPr>
            <a:r>
              <a:rPr lang="en-US" sz="2400" b="1" dirty="0">
                <a:solidFill>
                  <a:schemeClr val="bg1"/>
                </a:solidFill>
              </a:rPr>
              <a:t>I/We </a:t>
            </a:r>
          </a:p>
          <a:p>
            <a:pPr marL="0" indent="0">
              <a:buNone/>
            </a:pPr>
            <a:r>
              <a:rPr lang="en-US" sz="2400" b="1" dirty="0">
                <a:solidFill>
                  <a:schemeClr val="bg1"/>
                </a:solidFill>
              </a:rPr>
              <a:t>Students</a:t>
            </a:r>
          </a:p>
          <a:p>
            <a:pPr marL="0" indent="0">
              <a:buNone/>
            </a:pPr>
            <a:r>
              <a:rPr lang="en-US" sz="2400" b="1" dirty="0">
                <a:solidFill>
                  <a:schemeClr val="bg1"/>
                </a:solidFill>
              </a:rPr>
              <a:t>Teachers</a:t>
            </a:r>
          </a:p>
          <a:p>
            <a:pPr marL="0" indent="0">
              <a:buNone/>
            </a:pPr>
            <a:r>
              <a:rPr lang="en-US" sz="2400" b="1" dirty="0">
                <a:solidFill>
                  <a:schemeClr val="bg1"/>
                </a:solidFill>
              </a:rPr>
              <a:t>Community</a:t>
            </a:r>
          </a:p>
          <a:p>
            <a:pPr marL="0" indent="0">
              <a:buNone/>
            </a:pPr>
            <a:r>
              <a:rPr lang="en-US" sz="2400" b="1" dirty="0">
                <a:solidFill>
                  <a:schemeClr val="bg1"/>
                </a:solidFill>
              </a:rPr>
              <a:t>Organizations</a:t>
            </a:r>
          </a:p>
          <a:p>
            <a:pPr marL="0" indent="0">
              <a:buNone/>
            </a:pPr>
            <a:r>
              <a:rPr lang="en-US" sz="2400" b="1" dirty="0">
                <a:solidFill>
                  <a:schemeClr val="bg1"/>
                </a:solidFill>
              </a:rPr>
              <a:t>City/State</a:t>
            </a:r>
          </a:p>
          <a:p>
            <a:pPr marL="0" indent="0">
              <a:buNone/>
            </a:pPr>
            <a:r>
              <a:rPr lang="en-US" sz="2400" b="1" dirty="0">
                <a:solidFill>
                  <a:schemeClr val="bg1"/>
                </a:solidFill>
              </a:rPr>
              <a:t>Politicians </a:t>
            </a:r>
          </a:p>
          <a:p>
            <a:pPr marL="0" indent="0">
              <a:buNone/>
            </a:pPr>
            <a:endParaRPr lang="en-US" sz="2400" b="1" dirty="0">
              <a:solidFill>
                <a:schemeClr val="bg1"/>
              </a:solidFill>
            </a:endParaRPr>
          </a:p>
          <a:p>
            <a:pPr marL="0" indent="0">
              <a:buNone/>
            </a:pPr>
            <a:endParaRPr lang="en-US" sz="2400" b="1" dirty="0">
              <a:solidFill>
                <a:schemeClr val="bg1"/>
              </a:solidFill>
            </a:endParaRPr>
          </a:p>
          <a:p>
            <a:pPr marL="0" lvl="0" indent="0">
              <a:buNone/>
            </a:pPr>
            <a:r>
              <a:rPr lang="en-US" b="1" dirty="0">
                <a:solidFill>
                  <a:schemeClr val="bg1"/>
                </a:solidFill>
              </a:rPr>
              <a:t> Action</a:t>
            </a:r>
          </a:p>
          <a:p>
            <a:pPr marL="0" lvl="0" indent="0">
              <a:buNone/>
            </a:pPr>
            <a:endParaRPr lang="en-US" sz="1400" b="1" dirty="0">
              <a:solidFill>
                <a:schemeClr val="bg1"/>
              </a:solidFill>
            </a:endParaRPr>
          </a:p>
          <a:p>
            <a:pPr marL="0" lvl="0" indent="0">
              <a:buNone/>
            </a:pPr>
            <a:r>
              <a:rPr lang="en-US" sz="2400" b="1" dirty="0">
                <a:solidFill>
                  <a:schemeClr val="bg1"/>
                </a:solidFill>
              </a:rPr>
              <a:t>  Build</a:t>
            </a:r>
          </a:p>
          <a:p>
            <a:pPr marL="0" lvl="0" indent="0">
              <a:buNone/>
            </a:pPr>
            <a:r>
              <a:rPr lang="en-US" sz="2400" b="1" dirty="0">
                <a:solidFill>
                  <a:schemeClr val="bg1"/>
                </a:solidFill>
              </a:rPr>
              <a:t>  Create</a:t>
            </a:r>
          </a:p>
          <a:p>
            <a:pPr marL="0" lvl="0" indent="0">
              <a:buNone/>
            </a:pPr>
            <a:r>
              <a:rPr lang="en-US" sz="2400" b="1" dirty="0">
                <a:solidFill>
                  <a:schemeClr val="bg1"/>
                </a:solidFill>
              </a:rPr>
              <a:t>  Make </a:t>
            </a:r>
          </a:p>
          <a:p>
            <a:pPr marL="0" lvl="0" indent="0">
              <a:buNone/>
            </a:pPr>
            <a:r>
              <a:rPr lang="en-US" sz="2400" b="1" dirty="0">
                <a:solidFill>
                  <a:schemeClr val="bg1"/>
                </a:solidFill>
              </a:rPr>
              <a:t>  Design</a:t>
            </a:r>
          </a:p>
          <a:p>
            <a:pPr marL="0" lvl="0" indent="0">
              <a:buNone/>
            </a:pPr>
            <a:r>
              <a:rPr lang="en-US" sz="2400" b="1" dirty="0">
                <a:solidFill>
                  <a:schemeClr val="bg1"/>
                </a:solidFill>
              </a:rPr>
              <a:t>  Plan</a:t>
            </a:r>
          </a:p>
          <a:p>
            <a:pPr marL="0" lvl="0" indent="0">
              <a:buNone/>
            </a:pPr>
            <a:r>
              <a:rPr lang="en-US" sz="2400" b="1" dirty="0">
                <a:solidFill>
                  <a:schemeClr val="bg1"/>
                </a:solidFill>
              </a:rPr>
              <a:t>  Write</a:t>
            </a:r>
          </a:p>
          <a:p>
            <a:pPr marL="0" indent="0">
              <a:buNone/>
            </a:pPr>
            <a:r>
              <a:rPr lang="en-US" sz="2400" b="1" dirty="0">
                <a:solidFill>
                  <a:schemeClr val="bg1"/>
                </a:solidFill>
              </a:rPr>
              <a:t>  Purpose</a:t>
            </a:r>
          </a:p>
          <a:p>
            <a:pPr marL="0" indent="0">
              <a:buNone/>
            </a:pPr>
            <a:r>
              <a:rPr lang="en-US" sz="2400" b="1" dirty="0">
                <a:solidFill>
                  <a:schemeClr val="bg1"/>
                </a:solidFill>
              </a:rPr>
              <a:t>  Decide</a:t>
            </a:r>
          </a:p>
          <a:p>
            <a:pPr marL="0" indent="0">
              <a:buNone/>
            </a:pPr>
            <a:r>
              <a:rPr lang="en-US" sz="2400" b="1" dirty="0">
                <a:solidFill>
                  <a:schemeClr val="bg1"/>
                </a:solidFill>
              </a:rPr>
              <a:t>  Produce</a:t>
            </a:r>
          </a:p>
          <a:p>
            <a:pPr marL="0" indent="0">
              <a:buNone/>
            </a:pPr>
            <a:r>
              <a:rPr lang="en-US" b="1" dirty="0">
                <a:solidFill>
                  <a:schemeClr val="bg1"/>
                </a:solidFill>
              </a:rPr>
              <a:t>For</a:t>
            </a:r>
          </a:p>
          <a:p>
            <a:pPr marL="0" indent="0">
              <a:buNone/>
            </a:pPr>
            <a:endParaRPr lang="en-US" sz="1400" b="1" dirty="0">
              <a:solidFill>
                <a:schemeClr val="bg1"/>
              </a:solidFill>
            </a:endParaRPr>
          </a:p>
          <a:p>
            <a:pPr marL="0" indent="0">
              <a:buNone/>
            </a:pPr>
            <a:r>
              <a:rPr lang="en-US" sz="2400" b="1" dirty="0">
                <a:solidFill>
                  <a:schemeClr val="bg1"/>
                </a:solidFill>
              </a:rPr>
              <a:t>A Classroom</a:t>
            </a:r>
          </a:p>
          <a:p>
            <a:pPr marL="0" indent="0">
              <a:buNone/>
            </a:pPr>
            <a:r>
              <a:rPr lang="en-US" sz="2400" b="1" dirty="0">
                <a:solidFill>
                  <a:schemeClr val="bg1"/>
                </a:solidFill>
              </a:rPr>
              <a:t>A School</a:t>
            </a:r>
          </a:p>
          <a:p>
            <a:pPr marL="0" indent="0">
              <a:buNone/>
            </a:pPr>
            <a:r>
              <a:rPr lang="en-US" sz="2400" b="1" dirty="0">
                <a:solidFill>
                  <a:schemeClr val="bg1"/>
                </a:solidFill>
              </a:rPr>
              <a:t>An Audience</a:t>
            </a:r>
          </a:p>
          <a:p>
            <a:pPr marL="0" indent="0">
              <a:buNone/>
            </a:pPr>
            <a:r>
              <a:rPr lang="en-US" sz="2400" b="1" dirty="0">
                <a:solidFill>
                  <a:schemeClr val="bg1"/>
                </a:solidFill>
              </a:rPr>
              <a:t>A Community</a:t>
            </a:r>
          </a:p>
          <a:p>
            <a:pPr marL="0" indent="0">
              <a:buNone/>
            </a:pPr>
            <a:r>
              <a:rPr lang="en-US" sz="2400" b="1" dirty="0">
                <a:solidFill>
                  <a:schemeClr val="bg1"/>
                </a:solidFill>
              </a:rPr>
              <a:t>A Global Audience</a:t>
            </a:r>
          </a:p>
          <a:p>
            <a:pPr marL="0" indent="0">
              <a:buNone/>
            </a:pPr>
            <a:endParaRPr lang="en-US" sz="2400" b="1" dirty="0">
              <a:solidFill>
                <a:schemeClr val="bg1"/>
              </a:solidFill>
            </a:endParaRPr>
          </a:p>
          <a:p>
            <a:pPr marL="0" indent="0">
              <a:buNone/>
            </a:pPr>
            <a:endParaRPr lang="en-US" sz="2400" b="1" dirty="0">
              <a:solidFill>
                <a:schemeClr val="bg1"/>
              </a:solidFill>
            </a:endParaRPr>
          </a:p>
          <a:p>
            <a:pPr marL="0" indent="0">
              <a:buNone/>
            </a:pPr>
            <a:endParaRPr lang="en-US" sz="2400" b="1" dirty="0">
              <a:solidFill>
                <a:schemeClr val="bg1"/>
              </a:solidFill>
            </a:endParaRPr>
          </a:p>
          <a:p>
            <a:pPr marL="0" indent="0">
              <a:buNone/>
            </a:pPr>
            <a:endParaRPr lang="en-US" sz="1400" b="1" dirty="0">
              <a:solidFill>
                <a:schemeClr val="bg1"/>
              </a:solidFill>
            </a:endParaRPr>
          </a:p>
        </p:txBody>
      </p:sp>
      <p:pic>
        <p:nvPicPr>
          <p:cNvPr id="4" name="Picture 2" descr="Image result for question mar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1" y="151176"/>
            <a:ext cx="2362200" cy="14352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0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366560"/>
            <a:ext cx="8229600" cy="1143000"/>
          </a:xfrm>
        </p:spPr>
        <p:txBody>
          <a:bodyPr>
            <a:noAutofit/>
          </a:bodyPr>
          <a:lstStyle/>
          <a:p>
            <a:pPr algn="l"/>
            <a:br>
              <a:rPr lang="en-US" sz="3200" b="1" dirty="0">
                <a:solidFill>
                  <a:schemeClr val="accent3">
                    <a:lumMod val="75000"/>
                  </a:schemeClr>
                </a:solidFill>
              </a:rPr>
            </a:br>
            <a:r>
              <a:rPr lang="en-US" sz="3200" b="1" dirty="0">
                <a:solidFill>
                  <a:schemeClr val="accent3">
                    <a:lumMod val="50000"/>
                  </a:schemeClr>
                </a:solidFill>
              </a:rPr>
              <a:t>Write a driving question… </a:t>
            </a:r>
            <a:br>
              <a:rPr lang="en-US" sz="3200" b="1" dirty="0">
                <a:solidFill>
                  <a:srgbClr val="C00000"/>
                </a:solidFill>
              </a:rPr>
            </a:br>
            <a:endParaRPr lang="en-US" sz="3200" b="1" dirty="0">
              <a:solidFill>
                <a:schemeClr val="accent3">
                  <a:lumMod val="75000"/>
                </a:schemeClr>
              </a:solidFill>
            </a:endParaRPr>
          </a:p>
        </p:txBody>
      </p:sp>
      <p:sp>
        <p:nvSpPr>
          <p:cNvPr id="7" name="TextBox 6"/>
          <p:cNvSpPr txBox="1"/>
          <p:nvPr/>
        </p:nvSpPr>
        <p:spPr>
          <a:xfrm>
            <a:off x="0" y="425213"/>
            <a:ext cx="9144000" cy="369332"/>
          </a:xfrm>
          <a:prstGeom prst="rect">
            <a:avLst/>
          </a:prstGeom>
          <a:solidFill>
            <a:srgbClr val="002F8E"/>
          </a:solidFill>
        </p:spPr>
        <p:txBody>
          <a:bodyPr wrap="square" rtlCol="0">
            <a:spAutoFit/>
          </a:bodyPr>
          <a:lstStyle/>
          <a:p>
            <a:endParaRPr lang="en-US" dirty="0">
              <a:solidFill>
                <a:prstClr val="black"/>
              </a:solidFill>
            </a:endParaRPr>
          </a:p>
        </p:txBody>
      </p:sp>
      <p:sp>
        <p:nvSpPr>
          <p:cNvPr id="4" name="Content Placeholder 3"/>
          <p:cNvSpPr>
            <a:spLocks noGrp="1"/>
          </p:cNvSpPr>
          <p:nvPr>
            <p:ph idx="1"/>
          </p:nvPr>
        </p:nvSpPr>
        <p:spPr>
          <a:xfrm>
            <a:off x="887532" y="3081575"/>
            <a:ext cx="7494468" cy="2938225"/>
          </a:xfrm>
        </p:spPr>
        <p:txBody>
          <a:bodyPr>
            <a:normAutofit/>
          </a:bodyPr>
          <a:lstStyle/>
          <a:p>
            <a:r>
              <a:rPr lang="en-US" sz="2800" b="1" dirty="0">
                <a:solidFill>
                  <a:srgbClr val="002F8E"/>
                </a:solidFill>
              </a:rPr>
              <a:t>Students make choices that determine the outcome</a:t>
            </a:r>
          </a:p>
          <a:p>
            <a:r>
              <a:rPr lang="en-US" sz="2800" b="1" dirty="0">
                <a:solidFill>
                  <a:srgbClr val="C00000"/>
                </a:solidFill>
              </a:rPr>
              <a:t>Based in real-world experiences or problems</a:t>
            </a:r>
          </a:p>
          <a:p>
            <a:r>
              <a:rPr lang="en-US" sz="2800" b="1" dirty="0">
                <a:solidFill>
                  <a:srgbClr val="002F8E"/>
                </a:solidFill>
              </a:rPr>
              <a:t>Emphasizes communication, creativity, collaboration, and critical thinking.</a:t>
            </a:r>
          </a:p>
          <a:p>
            <a:r>
              <a:rPr lang="en-US" sz="2800" b="1" dirty="0">
                <a:solidFill>
                  <a:srgbClr val="C00000"/>
                </a:solidFill>
              </a:rPr>
              <a:t>Uses multiple resources</a:t>
            </a:r>
          </a:p>
          <a:p>
            <a:endParaRPr lang="en-US" sz="2400" b="1" dirty="0">
              <a:solidFill>
                <a:srgbClr val="C00000"/>
              </a:solidFill>
            </a:endParaRPr>
          </a:p>
          <a:p>
            <a:endParaRPr lang="en-US" sz="2400" b="1" dirty="0">
              <a:solidFill>
                <a:srgbClr val="C00000"/>
              </a:solidFill>
            </a:endParaRPr>
          </a:p>
          <a:p>
            <a:endParaRPr lang="en-US" sz="2400" b="1" dirty="0">
              <a:solidFill>
                <a:srgbClr val="C00000"/>
              </a:solidFill>
            </a:endParaRPr>
          </a:p>
        </p:txBody>
      </p:sp>
      <p:pic>
        <p:nvPicPr>
          <p:cNvPr id="2050" name="Picture 2" descr="Image result for project based learn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259858"/>
            <a:ext cx="2590800" cy="260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72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Step Three – Evaluate Your Plan</a:t>
            </a:r>
          </a:p>
        </p:txBody>
      </p:sp>
      <p:pic>
        <p:nvPicPr>
          <p:cNvPr id="3074" name="Picture 2" descr="Image result for evaluat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1752600"/>
            <a:ext cx="6176089" cy="4163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404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14000">
              <a:schemeClr val="accent1">
                <a:lumMod val="40000"/>
                <a:lumOff val="60000"/>
              </a:schemeClr>
            </a:gs>
            <a:gs pos="38000">
              <a:schemeClr val="accent1">
                <a:lumMod val="95000"/>
                <a:lumOff val="5000"/>
              </a:schemeClr>
            </a:gs>
            <a:gs pos="100000">
              <a:schemeClr val="accent1">
                <a:lumMod val="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1880255"/>
            <a:ext cx="4705861" cy="405745"/>
          </a:xfrm>
        </p:spPr>
        <p:txBody>
          <a:bodyPr>
            <a:noAutofit/>
          </a:bodyPr>
          <a:lstStyle/>
          <a:p>
            <a:r>
              <a:rPr lang="en-US" sz="5400" dirty="0">
                <a:latin typeface="Franklin Gothic Demi" panose="020B0703020102020204" pitchFamily="34" charset="0"/>
              </a:rPr>
              <a:t> THE </a:t>
            </a:r>
          </a:p>
        </p:txBody>
      </p:sp>
      <p:sp>
        <p:nvSpPr>
          <p:cNvPr id="3" name="Content Placeholder 2"/>
          <p:cNvSpPr>
            <a:spLocks noGrp="1"/>
          </p:cNvSpPr>
          <p:nvPr>
            <p:ph idx="1"/>
          </p:nvPr>
        </p:nvSpPr>
        <p:spPr>
          <a:xfrm>
            <a:off x="381000" y="3886200"/>
            <a:ext cx="8372730" cy="2133600"/>
          </a:xfrm>
          <a:solidFill>
            <a:schemeClr val="bg1"/>
          </a:solidFill>
        </p:spPr>
        <p:txBody>
          <a:bodyPr>
            <a:normAutofit/>
          </a:bodyPr>
          <a:lstStyle/>
          <a:p>
            <a:pPr marL="0" indent="0" algn="ctr">
              <a:buNone/>
            </a:pPr>
            <a:r>
              <a:rPr lang="en-US" sz="6000" b="1" dirty="0">
                <a:solidFill>
                  <a:srgbClr val="E21042"/>
                </a:solidFill>
                <a:hlinkClick r:id="rId2"/>
              </a:rPr>
              <a:t>www.kahoot.it</a:t>
            </a:r>
            <a:endParaRPr lang="en-US" sz="6000" b="1" dirty="0">
              <a:solidFill>
                <a:srgbClr val="E21042"/>
              </a:solidFill>
            </a:endParaRPr>
          </a:p>
          <a:p>
            <a:pPr marL="0" indent="0" algn="ctr">
              <a:buNone/>
            </a:pPr>
            <a:r>
              <a:rPr lang="en-US" sz="4400" b="1" dirty="0">
                <a:solidFill>
                  <a:srgbClr val="E21042"/>
                </a:solidFill>
              </a:rPr>
              <a:t>Projects vs. Project-Based Learning</a:t>
            </a:r>
          </a:p>
        </p:txBody>
      </p:sp>
      <p:pic>
        <p:nvPicPr>
          <p:cNvPr id="2050" name="Picture 2" descr="Image result for find"/>
          <p:cNvPicPr>
            <a:picLocks noChangeAspect="1" noChangeArrowheads="1"/>
          </p:cNvPicPr>
          <p:nvPr/>
        </p:nvPicPr>
        <p:blipFill rotWithShape="1">
          <a:blip r:embed="rId3">
            <a:extLst>
              <a:ext uri="{28A0092B-C50C-407E-A947-70E740481C1C}">
                <a14:useLocalDpi xmlns:a14="http://schemas.microsoft.com/office/drawing/2010/main" val="0"/>
              </a:ext>
            </a:extLst>
          </a:blip>
          <a:srcRect t="6516" r="7317" b="5680"/>
          <a:stretch/>
        </p:blipFill>
        <p:spPr bwMode="auto">
          <a:xfrm>
            <a:off x="838200" y="685799"/>
            <a:ext cx="2895600" cy="27432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PB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535296"/>
            <a:ext cx="2915906" cy="2969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2F268"/>
        </a:soli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769755667"/>
              </p:ext>
            </p:extLst>
          </p:nvPr>
        </p:nvGraphicFramePr>
        <p:xfrm>
          <a:off x="457200" y="838200"/>
          <a:ext cx="8229600" cy="5511547"/>
        </p:xfrm>
        <a:graphic>
          <a:graphicData uri="http://schemas.openxmlformats.org/drawingml/2006/table">
            <a:tbl>
              <a:tblPr firstRow="1" firstCol="1" bandRow="1"/>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412944">
                <a:tc>
                  <a:txBody>
                    <a:bodyPr/>
                    <a:lstStyle/>
                    <a:p>
                      <a:pPr marL="0" marR="0">
                        <a:lnSpc>
                          <a:spcPct val="107000"/>
                        </a:lnSpc>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Projects</a:t>
                      </a:r>
                    </a:p>
                    <a:p>
                      <a:pPr marL="0" marR="0">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nSpc>
                          <a:spcPct val="107000"/>
                        </a:lnSpc>
                        <a:spcBef>
                          <a:spcPts val="0"/>
                        </a:spcBef>
                        <a:spcAft>
                          <a:spcPts val="0"/>
                        </a:spcAft>
                      </a:pPr>
                      <a:r>
                        <a:rPr lang="en-US" sz="3200" b="1">
                          <a:effectLst/>
                          <a:latin typeface="Calibri" panose="020F0502020204030204" pitchFamily="34" charset="0"/>
                          <a:ea typeface="Calibri" panose="020F0502020204030204" pitchFamily="34" charset="0"/>
                          <a:cs typeface="Times New Roman" panose="02020603050405020304" pitchFamily="18" charset="0"/>
                        </a:rPr>
                        <a:t>Project-Based Learning</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642376">
                <a:tc>
                  <a:txBody>
                    <a:bodyPr/>
                    <a:lstStyle/>
                    <a:p>
                      <a:pPr marL="0" marR="0">
                        <a:lnSpc>
                          <a:spcPct val="107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Can be done alone</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Requires collaboration and teacher guidance</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21189">
                <a:tc>
                  <a:txBody>
                    <a:bodyPr/>
                    <a:lstStyle/>
                    <a:p>
                      <a:pPr marL="0" marR="0">
                        <a:lnSpc>
                          <a:spcPct val="107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About the product</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About the process</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1189">
                <a:tc>
                  <a:txBody>
                    <a:bodyPr/>
                    <a:lstStyle/>
                    <a:p>
                      <a:pPr marL="0" marR="0">
                        <a:lnSpc>
                          <a:spcPct val="107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Is teacher-directed</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Is student-directed</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42376">
                <a:tc>
                  <a:txBody>
                    <a:bodyPr/>
                    <a:lstStyle/>
                    <a:p>
                      <a:pPr marL="0" marR="0">
                        <a:lnSpc>
                          <a:spcPct val="107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All projects have the same goal</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Students make choices that determine the outcome</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42376">
                <a:tc>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Products are submitted to the teacher</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Products are presented to an authentic audience</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42376">
                <a:tc>
                  <a:txBody>
                    <a:bodyPr/>
                    <a:lstStyle/>
                    <a:p>
                      <a:pPr marL="0" marR="0">
                        <a:lnSpc>
                          <a:spcPct val="107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Lack real-world relevance</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Based in real-world experiences or problems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42376">
                <a:tc>
                  <a:txBody>
                    <a:bodyPr/>
                    <a:lstStyle/>
                    <a:p>
                      <a:pPr marL="0" marR="0">
                        <a:lnSpc>
                          <a:spcPct val="107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Occur after the “real” learning</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Real learning occurs through the project</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0" y="2286000"/>
            <a:ext cx="3581400" cy="990601"/>
          </a:xfrm>
        </p:spPr>
        <p:txBody>
          <a:bodyPr>
            <a:normAutofit/>
          </a:bodyPr>
          <a:lstStyle/>
          <a:p>
            <a:pPr marL="0" indent="0" algn="ctr">
              <a:buNone/>
            </a:pPr>
            <a:r>
              <a:rPr lang="en-US" sz="2400" dirty="0">
                <a:solidFill>
                  <a:srgbClr val="003CB4"/>
                </a:solidFill>
                <a:latin typeface="Arial Black" panose="020B0A04020102020204" pitchFamily="34" charset="0"/>
              </a:rPr>
              <a:t>Liz Crane</a:t>
            </a:r>
          </a:p>
          <a:p>
            <a:pPr marL="0" indent="0" algn="ctr">
              <a:buNone/>
            </a:pPr>
            <a:r>
              <a:rPr lang="en-US" sz="2400" dirty="0">
                <a:solidFill>
                  <a:srgbClr val="003CB4"/>
                </a:solidFill>
                <a:latin typeface="Arial Black" panose="020B0A04020102020204" pitchFamily="34" charset="0"/>
              </a:rPr>
              <a:t>Creek View ES</a:t>
            </a:r>
          </a:p>
        </p:txBody>
      </p:sp>
      <p:sp>
        <p:nvSpPr>
          <p:cNvPr id="4" name="Rectangle 3"/>
          <p:cNvSpPr/>
          <p:nvPr/>
        </p:nvSpPr>
        <p:spPr>
          <a:xfrm>
            <a:off x="1123950" y="3733800"/>
            <a:ext cx="7124700" cy="1938992"/>
          </a:xfrm>
          <a:prstGeom prst="rect">
            <a:avLst/>
          </a:prstGeom>
        </p:spPr>
        <p:txBody>
          <a:bodyPr wrap="square">
            <a:spAutoFit/>
          </a:bodyPr>
          <a:lstStyle/>
          <a:p>
            <a:r>
              <a:rPr lang="en-US" sz="2000" b="1" dirty="0">
                <a:ea typeface="Times New Roman" panose="02020603050405020304" pitchFamily="18" charset="0"/>
              </a:rPr>
              <a:t>How can we create a music video to raise awareness about endangered animals? </a:t>
            </a:r>
          </a:p>
          <a:p>
            <a:endParaRPr lang="en-US" sz="2000" b="1" dirty="0"/>
          </a:p>
          <a:p>
            <a:r>
              <a:rPr lang="en-US" sz="2000" b="1" dirty="0">
                <a:ea typeface="Times New Roman" panose="02020603050405020304" pitchFamily="18" charset="0"/>
              </a:rPr>
              <a:t>4</a:t>
            </a:r>
            <a:r>
              <a:rPr lang="en-US" sz="2000" b="1" baseline="30000" dirty="0">
                <a:ea typeface="Times New Roman" panose="02020603050405020304" pitchFamily="18" charset="0"/>
              </a:rPr>
              <a:t>th</a:t>
            </a:r>
            <a:r>
              <a:rPr lang="en-US" sz="2000" b="1" dirty="0">
                <a:ea typeface="Times New Roman" panose="02020603050405020304" pitchFamily="18" charset="0"/>
              </a:rPr>
              <a:t> grade </a:t>
            </a:r>
            <a:r>
              <a:rPr lang="en-US" sz="2000" b="1" dirty="0"/>
              <a:t>students will write a rap and create a music video public service announcement about how to save endangered species.</a:t>
            </a:r>
          </a:p>
          <a:p>
            <a:endParaRPr lang="en-US" sz="2000" b="1" dirty="0"/>
          </a:p>
        </p:txBody>
      </p:sp>
      <p:sp>
        <p:nvSpPr>
          <p:cNvPr id="5" name="TextBox 4"/>
          <p:cNvSpPr txBox="1"/>
          <p:nvPr/>
        </p:nvSpPr>
        <p:spPr>
          <a:xfrm>
            <a:off x="0" y="914400"/>
            <a:ext cx="9144000" cy="609600"/>
          </a:xfrm>
          <a:prstGeom prst="rect">
            <a:avLst/>
          </a:prstGeom>
          <a:solidFill>
            <a:schemeClr val="tx1"/>
          </a:solidFill>
        </p:spPr>
        <p:txBody>
          <a:bodyPr wrap="square" rtlCol="0">
            <a:spAutoFit/>
          </a:bodyPr>
          <a:lstStyle/>
          <a:p>
            <a:endParaRPr lang="en-US" dirty="0"/>
          </a:p>
        </p:txBody>
      </p:sp>
      <p:pic>
        <p:nvPicPr>
          <p:cNvPr id="6" name="Picture 2" descr="Image result for projec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5497" y="627738"/>
            <a:ext cx="3276600" cy="10887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8789" y="573524"/>
            <a:ext cx="1143000" cy="1143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7288" y="914400"/>
            <a:ext cx="581024" cy="58102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2266" y="938513"/>
            <a:ext cx="290345" cy="561373"/>
          </a:xfrm>
          <a:prstGeom prst="rect">
            <a:avLst/>
          </a:prstGeom>
        </p:spPr>
      </p:pic>
    </p:spTree>
    <p:extLst>
      <p:ext uri="{BB962C8B-B14F-4D97-AF65-F5344CB8AC3E}">
        <p14:creationId xmlns:p14="http://schemas.microsoft.com/office/powerpoint/2010/main" val="492590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0" y="2286000"/>
            <a:ext cx="3581400" cy="990601"/>
          </a:xfrm>
        </p:spPr>
        <p:txBody>
          <a:bodyPr>
            <a:normAutofit/>
          </a:bodyPr>
          <a:lstStyle/>
          <a:p>
            <a:pPr marL="0" indent="0" algn="ctr">
              <a:buNone/>
            </a:pPr>
            <a:r>
              <a:rPr lang="en-US" sz="2400" dirty="0">
                <a:solidFill>
                  <a:srgbClr val="003CB4"/>
                </a:solidFill>
                <a:latin typeface="Arial Black" panose="020B0A04020102020204" pitchFamily="34" charset="0"/>
              </a:rPr>
              <a:t>Jessica Weingart</a:t>
            </a:r>
          </a:p>
          <a:p>
            <a:pPr marL="0" indent="0" algn="ctr">
              <a:buNone/>
            </a:pPr>
            <a:r>
              <a:rPr lang="en-US" sz="2400" dirty="0">
                <a:solidFill>
                  <a:srgbClr val="003CB4"/>
                </a:solidFill>
                <a:latin typeface="Arial Black" panose="020B0A04020102020204" pitchFamily="34" charset="0"/>
              </a:rPr>
              <a:t>Roswell North ES</a:t>
            </a:r>
          </a:p>
        </p:txBody>
      </p:sp>
      <p:sp>
        <p:nvSpPr>
          <p:cNvPr id="2" name="Rectangle 1"/>
          <p:cNvSpPr/>
          <p:nvPr/>
        </p:nvSpPr>
        <p:spPr>
          <a:xfrm>
            <a:off x="228600" y="3429000"/>
            <a:ext cx="9067800" cy="2492990"/>
          </a:xfrm>
          <a:prstGeom prst="rect">
            <a:avLst/>
          </a:prstGeom>
        </p:spPr>
        <p:txBody>
          <a:bodyPr wrap="square">
            <a:spAutoFit/>
          </a:bodyPr>
          <a:lstStyle/>
          <a:p>
            <a:endParaRPr lang="en-US" sz="2000" b="1" dirty="0">
              <a:solidFill>
                <a:prstClr val="black"/>
              </a:solidFill>
            </a:endParaRPr>
          </a:p>
          <a:p>
            <a:endParaRPr lang="en-US" sz="2000" b="1" dirty="0">
              <a:solidFill>
                <a:prstClr val="black"/>
              </a:solidFill>
            </a:endParaRPr>
          </a:p>
          <a:p>
            <a:r>
              <a:rPr lang="en-US" sz="2000" b="1" dirty="0">
                <a:solidFill>
                  <a:prstClr val="black"/>
                </a:solidFill>
              </a:rPr>
              <a:t> How can we create a concert to show our community we are thankful?</a:t>
            </a:r>
          </a:p>
          <a:p>
            <a:endParaRPr lang="en-US" sz="2000" b="1" dirty="0">
              <a:solidFill>
                <a:prstClr val="black"/>
              </a:solidFill>
            </a:endParaRPr>
          </a:p>
          <a:p>
            <a:r>
              <a:rPr lang="en-US" sz="2000" b="1" dirty="0">
                <a:solidFill>
                  <a:prstClr val="black"/>
                </a:solidFill>
              </a:rPr>
              <a:t>Students are creating programming for an upcoming concert. They are leaning towards dedicating the program to teachers right now and they’ve come up with some interesting song choices. </a:t>
            </a:r>
          </a:p>
          <a:p>
            <a:endParaRPr lang="en-US" sz="1600" dirty="0">
              <a:solidFill>
                <a:prstClr val="black"/>
              </a:solidFill>
            </a:endParaRPr>
          </a:p>
        </p:txBody>
      </p:sp>
      <p:sp>
        <p:nvSpPr>
          <p:cNvPr id="5" name="TextBox 4"/>
          <p:cNvSpPr txBox="1"/>
          <p:nvPr/>
        </p:nvSpPr>
        <p:spPr>
          <a:xfrm>
            <a:off x="0" y="914400"/>
            <a:ext cx="9144000" cy="609600"/>
          </a:xfrm>
          <a:prstGeom prst="rect">
            <a:avLst/>
          </a:prstGeom>
          <a:solidFill>
            <a:schemeClr val="tx1"/>
          </a:solidFill>
        </p:spPr>
        <p:txBody>
          <a:bodyPr wrap="square" rtlCol="0">
            <a:spAutoFit/>
          </a:bodyPr>
          <a:lstStyle/>
          <a:p>
            <a:endParaRPr lang="en-US" dirty="0">
              <a:solidFill>
                <a:prstClr val="black"/>
              </a:solidFill>
            </a:endParaRPr>
          </a:p>
        </p:txBody>
      </p:sp>
      <p:pic>
        <p:nvPicPr>
          <p:cNvPr id="6" name="Picture 2" descr="Image result for projec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5497" y="627738"/>
            <a:ext cx="3276600" cy="10887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8789" y="573524"/>
            <a:ext cx="1143000" cy="1143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7288" y="914400"/>
            <a:ext cx="581024" cy="58102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2266" y="938513"/>
            <a:ext cx="290345" cy="561373"/>
          </a:xfrm>
          <a:prstGeom prst="rect">
            <a:avLst/>
          </a:prstGeom>
        </p:spPr>
      </p:pic>
    </p:spTree>
    <p:extLst>
      <p:ext uri="{BB962C8B-B14F-4D97-AF65-F5344CB8AC3E}">
        <p14:creationId xmlns:p14="http://schemas.microsoft.com/office/powerpoint/2010/main" val="3865900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857250" y="3809007"/>
            <a:ext cx="7353300" cy="1631216"/>
          </a:xfrm>
          <a:prstGeom prst="rect">
            <a:avLst/>
          </a:prstGeom>
        </p:spPr>
        <p:txBody>
          <a:bodyPr wrap="square">
            <a:spAutoFit/>
          </a:bodyPr>
          <a:lstStyle/>
          <a:p>
            <a:r>
              <a:rPr lang="en-US" sz="2000" b="1" dirty="0"/>
              <a:t>How can music be used to enhance art? </a:t>
            </a:r>
          </a:p>
          <a:p>
            <a:endParaRPr lang="en-US" sz="2000" b="1" dirty="0"/>
          </a:p>
          <a:p>
            <a:r>
              <a:rPr lang="en-US" sz="2000" b="1" dirty="0"/>
              <a:t>The students listened to “</a:t>
            </a:r>
            <a:r>
              <a:rPr lang="en-US" sz="2000" b="1" dirty="0" err="1"/>
              <a:t>Canten</a:t>
            </a:r>
            <a:r>
              <a:rPr lang="en-US" sz="2000" b="1" dirty="0"/>
              <a:t> Cantores” and created artwork in a style that matched the song.</a:t>
            </a:r>
          </a:p>
          <a:p>
            <a:endParaRPr lang="en-US" sz="2000" b="1" dirty="0"/>
          </a:p>
        </p:txBody>
      </p:sp>
      <p:sp>
        <p:nvSpPr>
          <p:cNvPr id="5" name="TextBox 4"/>
          <p:cNvSpPr txBox="1"/>
          <p:nvPr/>
        </p:nvSpPr>
        <p:spPr>
          <a:xfrm>
            <a:off x="0" y="914400"/>
            <a:ext cx="9144000" cy="609600"/>
          </a:xfrm>
          <a:prstGeom prst="rect">
            <a:avLst/>
          </a:prstGeom>
          <a:solidFill>
            <a:schemeClr val="tx1"/>
          </a:solidFill>
        </p:spPr>
        <p:txBody>
          <a:bodyPr wrap="square" rtlCol="0">
            <a:spAutoFit/>
          </a:bodyPr>
          <a:lstStyle/>
          <a:p>
            <a:endParaRPr lang="en-US" dirty="0"/>
          </a:p>
        </p:txBody>
      </p:sp>
      <p:pic>
        <p:nvPicPr>
          <p:cNvPr id="6" name="Picture 2" descr="Image result for projec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5497" y="627738"/>
            <a:ext cx="3276600" cy="10887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8789" y="573524"/>
            <a:ext cx="1143000" cy="1143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7288" y="914400"/>
            <a:ext cx="581024" cy="58102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2266" y="938513"/>
            <a:ext cx="290345" cy="561373"/>
          </a:xfrm>
          <a:prstGeom prst="rect">
            <a:avLst/>
          </a:prstGeom>
        </p:spPr>
      </p:pic>
      <p:sp>
        <p:nvSpPr>
          <p:cNvPr id="10" name="Content Placeholder 2"/>
          <p:cNvSpPr txBox="1">
            <a:spLocks/>
          </p:cNvSpPr>
          <p:nvPr/>
        </p:nvSpPr>
        <p:spPr>
          <a:xfrm>
            <a:off x="2590800" y="2286000"/>
            <a:ext cx="3962400" cy="9906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a:solidFill>
                  <a:srgbClr val="003CB4"/>
                </a:solidFill>
                <a:latin typeface="Arial Black" panose="020B0A04020102020204" pitchFamily="34" charset="0"/>
              </a:rPr>
              <a:t>Patrick McAvoy</a:t>
            </a:r>
          </a:p>
          <a:p>
            <a:pPr marL="0" indent="0" algn="ctr">
              <a:buFont typeface="Arial" pitchFamily="34" charset="0"/>
              <a:buNone/>
            </a:pPr>
            <a:r>
              <a:rPr lang="en-US" sz="2400">
                <a:solidFill>
                  <a:srgbClr val="003CB4"/>
                </a:solidFill>
                <a:latin typeface="Arial Black" panose="020B0A04020102020204" pitchFamily="34" charset="0"/>
              </a:rPr>
              <a:t> Dunwoody Springs ES</a:t>
            </a:r>
            <a:endParaRPr lang="en-US" sz="2400" dirty="0">
              <a:solidFill>
                <a:srgbClr val="003CB4"/>
              </a:solidFill>
              <a:latin typeface="Arial Black" panose="020B0A04020102020204" pitchFamily="34" charset="0"/>
            </a:endParaRPr>
          </a:p>
        </p:txBody>
      </p:sp>
    </p:spTree>
    <p:extLst>
      <p:ext uri="{BB962C8B-B14F-4D97-AF65-F5344CB8AC3E}">
        <p14:creationId xmlns:p14="http://schemas.microsoft.com/office/powerpoint/2010/main" val="1965900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21506" name="Picture 2" descr="Image result for inquiry based instruction umbrella"/>
          <p:cNvPicPr>
            <a:picLocks noChangeAspect="1" noChangeArrowheads="1"/>
          </p:cNvPicPr>
          <p:nvPr/>
        </p:nvPicPr>
        <p:blipFill>
          <a:blip r:embed="rId3" cstate="print"/>
          <a:stretch>
            <a:fillRect/>
          </a:stretch>
        </p:blipFill>
        <p:spPr bwMode="auto">
          <a:xfrm>
            <a:off x="762000" y="0"/>
            <a:ext cx="7509789"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0" y="2286000"/>
            <a:ext cx="3581400" cy="990601"/>
          </a:xfrm>
        </p:spPr>
        <p:txBody>
          <a:bodyPr>
            <a:normAutofit/>
          </a:bodyPr>
          <a:lstStyle/>
          <a:p>
            <a:pPr marL="0" indent="0" algn="ctr">
              <a:buNone/>
            </a:pPr>
            <a:r>
              <a:rPr lang="en-US" sz="2400" dirty="0">
                <a:solidFill>
                  <a:srgbClr val="003CB4"/>
                </a:solidFill>
                <a:latin typeface="Arial Black" panose="020B0A04020102020204" pitchFamily="34" charset="0"/>
              </a:rPr>
              <a:t>Susan Ahmad</a:t>
            </a:r>
          </a:p>
          <a:p>
            <a:pPr marL="0" indent="0" algn="ctr">
              <a:buNone/>
            </a:pPr>
            <a:r>
              <a:rPr lang="en-US" sz="2400" dirty="0">
                <a:solidFill>
                  <a:srgbClr val="003CB4"/>
                </a:solidFill>
                <a:latin typeface="Arial Black" panose="020B0A04020102020204" pitchFamily="34" charset="0"/>
              </a:rPr>
              <a:t>Lake Windward ES</a:t>
            </a:r>
          </a:p>
        </p:txBody>
      </p:sp>
      <p:sp>
        <p:nvSpPr>
          <p:cNvPr id="4" name="TextBox 3"/>
          <p:cNvSpPr txBox="1"/>
          <p:nvPr/>
        </p:nvSpPr>
        <p:spPr>
          <a:xfrm>
            <a:off x="0" y="914400"/>
            <a:ext cx="9144000" cy="609600"/>
          </a:xfrm>
          <a:prstGeom prst="rect">
            <a:avLst/>
          </a:prstGeom>
          <a:solidFill>
            <a:schemeClr val="tx1"/>
          </a:solidFill>
        </p:spPr>
        <p:txBody>
          <a:bodyPr wrap="square" rtlCol="0">
            <a:spAutoFit/>
          </a:bodyPr>
          <a:lstStyle/>
          <a:p>
            <a:endParaRPr lang="en-US" dirty="0">
              <a:solidFill>
                <a:prstClr val="black"/>
              </a:solidFill>
            </a:endParaRPr>
          </a:p>
        </p:txBody>
      </p:sp>
      <p:pic>
        <p:nvPicPr>
          <p:cNvPr id="5" name="Picture 2" descr="Image result for projec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5497" y="627738"/>
            <a:ext cx="3276600" cy="10887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8789" y="573524"/>
            <a:ext cx="1143000" cy="1143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7288" y="914400"/>
            <a:ext cx="581024" cy="58102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2266" y="938513"/>
            <a:ext cx="290345" cy="561373"/>
          </a:xfrm>
          <a:prstGeom prst="rect">
            <a:avLst/>
          </a:prstGeom>
        </p:spPr>
      </p:pic>
      <p:sp>
        <p:nvSpPr>
          <p:cNvPr id="9" name="TextBox 8"/>
          <p:cNvSpPr txBox="1"/>
          <p:nvPr/>
        </p:nvSpPr>
        <p:spPr>
          <a:xfrm>
            <a:off x="1710297" y="3810000"/>
            <a:ext cx="5943600" cy="2246769"/>
          </a:xfrm>
          <a:prstGeom prst="rect">
            <a:avLst/>
          </a:prstGeom>
          <a:noFill/>
        </p:spPr>
        <p:txBody>
          <a:bodyPr wrap="square" rtlCol="0">
            <a:spAutoFit/>
          </a:bodyPr>
          <a:lstStyle/>
          <a:p>
            <a:r>
              <a:rPr lang="en-US" sz="2000" b="1" dirty="0">
                <a:solidFill>
                  <a:prstClr val="black"/>
                </a:solidFill>
              </a:rPr>
              <a:t>The Kindergarten students need your help. They want to learn about the four types of voices. How can you teach them?</a:t>
            </a:r>
          </a:p>
          <a:p>
            <a:endParaRPr lang="en-US" sz="2000" b="1" dirty="0">
              <a:solidFill>
                <a:prstClr val="black"/>
              </a:solidFill>
            </a:endParaRPr>
          </a:p>
          <a:p>
            <a:r>
              <a:rPr lang="en-US" sz="2000" b="1" dirty="0">
                <a:solidFill>
                  <a:prstClr val="black"/>
                </a:solidFill>
              </a:rPr>
              <a:t>Outcome: 1</a:t>
            </a:r>
            <a:r>
              <a:rPr lang="en-US" sz="2000" b="1" baseline="30000" dirty="0">
                <a:solidFill>
                  <a:prstClr val="black"/>
                </a:solidFill>
              </a:rPr>
              <a:t>st</a:t>
            </a:r>
            <a:r>
              <a:rPr lang="en-US" sz="2000" b="1" dirty="0">
                <a:solidFill>
                  <a:prstClr val="black"/>
                </a:solidFill>
              </a:rPr>
              <a:t> grade students will prepare a lesson and teach the Kindergarten students. </a:t>
            </a:r>
          </a:p>
          <a:p>
            <a:endParaRPr lang="en-US" sz="2000" b="1" dirty="0">
              <a:solidFill>
                <a:prstClr val="black"/>
              </a:solidFill>
            </a:endParaRPr>
          </a:p>
        </p:txBody>
      </p:sp>
    </p:spTree>
    <p:extLst>
      <p:ext uri="{BB962C8B-B14F-4D97-AF65-F5344CB8AC3E}">
        <p14:creationId xmlns:p14="http://schemas.microsoft.com/office/powerpoint/2010/main" val="3416724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4" name="1st Grade Teach K Movi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4825" y="1143000"/>
            <a:ext cx="8134350" cy="4572000"/>
          </a:xfrm>
          <a:prstGeom prst="rect">
            <a:avLst/>
          </a:prstGeom>
        </p:spPr>
      </p:pic>
    </p:spTree>
    <p:extLst>
      <p:ext uri="{BB962C8B-B14F-4D97-AF65-F5344CB8AC3E}">
        <p14:creationId xmlns:p14="http://schemas.microsoft.com/office/powerpoint/2010/main" val="8782877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chemeClr val="accent4">
                    <a:lumMod val="50000"/>
                  </a:schemeClr>
                </a:solidFill>
                <a:latin typeface="Rockwell Extra Bold" panose="02060903040505020403" pitchFamily="18" charset="0"/>
              </a:rPr>
              <a:t>Share Session</a:t>
            </a:r>
          </a:p>
        </p:txBody>
      </p:sp>
      <p:pic>
        <p:nvPicPr>
          <p:cNvPr id="19458" name="Picture 2" descr="http://blog.brookespublishing.com/wp-content/uploads/2015/05/YOUR-TURN-header-graphi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8679" y="1573967"/>
            <a:ext cx="2646641" cy="2536903"/>
          </a:xfrm>
          <a:prstGeom prst="rect">
            <a:avLst/>
          </a:prstGeom>
          <a:ln w="228600" cap="sq" cmpd="thickThin">
            <a:solidFill>
              <a:schemeClr val="accent4">
                <a:lumMod val="50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 name="Picture 12" descr="QR code for this padl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9458" y="4572000"/>
            <a:ext cx="1879142" cy="187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09600" y="5100935"/>
            <a:ext cx="4953000" cy="461665"/>
          </a:xfrm>
          <a:prstGeom prst="rect">
            <a:avLst/>
          </a:prstGeom>
          <a:solidFill>
            <a:schemeClr val="bg1"/>
          </a:solidFill>
        </p:spPr>
        <p:txBody>
          <a:bodyPr wrap="square">
            <a:spAutoFit/>
          </a:bodyPr>
          <a:lstStyle/>
          <a:p>
            <a:r>
              <a:rPr lang="en-US" sz="2400" b="1" dirty="0"/>
              <a:t>http://tinyurl.com/MusicPBLPadlet</a:t>
            </a:r>
          </a:p>
        </p:txBody>
      </p:sp>
    </p:spTree>
    <p:extLst>
      <p:ext uri="{BB962C8B-B14F-4D97-AF65-F5344CB8AC3E}">
        <p14:creationId xmlns:p14="http://schemas.microsoft.com/office/powerpoint/2010/main" val="240109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Step Four – Assessing Your Students</a:t>
            </a:r>
          </a:p>
        </p:txBody>
      </p:sp>
      <p:pic>
        <p:nvPicPr>
          <p:cNvPr id="7" name="Picture 2" descr="Image result for black teacher with elementary student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600" y="1828800"/>
            <a:ext cx="7376640" cy="3843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218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TextBox 4"/>
          <p:cNvSpPr txBox="1"/>
          <p:nvPr/>
        </p:nvSpPr>
        <p:spPr>
          <a:xfrm flipV="1">
            <a:off x="5791200" y="2286000"/>
            <a:ext cx="2699331" cy="2450068"/>
          </a:xfrm>
          <a:prstGeom prst="rect">
            <a:avLst/>
          </a:prstGeom>
          <a:noFill/>
        </p:spPr>
        <p:txBody>
          <a:bodyPr wrap="square" rtlCol="0">
            <a:spAutoFit/>
          </a:bodyPr>
          <a:lstStyle/>
          <a:p>
            <a:endParaRPr lang="en-US" dirty="0"/>
          </a:p>
        </p:txBody>
      </p:sp>
      <p:sp>
        <p:nvSpPr>
          <p:cNvPr id="4" name="TextBox 3"/>
          <p:cNvSpPr txBox="1"/>
          <p:nvPr/>
        </p:nvSpPr>
        <p:spPr>
          <a:xfrm>
            <a:off x="0" y="425213"/>
            <a:ext cx="9144000" cy="369332"/>
          </a:xfrm>
          <a:prstGeom prst="rect">
            <a:avLst/>
          </a:prstGeom>
          <a:solidFill>
            <a:schemeClr val="tx1"/>
          </a:solidFill>
        </p:spPr>
        <p:txBody>
          <a:bodyPr wrap="square" rtlCol="0">
            <a:spAutoFit/>
          </a:bodyPr>
          <a:lstStyle/>
          <a:p>
            <a:endParaRPr lang="en-US" dirty="0"/>
          </a:p>
        </p:txBody>
      </p:sp>
      <p:pic>
        <p:nvPicPr>
          <p:cNvPr id="8" name="Picture 2" descr="Image result for assessment word art"/>
          <p:cNvPicPr>
            <a:picLocks noChangeAspect="1" noChangeArrowheads="1"/>
          </p:cNvPicPr>
          <p:nvPr/>
        </p:nvPicPr>
        <p:blipFill rotWithShape="1">
          <a:blip r:embed="rId2">
            <a:extLst>
              <a:ext uri="{28A0092B-C50C-407E-A947-70E740481C1C}">
                <a14:useLocalDpi xmlns:a14="http://schemas.microsoft.com/office/drawing/2010/main" val="0"/>
              </a:ext>
            </a:extLst>
          </a:blip>
          <a:srcRect l="4123" t="9310" r="5351" b="7931"/>
          <a:stretch/>
        </p:blipFill>
        <p:spPr bwMode="auto">
          <a:xfrm>
            <a:off x="3124200" y="215967"/>
            <a:ext cx="3071813" cy="10715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p:nvPr>
        </p:nvSpPr>
        <p:spPr>
          <a:xfrm>
            <a:off x="457200" y="1287529"/>
            <a:ext cx="8229600" cy="1143000"/>
          </a:xfrm>
        </p:spPr>
        <p:txBody>
          <a:bodyPr/>
          <a:lstStyle/>
          <a:p>
            <a:r>
              <a:rPr lang="en-US" dirty="0"/>
              <a:t>Types of </a:t>
            </a:r>
            <a:r>
              <a:rPr lang="en-US" dirty="0">
                <a:solidFill>
                  <a:srgbClr val="CC0000"/>
                </a:solidFill>
              </a:rPr>
              <a:t>Formative Assessments</a:t>
            </a:r>
          </a:p>
        </p:txBody>
      </p:sp>
      <p:sp>
        <p:nvSpPr>
          <p:cNvPr id="15" name="Content Placeholder 2"/>
          <p:cNvSpPr>
            <a:spLocks noGrp="1"/>
          </p:cNvSpPr>
          <p:nvPr>
            <p:ph idx="1"/>
          </p:nvPr>
        </p:nvSpPr>
        <p:spPr>
          <a:xfrm>
            <a:off x="152400" y="2332037"/>
            <a:ext cx="10210800" cy="4525963"/>
          </a:xfrm>
        </p:spPr>
        <p:txBody>
          <a:bodyPr>
            <a:normAutofit lnSpcReduction="10000"/>
          </a:bodyPr>
          <a:lstStyle/>
          <a:p>
            <a:pPr lvl="6">
              <a:buFont typeface="Wingdings" panose="05000000000000000000" pitchFamily="2" charset="2"/>
              <a:buChar char="§"/>
            </a:pPr>
            <a:r>
              <a:rPr lang="en-US" sz="2800" dirty="0"/>
              <a:t>Check-in</a:t>
            </a:r>
          </a:p>
          <a:p>
            <a:pPr lvl="6">
              <a:buFont typeface="Wingdings" panose="05000000000000000000" pitchFamily="2" charset="2"/>
              <a:buChar char="§"/>
            </a:pPr>
            <a:r>
              <a:rPr lang="en-US" sz="2800" dirty="0"/>
              <a:t>Journal or Learning Log</a:t>
            </a:r>
          </a:p>
          <a:p>
            <a:pPr lvl="6">
              <a:buFont typeface="Wingdings" panose="05000000000000000000" pitchFamily="2" charset="2"/>
              <a:buChar char="§"/>
            </a:pPr>
            <a:r>
              <a:rPr lang="en-US" sz="2800" dirty="0"/>
              <a:t>Quick Assessments</a:t>
            </a:r>
          </a:p>
          <a:p>
            <a:pPr lvl="6">
              <a:buFont typeface="Wingdings" panose="05000000000000000000" pitchFamily="2" charset="2"/>
              <a:buChar char="§"/>
            </a:pPr>
            <a:r>
              <a:rPr lang="en-US" sz="2800" dirty="0"/>
              <a:t>Conferencing</a:t>
            </a:r>
          </a:p>
          <a:p>
            <a:pPr lvl="6">
              <a:buFont typeface="Wingdings" panose="05000000000000000000" pitchFamily="2" charset="2"/>
              <a:buChar char="§"/>
            </a:pPr>
            <a:r>
              <a:rPr lang="en-US" sz="2800" dirty="0"/>
              <a:t>Drafts</a:t>
            </a:r>
          </a:p>
          <a:p>
            <a:pPr lvl="6">
              <a:buFont typeface="Wingdings" panose="05000000000000000000" pitchFamily="2" charset="2"/>
              <a:buChar char="§"/>
            </a:pPr>
            <a:r>
              <a:rPr lang="en-US" sz="2800" dirty="0"/>
              <a:t>Check Lists</a:t>
            </a:r>
          </a:p>
          <a:p>
            <a:pPr lvl="6">
              <a:buFont typeface="Wingdings" panose="05000000000000000000" pitchFamily="2" charset="2"/>
              <a:buChar char="§"/>
            </a:pPr>
            <a:r>
              <a:rPr lang="en-US" sz="2800" dirty="0"/>
              <a:t>Prototypes</a:t>
            </a:r>
          </a:p>
          <a:p>
            <a:pPr marL="0" indent="0">
              <a:buNone/>
            </a:pPr>
            <a:endParaRPr lang="en-US" sz="2800" b="1" dirty="0">
              <a:solidFill>
                <a:srgbClr val="C00000"/>
              </a:solidFill>
            </a:endParaRPr>
          </a:p>
          <a:p>
            <a:pPr marL="0" indent="0">
              <a:buNone/>
            </a:pPr>
            <a:r>
              <a:rPr lang="en-US" sz="2800" b="1" dirty="0">
                <a:solidFill>
                  <a:srgbClr val="C00000"/>
                </a:solidFill>
              </a:rPr>
              <a:t>     ***Give Several Grades So Everyone is Successful***</a:t>
            </a:r>
          </a:p>
          <a:p>
            <a:endParaRPr lang="en-US" dirty="0"/>
          </a:p>
        </p:txBody>
      </p:sp>
    </p:spTree>
    <p:extLst>
      <p:ext uri="{BB962C8B-B14F-4D97-AF65-F5344CB8AC3E}">
        <p14:creationId xmlns:p14="http://schemas.microsoft.com/office/powerpoint/2010/main" val="2567969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TextBox 4"/>
          <p:cNvSpPr txBox="1"/>
          <p:nvPr/>
        </p:nvSpPr>
        <p:spPr>
          <a:xfrm flipV="1">
            <a:off x="5791200" y="2286000"/>
            <a:ext cx="2699331" cy="2450068"/>
          </a:xfrm>
          <a:prstGeom prst="rect">
            <a:avLst/>
          </a:prstGeom>
          <a:noFill/>
        </p:spPr>
        <p:txBody>
          <a:bodyPr wrap="square" rtlCol="0">
            <a:spAutoFit/>
          </a:bodyPr>
          <a:lstStyle/>
          <a:p>
            <a:endParaRPr lang="en-US" dirty="0"/>
          </a:p>
        </p:txBody>
      </p:sp>
      <p:sp>
        <p:nvSpPr>
          <p:cNvPr id="4" name="TextBox 3"/>
          <p:cNvSpPr txBox="1"/>
          <p:nvPr/>
        </p:nvSpPr>
        <p:spPr>
          <a:xfrm>
            <a:off x="0" y="425213"/>
            <a:ext cx="9144000" cy="369332"/>
          </a:xfrm>
          <a:prstGeom prst="rect">
            <a:avLst/>
          </a:prstGeom>
          <a:solidFill>
            <a:schemeClr val="tx1"/>
          </a:solidFill>
        </p:spPr>
        <p:txBody>
          <a:bodyPr wrap="square" rtlCol="0">
            <a:spAutoFit/>
          </a:bodyPr>
          <a:lstStyle/>
          <a:p>
            <a:endParaRPr lang="en-US" dirty="0"/>
          </a:p>
        </p:txBody>
      </p:sp>
      <p:pic>
        <p:nvPicPr>
          <p:cNvPr id="8" name="Picture 2" descr="Image result for assessment word art"/>
          <p:cNvPicPr>
            <a:picLocks noChangeAspect="1" noChangeArrowheads="1"/>
          </p:cNvPicPr>
          <p:nvPr/>
        </p:nvPicPr>
        <p:blipFill rotWithShape="1">
          <a:blip r:embed="rId2">
            <a:extLst>
              <a:ext uri="{28A0092B-C50C-407E-A947-70E740481C1C}">
                <a14:useLocalDpi xmlns:a14="http://schemas.microsoft.com/office/drawing/2010/main" val="0"/>
              </a:ext>
            </a:extLst>
          </a:blip>
          <a:srcRect l="4123" t="9310" r="5351" b="7931"/>
          <a:stretch/>
        </p:blipFill>
        <p:spPr bwMode="auto">
          <a:xfrm>
            <a:off x="3024187" y="230429"/>
            <a:ext cx="3071813" cy="10715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557212" y="1451492"/>
            <a:ext cx="8229600" cy="1143000"/>
          </a:xfrm>
        </p:spPr>
        <p:txBody>
          <a:bodyPr/>
          <a:lstStyle/>
          <a:p>
            <a:r>
              <a:rPr lang="en-US" dirty="0"/>
              <a:t>Types of </a:t>
            </a:r>
            <a:r>
              <a:rPr lang="en-US" dirty="0">
                <a:solidFill>
                  <a:srgbClr val="CC0000"/>
                </a:solidFill>
              </a:rPr>
              <a:t>Summative Assessments</a:t>
            </a:r>
          </a:p>
        </p:txBody>
      </p:sp>
      <p:sp>
        <p:nvSpPr>
          <p:cNvPr id="10" name="Content Placeholder 2"/>
          <p:cNvSpPr>
            <a:spLocks noGrp="1"/>
          </p:cNvSpPr>
          <p:nvPr>
            <p:ph idx="1"/>
          </p:nvPr>
        </p:nvSpPr>
        <p:spPr>
          <a:xfrm>
            <a:off x="457200" y="2594492"/>
            <a:ext cx="8229600" cy="4525963"/>
          </a:xfrm>
        </p:spPr>
        <p:txBody>
          <a:bodyPr/>
          <a:lstStyle/>
          <a:p>
            <a:pPr marL="0" indent="0" algn="ctr">
              <a:buNone/>
            </a:pPr>
            <a:r>
              <a:rPr lang="en-US" dirty="0"/>
              <a:t>Did you answer/address the  driving question?</a:t>
            </a:r>
          </a:p>
          <a:p>
            <a:pPr marL="0" indent="0" algn="ctr">
              <a:buNone/>
            </a:pPr>
            <a:endParaRPr lang="en-US" sz="2000" dirty="0"/>
          </a:p>
          <a:p>
            <a:pPr lvl="5">
              <a:buFont typeface="Wingdings" panose="05000000000000000000" pitchFamily="2" charset="2"/>
              <a:buChar char="§"/>
            </a:pPr>
            <a:r>
              <a:rPr lang="en-US" sz="3200" dirty="0"/>
              <a:t>Rubrics</a:t>
            </a:r>
          </a:p>
          <a:p>
            <a:pPr lvl="5">
              <a:buFont typeface="Wingdings" panose="05000000000000000000" pitchFamily="2" charset="2"/>
              <a:buChar char="§"/>
            </a:pPr>
            <a:r>
              <a:rPr lang="en-US" sz="3200" dirty="0"/>
              <a:t>Test</a:t>
            </a:r>
          </a:p>
          <a:p>
            <a:pPr lvl="5">
              <a:buFont typeface="Wingdings" panose="05000000000000000000" pitchFamily="2" charset="2"/>
              <a:buChar char="§"/>
            </a:pPr>
            <a:r>
              <a:rPr lang="en-US" sz="3200" dirty="0"/>
              <a:t>Check List</a:t>
            </a:r>
          </a:p>
          <a:p>
            <a:pPr lvl="5">
              <a:buFont typeface="Wingdings" panose="05000000000000000000" pitchFamily="2" charset="2"/>
              <a:buChar char="§"/>
            </a:pPr>
            <a:r>
              <a:rPr lang="en-US" sz="3200" dirty="0"/>
              <a:t>Performance/Product</a:t>
            </a:r>
          </a:p>
          <a:p>
            <a:endParaRPr lang="en-US" dirty="0"/>
          </a:p>
        </p:txBody>
      </p:sp>
    </p:spTree>
    <p:extLst>
      <p:ext uri="{BB962C8B-B14F-4D97-AF65-F5344CB8AC3E}">
        <p14:creationId xmlns:p14="http://schemas.microsoft.com/office/powerpoint/2010/main" val="1500635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TextBox 4"/>
          <p:cNvSpPr txBox="1"/>
          <p:nvPr/>
        </p:nvSpPr>
        <p:spPr>
          <a:xfrm flipV="1">
            <a:off x="5791200" y="2286000"/>
            <a:ext cx="2699331" cy="2450068"/>
          </a:xfrm>
          <a:prstGeom prst="rect">
            <a:avLst/>
          </a:prstGeom>
          <a:noFill/>
        </p:spPr>
        <p:txBody>
          <a:bodyPr wrap="square" rtlCol="0">
            <a:spAutoFit/>
          </a:bodyPr>
          <a:lstStyle/>
          <a:p>
            <a:endParaRPr lang="en-US" dirty="0"/>
          </a:p>
        </p:txBody>
      </p:sp>
      <p:sp>
        <p:nvSpPr>
          <p:cNvPr id="4" name="TextBox 3"/>
          <p:cNvSpPr txBox="1"/>
          <p:nvPr/>
        </p:nvSpPr>
        <p:spPr>
          <a:xfrm>
            <a:off x="0" y="425213"/>
            <a:ext cx="9144000" cy="369332"/>
          </a:xfrm>
          <a:prstGeom prst="rect">
            <a:avLst/>
          </a:prstGeom>
          <a:solidFill>
            <a:schemeClr val="tx1"/>
          </a:solidFill>
        </p:spPr>
        <p:txBody>
          <a:bodyPr wrap="square" rtlCol="0">
            <a:spAutoFit/>
          </a:bodyPr>
          <a:lstStyle/>
          <a:p>
            <a:endParaRPr lang="en-US" dirty="0"/>
          </a:p>
        </p:txBody>
      </p:sp>
      <p:pic>
        <p:nvPicPr>
          <p:cNvPr id="8" name="Picture 2" descr="Image result for assessment word art"/>
          <p:cNvPicPr>
            <a:picLocks noChangeAspect="1" noChangeArrowheads="1"/>
          </p:cNvPicPr>
          <p:nvPr/>
        </p:nvPicPr>
        <p:blipFill rotWithShape="1">
          <a:blip r:embed="rId2">
            <a:extLst>
              <a:ext uri="{28A0092B-C50C-407E-A947-70E740481C1C}">
                <a14:useLocalDpi xmlns:a14="http://schemas.microsoft.com/office/drawing/2010/main" val="0"/>
              </a:ext>
            </a:extLst>
          </a:blip>
          <a:srcRect l="4123" t="9310" r="5351" b="7931"/>
          <a:stretch/>
        </p:blipFill>
        <p:spPr bwMode="auto">
          <a:xfrm>
            <a:off x="2971800" y="230429"/>
            <a:ext cx="3071813" cy="10715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Title 1"/>
          <p:cNvSpPr>
            <a:spLocks noGrp="1"/>
          </p:cNvSpPr>
          <p:nvPr>
            <p:ph type="title"/>
          </p:nvPr>
        </p:nvSpPr>
        <p:spPr>
          <a:xfrm>
            <a:off x="457200" y="1412995"/>
            <a:ext cx="8229600" cy="1143000"/>
          </a:xfrm>
        </p:spPr>
        <p:txBody>
          <a:bodyPr/>
          <a:lstStyle/>
          <a:p>
            <a:r>
              <a:rPr lang="en-US" dirty="0">
                <a:solidFill>
                  <a:srgbClr val="CC0000"/>
                </a:solidFill>
              </a:rPr>
              <a:t>Reflection during the process</a:t>
            </a:r>
          </a:p>
        </p:txBody>
      </p:sp>
      <p:sp>
        <p:nvSpPr>
          <p:cNvPr id="12" name="Content Placeholder 2"/>
          <p:cNvSpPr>
            <a:spLocks noGrp="1"/>
          </p:cNvSpPr>
          <p:nvPr>
            <p:ph idx="1"/>
          </p:nvPr>
        </p:nvSpPr>
        <p:spPr>
          <a:xfrm>
            <a:off x="2895600" y="2667000"/>
            <a:ext cx="8229600" cy="4525963"/>
          </a:xfrm>
        </p:spPr>
        <p:txBody>
          <a:bodyPr/>
          <a:lstStyle/>
          <a:p>
            <a:pPr>
              <a:buFont typeface="Wingdings" panose="05000000000000000000" pitchFamily="2" charset="2"/>
              <a:buChar char="§"/>
            </a:pPr>
            <a:r>
              <a:rPr lang="en-US" dirty="0"/>
              <a:t>Class discussion</a:t>
            </a:r>
          </a:p>
          <a:p>
            <a:pPr>
              <a:buFont typeface="Wingdings" panose="05000000000000000000" pitchFamily="2" charset="2"/>
              <a:buChar char="§"/>
            </a:pPr>
            <a:r>
              <a:rPr lang="en-US" dirty="0"/>
              <a:t>Focus groups</a:t>
            </a:r>
          </a:p>
          <a:p>
            <a:pPr>
              <a:buFont typeface="Wingdings" panose="05000000000000000000" pitchFamily="2" charset="2"/>
              <a:buChar char="§"/>
            </a:pPr>
            <a:r>
              <a:rPr lang="en-US" dirty="0"/>
              <a:t>Peer evaluation</a:t>
            </a:r>
          </a:p>
          <a:p>
            <a:pPr>
              <a:buFont typeface="Wingdings" panose="05000000000000000000" pitchFamily="2" charset="2"/>
              <a:buChar char="§"/>
            </a:pPr>
            <a:r>
              <a:rPr lang="en-US" dirty="0"/>
              <a:t>Self evaluation</a:t>
            </a:r>
          </a:p>
          <a:p>
            <a:pPr>
              <a:buFont typeface="Wingdings" panose="05000000000000000000" pitchFamily="2" charset="2"/>
              <a:buChar char="§"/>
            </a:pPr>
            <a:r>
              <a:rPr lang="en-US" dirty="0"/>
              <a:t>Journal</a:t>
            </a:r>
          </a:p>
          <a:p>
            <a:pPr>
              <a:buFont typeface="Wingdings" panose="05000000000000000000" pitchFamily="2" charset="2"/>
              <a:buChar char="§"/>
            </a:pPr>
            <a:r>
              <a:rPr lang="en-US" dirty="0"/>
              <a:t>Survey</a:t>
            </a:r>
          </a:p>
          <a:p>
            <a:pPr marL="0" indent="0">
              <a:buNone/>
            </a:pPr>
            <a:endParaRPr lang="en-US" dirty="0"/>
          </a:p>
        </p:txBody>
      </p:sp>
    </p:spTree>
    <p:extLst>
      <p:ext uri="{BB962C8B-B14F-4D97-AF65-F5344CB8AC3E}">
        <p14:creationId xmlns:p14="http://schemas.microsoft.com/office/powerpoint/2010/main" val="2970925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Step Five – Presentations </a:t>
            </a:r>
          </a:p>
        </p:txBody>
      </p:sp>
      <p:pic>
        <p:nvPicPr>
          <p:cNvPr id="5124" name="Picture 4" descr="Image result for elementary music studen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3352800"/>
            <a:ext cx="4191000" cy="316769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elementary students videoing each othe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14799" y="1417638"/>
            <a:ext cx="4383163" cy="292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17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extBox 4"/>
          <p:cNvSpPr txBox="1"/>
          <p:nvPr/>
        </p:nvSpPr>
        <p:spPr>
          <a:xfrm flipV="1">
            <a:off x="5791200" y="2286000"/>
            <a:ext cx="2699331" cy="2450068"/>
          </a:xfrm>
          <a:prstGeom prst="rect">
            <a:avLst/>
          </a:prstGeom>
          <a:noFill/>
        </p:spPr>
        <p:txBody>
          <a:bodyPr wrap="square" rtlCol="0">
            <a:spAutoFit/>
          </a:bodyPr>
          <a:lstStyle/>
          <a:p>
            <a:endParaRPr lang="en-US" dirty="0"/>
          </a:p>
        </p:txBody>
      </p:sp>
      <p:sp>
        <p:nvSpPr>
          <p:cNvPr id="4" name="TextBox 3"/>
          <p:cNvSpPr txBox="1"/>
          <p:nvPr/>
        </p:nvSpPr>
        <p:spPr>
          <a:xfrm>
            <a:off x="0" y="274638"/>
            <a:ext cx="9144000" cy="369332"/>
          </a:xfrm>
          <a:prstGeom prst="rect">
            <a:avLst/>
          </a:prstGeom>
          <a:solidFill>
            <a:srgbClr val="CC0000"/>
          </a:solidFill>
        </p:spPr>
        <p:txBody>
          <a:bodyPr wrap="square" rtlCol="0">
            <a:spAutoFit/>
          </a:bodyPr>
          <a:lstStyle/>
          <a:p>
            <a:endParaRPr lang="en-US" dirty="0"/>
          </a:p>
        </p:txBody>
      </p:sp>
      <p:sp>
        <p:nvSpPr>
          <p:cNvPr id="9" name="Title 1"/>
          <p:cNvSpPr>
            <a:spLocks noGrp="1"/>
          </p:cNvSpPr>
          <p:nvPr>
            <p:ph type="title"/>
          </p:nvPr>
        </p:nvSpPr>
        <p:spPr>
          <a:xfrm>
            <a:off x="457200" y="815013"/>
            <a:ext cx="8229600" cy="1143000"/>
          </a:xfrm>
        </p:spPr>
        <p:txBody>
          <a:bodyPr/>
          <a:lstStyle/>
          <a:p>
            <a:r>
              <a:rPr lang="en-US" dirty="0">
                <a:solidFill>
                  <a:srgbClr val="0033CC"/>
                </a:solidFill>
              </a:rPr>
              <a:t>Presenting</a:t>
            </a:r>
          </a:p>
        </p:txBody>
      </p:sp>
      <p:sp>
        <p:nvSpPr>
          <p:cNvPr id="13" name="Content Placeholder 2"/>
          <p:cNvSpPr>
            <a:spLocks noGrp="1"/>
          </p:cNvSpPr>
          <p:nvPr>
            <p:ph idx="1"/>
          </p:nvPr>
        </p:nvSpPr>
        <p:spPr>
          <a:xfrm>
            <a:off x="1295400" y="1965508"/>
            <a:ext cx="6896100" cy="4525963"/>
          </a:xfrm>
        </p:spPr>
        <p:txBody>
          <a:bodyPr/>
          <a:lstStyle/>
          <a:p>
            <a:pPr marL="0" indent="0">
              <a:buNone/>
            </a:pPr>
            <a:r>
              <a:rPr lang="en-US" dirty="0"/>
              <a:t>How can students demonstrate what they have learned?</a:t>
            </a:r>
          </a:p>
          <a:p>
            <a:pPr lvl="1">
              <a:buFont typeface="Arial" panose="020B0604020202020204" pitchFamily="34" charset="0"/>
              <a:buChar char="•"/>
            </a:pPr>
            <a:r>
              <a:rPr lang="en-US" sz="3200" dirty="0"/>
              <a:t>Service project – action</a:t>
            </a:r>
          </a:p>
          <a:p>
            <a:pPr lvl="1">
              <a:buFont typeface="Arial" panose="020B0604020202020204" pitchFamily="34" charset="0"/>
              <a:buChar char="•"/>
            </a:pPr>
            <a:r>
              <a:rPr lang="en-US" sz="3200" dirty="0"/>
              <a:t>Presentation </a:t>
            </a:r>
          </a:p>
          <a:p>
            <a:pPr lvl="1">
              <a:buFont typeface="Arial" panose="020B0604020202020204" pitchFamily="34" charset="0"/>
              <a:buChar char="•"/>
            </a:pPr>
            <a:r>
              <a:rPr lang="en-US" sz="3200" dirty="0"/>
              <a:t>Product – publication, composition</a:t>
            </a:r>
          </a:p>
          <a:p>
            <a:pPr lvl="1">
              <a:buFont typeface="Arial" panose="020B0604020202020204" pitchFamily="34" charset="0"/>
              <a:buChar char="•"/>
            </a:pPr>
            <a:r>
              <a:rPr lang="en-US" sz="3200" dirty="0"/>
              <a:t>Performance</a:t>
            </a:r>
          </a:p>
          <a:p>
            <a:pPr marL="457200" lvl="1" indent="0">
              <a:buNone/>
            </a:pPr>
            <a:endParaRPr lang="en-US" dirty="0"/>
          </a:p>
          <a:p>
            <a:endParaRPr lang="en-US" dirty="0"/>
          </a:p>
        </p:txBody>
      </p:sp>
      <p:pic>
        <p:nvPicPr>
          <p:cNvPr id="14" name="Picture 4" descr="Image result for crea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6816" y="4965554"/>
            <a:ext cx="2994684" cy="1497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887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extBox 4"/>
          <p:cNvSpPr txBox="1"/>
          <p:nvPr/>
        </p:nvSpPr>
        <p:spPr>
          <a:xfrm flipV="1">
            <a:off x="5791200" y="2286000"/>
            <a:ext cx="2699331" cy="2450068"/>
          </a:xfrm>
          <a:prstGeom prst="rect">
            <a:avLst/>
          </a:prstGeom>
          <a:noFill/>
        </p:spPr>
        <p:txBody>
          <a:bodyPr wrap="square" rtlCol="0">
            <a:spAutoFit/>
          </a:bodyPr>
          <a:lstStyle/>
          <a:p>
            <a:endParaRPr lang="en-US" dirty="0"/>
          </a:p>
        </p:txBody>
      </p:sp>
      <p:sp>
        <p:nvSpPr>
          <p:cNvPr id="4" name="TextBox 3"/>
          <p:cNvSpPr txBox="1"/>
          <p:nvPr/>
        </p:nvSpPr>
        <p:spPr>
          <a:xfrm>
            <a:off x="0" y="274638"/>
            <a:ext cx="9144000" cy="369332"/>
          </a:xfrm>
          <a:prstGeom prst="rect">
            <a:avLst/>
          </a:prstGeom>
          <a:solidFill>
            <a:srgbClr val="CC0000"/>
          </a:solidFill>
        </p:spPr>
        <p:txBody>
          <a:bodyPr wrap="square" rtlCol="0">
            <a:spAutoFit/>
          </a:bodyPr>
          <a:lstStyle/>
          <a:p>
            <a:endParaRPr lang="en-US" dirty="0"/>
          </a:p>
        </p:txBody>
      </p:sp>
      <p:sp>
        <p:nvSpPr>
          <p:cNvPr id="13" name="Content Placeholder 2"/>
          <p:cNvSpPr>
            <a:spLocks noGrp="1"/>
          </p:cNvSpPr>
          <p:nvPr>
            <p:ph idx="1"/>
          </p:nvPr>
        </p:nvSpPr>
        <p:spPr>
          <a:xfrm>
            <a:off x="876300" y="1073708"/>
            <a:ext cx="7391400" cy="4525963"/>
          </a:xfrm>
        </p:spPr>
        <p:txBody>
          <a:bodyPr>
            <a:normAutofit fontScale="92500" lnSpcReduction="10000"/>
          </a:bodyPr>
          <a:lstStyle/>
          <a:p>
            <a:pPr marL="0" indent="0">
              <a:buNone/>
            </a:pPr>
            <a:r>
              <a:rPr lang="en-US" sz="3600" b="1" dirty="0">
                <a:solidFill>
                  <a:schemeClr val="accent5">
                    <a:lumMod val="50000"/>
                  </a:schemeClr>
                </a:solidFill>
              </a:rPr>
              <a:t>  </a:t>
            </a:r>
            <a:r>
              <a:rPr lang="en-US" sz="4000" dirty="0">
                <a:solidFill>
                  <a:srgbClr val="0033CC"/>
                </a:solidFill>
              </a:rPr>
              <a:t>What audience will you have?</a:t>
            </a:r>
          </a:p>
          <a:p>
            <a:pPr marL="0" indent="0">
              <a:buNone/>
            </a:pPr>
            <a:endParaRPr lang="en-US" sz="1200" b="1" dirty="0"/>
          </a:p>
          <a:p>
            <a:pPr lvl="2"/>
            <a:r>
              <a:rPr lang="en-US" sz="2800" b="1" dirty="0"/>
              <a:t>Present to another class</a:t>
            </a:r>
          </a:p>
          <a:p>
            <a:pPr lvl="2"/>
            <a:r>
              <a:rPr lang="en-US" sz="2800" b="1" dirty="0"/>
              <a:t>PBL Showcase (Community)</a:t>
            </a:r>
          </a:p>
          <a:p>
            <a:pPr lvl="2"/>
            <a:r>
              <a:rPr lang="en-US" sz="2800" b="1" dirty="0"/>
              <a:t>Share with global community</a:t>
            </a:r>
          </a:p>
          <a:p>
            <a:pPr lvl="3"/>
            <a:r>
              <a:rPr lang="en-US" b="1" dirty="0"/>
              <a:t>Skype</a:t>
            </a:r>
          </a:p>
          <a:p>
            <a:pPr lvl="3"/>
            <a:r>
              <a:rPr lang="en-US" b="1" dirty="0"/>
              <a:t>Twitter</a:t>
            </a:r>
          </a:p>
          <a:p>
            <a:pPr lvl="3"/>
            <a:r>
              <a:rPr lang="en-US" b="1" dirty="0"/>
              <a:t>YouTube</a:t>
            </a:r>
          </a:p>
          <a:p>
            <a:pPr marL="1371600" lvl="3" indent="0">
              <a:buNone/>
            </a:pPr>
            <a:r>
              <a:rPr lang="en-US" b="1" dirty="0"/>
              <a:t>Websites (Teacher, School, District, State, National)</a:t>
            </a:r>
          </a:p>
          <a:p>
            <a:pPr marL="1371600" lvl="3" indent="0">
              <a:buNone/>
            </a:pPr>
            <a:r>
              <a:rPr lang="en-US" b="1" dirty="0"/>
              <a:t>Publish to business, blogs, Ed magazines</a:t>
            </a:r>
          </a:p>
          <a:p>
            <a:pPr marL="1371600" lvl="3" indent="0">
              <a:buNone/>
            </a:pPr>
            <a:r>
              <a:rPr lang="en-US" b="1" dirty="0"/>
              <a:t>Submit project (somewhere)</a:t>
            </a:r>
          </a:p>
          <a:p>
            <a:pPr marL="1371600" lvl="3" indent="0">
              <a:buNone/>
            </a:pPr>
            <a:r>
              <a:rPr lang="en-US" b="1" dirty="0"/>
              <a:t>Share / Lead convention workshops</a:t>
            </a:r>
          </a:p>
          <a:p>
            <a:pPr marL="457200" lvl="1" indent="0">
              <a:buNone/>
            </a:pPr>
            <a:endParaRPr lang="en-US" dirty="0"/>
          </a:p>
          <a:p>
            <a:pPr marL="457200" lvl="1" indent="0">
              <a:buNone/>
            </a:pPr>
            <a:endParaRPr lang="en-US" dirty="0"/>
          </a:p>
          <a:p>
            <a:endParaRPr lang="en-US" dirty="0"/>
          </a:p>
        </p:txBody>
      </p:sp>
      <p:pic>
        <p:nvPicPr>
          <p:cNvPr id="7" name="Picture 6" descr="Image result for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4707493"/>
            <a:ext cx="2514600" cy="1788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820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762000"/>
            <a:ext cx="6553200" cy="1143000"/>
          </a:xfrm>
          <a:solidFill>
            <a:schemeClr val="bg1"/>
          </a:solidFill>
        </p:spPr>
        <p:txBody>
          <a:bodyPr>
            <a:normAutofit/>
          </a:bodyPr>
          <a:lstStyle/>
          <a:p>
            <a:r>
              <a:rPr lang="en-US" b="1" dirty="0">
                <a:solidFill>
                  <a:srgbClr val="0033CC"/>
                </a:solidFill>
              </a:rPr>
              <a:t>INQUIRY BASED LEARNING</a:t>
            </a:r>
            <a:endParaRPr lang="en-CA" b="1" dirty="0">
              <a:solidFill>
                <a:srgbClr val="0033CC"/>
              </a:solidFill>
            </a:endParaRPr>
          </a:p>
        </p:txBody>
      </p:sp>
      <p:sp>
        <p:nvSpPr>
          <p:cNvPr id="3" name="Content Placeholder 2"/>
          <p:cNvSpPr>
            <a:spLocks noGrp="1"/>
          </p:cNvSpPr>
          <p:nvPr>
            <p:ph idx="1"/>
          </p:nvPr>
        </p:nvSpPr>
        <p:spPr>
          <a:xfrm>
            <a:off x="914400" y="2362201"/>
            <a:ext cx="8229600" cy="4495799"/>
          </a:xfrm>
        </p:spPr>
        <p:txBody>
          <a:bodyPr>
            <a:normAutofit/>
          </a:bodyPr>
          <a:lstStyle/>
          <a:p>
            <a:r>
              <a:rPr lang="en-US" b="1" dirty="0">
                <a:solidFill>
                  <a:srgbClr val="0033CC"/>
                </a:solidFill>
              </a:rPr>
              <a:t>Student-centered</a:t>
            </a:r>
          </a:p>
          <a:p>
            <a:r>
              <a:rPr lang="en-US" b="1" dirty="0">
                <a:solidFill>
                  <a:srgbClr val="0033CC"/>
                </a:solidFill>
              </a:rPr>
              <a:t>Explores real-world questions and issues</a:t>
            </a:r>
          </a:p>
          <a:p>
            <a:r>
              <a:rPr lang="en-US" b="1" dirty="0">
                <a:solidFill>
                  <a:srgbClr val="0033CC"/>
                </a:solidFill>
              </a:rPr>
              <a:t>Emphasizes communication, creativity, collaboration and critical thinking</a:t>
            </a:r>
          </a:p>
          <a:p>
            <a:r>
              <a:rPr lang="en-US" b="1" dirty="0">
                <a:solidFill>
                  <a:srgbClr val="0033CC"/>
                </a:solidFill>
              </a:rPr>
              <a:t>Authentic and intrinsically motivated</a:t>
            </a:r>
          </a:p>
          <a:p>
            <a:r>
              <a:rPr lang="en-US" b="1" dirty="0">
                <a:solidFill>
                  <a:srgbClr val="0033CC"/>
                </a:solidFill>
              </a:rPr>
              <a:t>Based on a rotating process</a:t>
            </a:r>
          </a:p>
          <a:p>
            <a:r>
              <a:rPr lang="en-US" b="1" dirty="0">
                <a:solidFill>
                  <a:srgbClr val="0033CC"/>
                </a:solidFill>
              </a:rPr>
              <a:t>Rooted in constructivism</a:t>
            </a:r>
          </a:p>
          <a:p>
            <a:endParaRPr lang="en-US" dirty="0"/>
          </a:p>
          <a:p>
            <a:pPr>
              <a:buNone/>
            </a:pPr>
            <a:endParaRPr lang="en-US" dirty="0"/>
          </a:p>
        </p:txBody>
      </p:sp>
      <p:pic>
        <p:nvPicPr>
          <p:cNvPr id="16386" name="Picture 2" descr="Image result for question mark"/>
          <p:cNvPicPr>
            <a:picLocks noChangeAspect="1" noChangeArrowheads="1"/>
          </p:cNvPicPr>
          <p:nvPr/>
        </p:nvPicPr>
        <p:blipFill>
          <a:blip r:embed="rId2" cstate="print"/>
          <a:srcRect/>
          <a:stretch>
            <a:fillRect/>
          </a:stretch>
        </p:blipFill>
        <p:spPr bwMode="auto">
          <a:xfrm>
            <a:off x="457200" y="304800"/>
            <a:ext cx="1525772" cy="19050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lgn="ctr">
              <a:buNone/>
            </a:pPr>
            <a:r>
              <a:rPr lang="en-US" dirty="0">
                <a:solidFill>
                  <a:schemeClr val="bg1"/>
                </a:solidFill>
              </a:rPr>
              <a:t>Don’t forget to identify an audience </a:t>
            </a:r>
          </a:p>
          <a:p>
            <a:pPr marL="0" indent="0" algn="ctr">
              <a:buNone/>
            </a:pPr>
            <a:r>
              <a:rPr lang="en-US" dirty="0">
                <a:solidFill>
                  <a:schemeClr val="bg1"/>
                </a:solidFill>
              </a:rPr>
              <a:t>throughout the process. The audience can </a:t>
            </a:r>
          </a:p>
          <a:p>
            <a:pPr marL="0" indent="0" algn="ctr">
              <a:buNone/>
            </a:pPr>
            <a:r>
              <a:rPr lang="en-US" dirty="0">
                <a:solidFill>
                  <a:schemeClr val="bg1"/>
                </a:solidFill>
              </a:rPr>
              <a:t>even change depending on the direction </a:t>
            </a:r>
          </a:p>
          <a:p>
            <a:pPr marL="0" indent="0" algn="ctr">
              <a:buNone/>
            </a:pPr>
            <a:r>
              <a:rPr lang="en-US" dirty="0">
                <a:solidFill>
                  <a:schemeClr val="bg1"/>
                </a:solidFill>
              </a:rPr>
              <a:t>the students take with the project.</a:t>
            </a:r>
          </a:p>
        </p:txBody>
      </p:sp>
      <p:pic>
        <p:nvPicPr>
          <p:cNvPr id="1026" name="Picture 2" descr="https://citylightsfinancial.files.wordpress.com/2014/01/dont-forget-smiley.png?w=6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609600"/>
            <a:ext cx="2578100" cy="2556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987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Step Six – Debrief </a:t>
            </a:r>
          </a:p>
        </p:txBody>
      </p:sp>
      <p:pic>
        <p:nvPicPr>
          <p:cNvPr id="6148" name="Picture 4" descr="Image result for elementary music student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1828800"/>
            <a:ext cx="6096000" cy="4059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225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981200"/>
            <a:ext cx="7467600" cy="3117090"/>
          </a:xfrm>
        </p:spPr>
        <p:txBody>
          <a:bodyPr>
            <a:normAutofit fontScale="77500" lnSpcReduction="20000"/>
          </a:bodyPr>
          <a:lstStyle/>
          <a:p>
            <a:r>
              <a:rPr lang="en-US" dirty="0">
                <a:solidFill>
                  <a:srgbClr val="800080"/>
                </a:solidFill>
              </a:rPr>
              <a:t>Debrief as a classroom community</a:t>
            </a:r>
          </a:p>
          <a:p>
            <a:r>
              <a:rPr lang="en-US" dirty="0">
                <a:solidFill>
                  <a:srgbClr val="800080"/>
                </a:solidFill>
              </a:rPr>
              <a:t>Examine students’ questions vs. the driving question</a:t>
            </a:r>
          </a:p>
          <a:p>
            <a:r>
              <a:rPr lang="en-US" dirty="0">
                <a:solidFill>
                  <a:srgbClr val="800080"/>
                </a:solidFill>
              </a:rPr>
              <a:t>Allow for self-reflection and evaluation</a:t>
            </a:r>
          </a:p>
          <a:p>
            <a:r>
              <a:rPr lang="en-US" dirty="0">
                <a:solidFill>
                  <a:srgbClr val="800080"/>
                </a:solidFill>
              </a:rPr>
              <a:t>Identify areas for growth</a:t>
            </a:r>
          </a:p>
          <a:p>
            <a:r>
              <a:rPr lang="en-US" dirty="0">
                <a:solidFill>
                  <a:srgbClr val="800080"/>
                </a:solidFill>
              </a:rPr>
              <a:t>Reteach/reinforce any concepts that may be lacking</a:t>
            </a:r>
          </a:p>
          <a:p>
            <a:r>
              <a:rPr lang="en-US" dirty="0">
                <a:solidFill>
                  <a:srgbClr val="800080"/>
                </a:solidFill>
              </a:rPr>
              <a:t>What happens next?</a:t>
            </a:r>
          </a:p>
        </p:txBody>
      </p:sp>
      <p:pic>
        <p:nvPicPr>
          <p:cNvPr id="4098" name="Picture 2" descr="Image result for celebr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3224" y="4343400"/>
            <a:ext cx="3257551" cy="22395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425213"/>
            <a:ext cx="9144000" cy="369332"/>
          </a:xfrm>
          <a:prstGeom prst="rect">
            <a:avLst/>
          </a:prstGeom>
          <a:solidFill>
            <a:schemeClr val="tx2">
              <a:lumMod val="60000"/>
              <a:lumOff val="40000"/>
            </a:schemeClr>
          </a:solidFill>
        </p:spPr>
        <p:txBody>
          <a:bodyPr wrap="square" rtlCol="0">
            <a:spAutoFit/>
          </a:bodyPr>
          <a:lstStyle/>
          <a:p>
            <a:endParaRPr lang="en-US" dirty="0"/>
          </a:p>
        </p:txBody>
      </p:sp>
      <p:sp>
        <p:nvSpPr>
          <p:cNvPr id="2" name="Title 1"/>
          <p:cNvSpPr>
            <a:spLocks noGrp="1"/>
          </p:cNvSpPr>
          <p:nvPr>
            <p:ph type="title"/>
          </p:nvPr>
        </p:nvSpPr>
        <p:spPr>
          <a:xfrm>
            <a:off x="2514600" y="151336"/>
            <a:ext cx="2698823" cy="1379774"/>
          </a:xfrm>
          <a:solidFill>
            <a:schemeClr val="bg1"/>
          </a:solidFill>
        </p:spPr>
        <p:txBody>
          <a:bodyPr>
            <a:normAutofit/>
          </a:bodyPr>
          <a:lstStyle/>
          <a:p>
            <a:r>
              <a:rPr lang="en-US" sz="6700" dirty="0">
                <a:solidFill>
                  <a:srgbClr val="800080"/>
                </a:solidFill>
              </a:rPr>
              <a:t>Reflect</a:t>
            </a:r>
            <a:r>
              <a:rPr lang="en-US" dirty="0"/>
              <a:t>   </a:t>
            </a:r>
          </a:p>
        </p:txBody>
      </p:sp>
      <p:pic>
        <p:nvPicPr>
          <p:cNvPr id="4102" name="Picture 6" descr="Image result for thinking stick fig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1908" y="151336"/>
            <a:ext cx="1034831" cy="1379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834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PBL Ideas for the Music Classroom!</a:t>
            </a:r>
          </a:p>
        </p:txBody>
      </p:sp>
      <p:pic>
        <p:nvPicPr>
          <p:cNvPr id="7170" name="Picture 2" descr="Image result for student created instrument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1981200"/>
            <a:ext cx="2535436" cy="338058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elementary students videoing each ot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252" y="1776679"/>
            <a:ext cx="3365500" cy="218650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www.griswold.k12.ct.us/uploaded/faculty/wmccleary/music_notes_black.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8052" y="4322224"/>
            <a:ext cx="3009900" cy="1354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585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399" y="1981200"/>
            <a:ext cx="8229600" cy="4525963"/>
          </a:xfrm>
        </p:spPr>
        <p:txBody>
          <a:bodyPr>
            <a:normAutofit/>
          </a:bodyPr>
          <a:lstStyle/>
          <a:p>
            <a:pPr marL="0" indent="0">
              <a:buNone/>
            </a:pPr>
            <a:r>
              <a:rPr lang="en-US" dirty="0"/>
              <a:t>Solve a Problem:</a:t>
            </a:r>
          </a:p>
          <a:p>
            <a:r>
              <a:rPr lang="en-US" dirty="0"/>
              <a:t>Someone stole all the instruments in the music room. How will we fill the room with music? (Leslie Morgan)</a:t>
            </a:r>
          </a:p>
          <a:p>
            <a:r>
              <a:rPr lang="en-US" dirty="0"/>
              <a:t>The ASO has the flu and we have to perform their place…what are going to do? (Megan Endicott)</a:t>
            </a:r>
            <a:endParaRPr lang="en-US" sz="3600" dirty="0"/>
          </a:p>
          <a:p>
            <a:pPr marL="0" indent="0">
              <a:buNone/>
            </a:pPr>
            <a:endParaRPr lang="en-US" dirty="0"/>
          </a:p>
          <a:p>
            <a:pPr marL="0" indent="0">
              <a:buNone/>
            </a:pPr>
            <a:endParaRPr lang="en-US" dirty="0"/>
          </a:p>
          <a:p>
            <a:pPr marL="0" indent="0">
              <a:buNone/>
            </a:pPr>
            <a:endParaRPr lang="en-US" dirty="0"/>
          </a:p>
        </p:txBody>
      </p:sp>
      <p:pic>
        <p:nvPicPr>
          <p:cNvPr id="1028" name="Picture 4" descr="Image result for banner with music note"/>
          <p:cNvPicPr>
            <a:picLocks noChangeAspect="1" noChangeArrowheads="1"/>
          </p:cNvPicPr>
          <p:nvPr/>
        </p:nvPicPr>
        <p:blipFill rotWithShape="1">
          <a:blip r:embed="rId2">
            <a:extLst>
              <a:ext uri="{28A0092B-C50C-407E-A947-70E740481C1C}">
                <a14:useLocalDpi xmlns:a14="http://schemas.microsoft.com/office/drawing/2010/main" val="0"/>
              </a:ext>
            </a:extLst>
          </a:blip>
          <a:srcRect b="75824"/>
          <a:stretch/>
        </p:blipFill>
        <p:spPr bwMode="auto">
          <a:xfrm>
            <a:off x="1383289" y="381000"/>
            <a:ext cx="6529821" cy="10915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24099" y="609600"/>
            <a:ext cx="4648200" cy="646331"/>
          </a:xfrm>
          <a:prstGeom prst="rect">
            <a:avLst/>
          </a:prstGeom>
          <a:noFill/>
        </p:spPr>
        <p:txBody>
          <a:bodyPr wrap="square" rtlCol="0">
            <a:spAutoFit/>
          </a:bodyPr>
          <a:lstStyle/>
          <a:p>
            <a:r>
              <a:rPr lang="en-US" sz="3600" dirty="0">
                <a:solidFill>
                  <a:srgbClr val="FFFFCC"/>
                </a:solidFill>
              </a:rPr>
              <a:t>PBL in General Music</a:t>
            </a:r>
          </a:p>
        </p:txBody>
      </p:sp>
    </p:spTree>
    <p:extLst>
      <p:ext uri="{BB962C8B-B14F-4D97-AF65-F5344CB8AC3E}">
        <p14:creationId xmlns:p14="http://schemas.microsoft.com/office/powerpoint/2010/main" val="2997276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525963"/>
          </a:xfrm>
        </p:spPr>
        <p:txBody>
          <a:bodyPr>
            <a:normAutofit fontScale="92500"/>
          </a:bodyPr>
          <a:lstStyle/>
          <a:p>
            <a:pPr marL="0" indent="0">
              <a:buNone/>
            </a:pPr>
            <a:endParaRPr lang="en-US" sz="4000" dirty="0"/>
          </a:p>
          <a:p>
            <a:pPr marL="0" indent="0">
              <a:buNone/>
            </a:pPr>
            <a:r>
              <a:rPr lang="en-US" sz="3500" dirty="0"/>
              <a:t>Educational:</a:t>
            </a:r>
          </a:p>
          <a:p>
            <a:r>
              <a:rPr lang="en-US" sz="3500" dirty="0"/>
              <a:t>Create a campaign for continuing music education after elementary school. (Ariel Robins)</a:t>
            </a:r>
          </a:p>
          <a:p>
            <a:r>
              <a:rPr lang="en-US" sz="3500" dirty="0"/>
              <a:t>Help…Music teachers across the country need more resources that engage students in the music classroom. (Megan Endicott)</a:t>
            </a:r>
          </a:p>
          <a:p>
            <a:pPr marL="0" indent="0">
              <a:buNone/>
            </a:pPr>
            <a:endParaRPr lang="en-US" sz="4000" dirty="0"/>
          </a:p>
          <a:p>
            <a:pPr marL="0" indent="0">
              <a:buNone/>
            </a:pPr>
            <a:endParaRPr lang="en-US" dirty="0"/>
          </a:p>
          <a:p>
            <a:pPr marL="0" indent="0">
              <a:buNone/>
            </a:pPr>
            <a:endParaRPr lang="en-US" dirty="0"/>
          </a:p>
          <a:p>
            <a:pPr marL="0" indent="0">
              <a:buNone/>
            </a:pPr>
            <a:endParaRPr lang="en-US" dirty="0"/>
          </a:p>
        </p:txBody>
      </p:sp>
      <p:pic>
        <p:nvPicPr>
          <p:cNvPr id="5" name="Picture 4" descr="Image result for banner with music note"/>
          <p:cNvPicPr>
            <a:picLocks noChangeAspect="1" noChangeArrowheads="1"/>
          </p:cNvPicPr>
          <p:nvPr/>
        </p:nvPicPr>
        <p:blipFill rotWithShape="1">
          <a:blip r:embed="rId2">
            <a:extLst>
              <a:ext uri="{28A0092B-C50C-407E-A947-70E740481C1C}">
                <a14:useLocalDpi xmlns:a14="http://schemas.microsoft.com/office/drawing/2010/main" val="0"/>
              </a:ext>
            </a:extLst>
          </a:blip>
          <a:srcRect b="75824"/>
          <a:stretch/>
        </p:blipFill>
        <p:spPr bwMode="auto">
          <a:xfrm>
            <a:off x="1383289" y="381000"/>
            <a:ext cx="6529821" cy="10915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24099" y="609600"/>
            <a:ext cx="4648200" cy="646331"/>
          </a:xfrm>
          <a:prstGeom prst="rect">
            <a:avLst/>
          </a:prstGeom>
          <a:noFill/>
        </p:spPr>
        <p:txBody>
          <a:bodyPr wrap="square" rtlCol="0">
            <a:spAutoFit/>
          </a:bodyPr>
          <a:lstStyle/>
          <a:p>
            <a:r>
              <a:rPr lang="en-US" sz="3600" dirty="0">
                <a:solidFill>
                  <a:srgbClr val="FFFFCC"/>
                </a:solidFill>
              </a:rPr>
              <a:t>PBL in General Music</a:t>
            </a:r>
          </a:p>
        </p:txBody>
      </p:sp>
    </p:spTree>
    <p:extLst>
      <p:ext uri="{BB962C8B-B14F-4D97-AF65-F5344CB8AC3E}">
        <p14:creationId xmlns:p14="http://schemas.microsoft.com/office/powerpoint/2010/main" val="1161013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399" y="1505199"/>
            <a:ext cx="8229600" cy="4743201"/>
          </a:xfrm>
        </p:spPr>
        <p:txBody>
          <a:bodyPr>
            <a:normAutofit fontScale="77500" lnSpcReduction="20000"/>
          </a:bodyPr>
          <a:lstStyle/>
          <a:p>
            <a:pPr marL="0" indent="0">
              <a:buNone/>
            </a:pPr>
            <a:endParaRPr lang="en-US" sz="4000" dirty="0"/>
          </a:p>
          <a:p>
            <a:pPr marL="0" indent="0">
              <a:buNone/>
            </a:pPr>
            <a:r>
              <a:rPr lang="en-US" sz="3900" dirty="0"/>
              <a:t>Convince Others/Opinion:</a:t>
            </a:r>
          </a:p>
          <a:p>
            <a:r>
              <a:rPr lang="en-US" sz="3900" dirty="0"/>
              <a:t>Create a public service announcement that persuades the community to be appropriate audience participants. (Susan and Megan)</a:t>
            </a:r>
          </a:p>
          <a:p>
            <a:r>
              <a:rPr lang="en-US" sz="3900" dirty="0"/>
              <a:t>How can you convince your classmates that they should like your favorite style/genre of music? (Susan and Megan)</a:t>
            </a:r>
          </a:p>
          <a:p>
            <a:r>
              <a:rPr lang="en-US" sz="4000" dirty="0"/>
              <a:t>Write new lyrics for My Country ‘tis of Thee” to influence change of something you feel strongly about. (Susan Ahmad) *</a:t>
            </a:r>
          </a:p>
          <a:p>
            <a:endParaRPr lang="en-US" sz="3900" dirty="0"/>
          </a:p>
          <a:p>
            <a:pPr marL="0" indent="0">
              <a:buNone/>
            </a:pPr>
            <a:endParaRPr lang="en-US" dirty="0"/>
          </a:p>
          <a:p>
            <a:pPr marL="0" indent="0">
              <a:buNone/>
            </a:pPr>
            <a:endParaRPr lang="en-US" dirty="0"/>
          </a:p>
          <a:p>
            <a:pPr marL="0" indent="0">
              <a:buNone/>
            </a:pPr>
            <a:endParaRPr lang="en-US" dirty="0"/>
          </a:p>
        </p:txBody>
      </p:sp>
      <p:pic>
        <p:nvPicPr>
          <p:cNvPr id="5" name="Picture 4" descr="Image result for banner with music note"/>
          <p:cNvPicPr>
            <a:picLocks noChangeAspect="1" noChangeArrowheads="1"/>
          </p:cNvPicPr>
          <p:nvPr/>
        </p:nvPicPr>
        <p:blipFill rotWithShape="1">
          <a:blip r:embed="rId2">
            <a:extLst>
              <a:ext uri="{28A0092B-C50C-407E-A947-70E740481C1C}">
                <a14:useLocalDpi xmlns:a14="http://schemas.microsoft.com/office/drawing/2010/main" val="0"/>
              </a:ext>
            </a:extLst>
          </a:blip>
          <a:srcRect b="75824"/>
          <a:stretch/>
        </p:blipFill>
        <p:spPr bwMode="auto">
          <a:xfrm>
            <a:off x="1383289" y="381000"/>
            <a:ext cx="6529821" cy="10915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24099" y="609600"/>
            <a:ext cx="4648200" cy="646331"/>
          </a:xfrm>
          <a:prstGeom prst="rect">
            <a:avLst/>
          </a:prstGeom>
          <a:noFill/>
        </p:spPr>
        <p:txBody>
          <a:bodyPr wrap="square" rtlCol="0">
            <a:spAutoFit/>
          </a:bodyPr>
          <a:lstStyle/>
          <a:p>
            <a:r>
              <a:rPr lang="en-US" sz="3600" dirty="0">
                <a:solidFill>
                  <a:srgbClr val="FFFFCC"/>
                </a:solidFill>
              </a:rPr>
              <a:t>PBL in General Music</a:t>
            </a:r>
          </a:p>
        </p:txBody>
      </p:sp>
    </p:spTree>
    <p:extLst>
      <p:ext uri="{BB962C8B-B14F-4D97-AF65-F5344CB8AC3E}">
        <p14:creationId xmlns:p14="http://schemas.microsoft.com/office/powerpoint/2010/main" val="6036734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55931"/>
            <a:ext cx="8229600" cy="4525963"/>
          </a:xfrm>
        </p:spPr>
        <p:txBody>
          <a:bodyPr>
            <a:noAutofit/>
          </a:bodyPr>
          <a:lstStyle/>
          <a:p>
            <a:pPr marL="0" indent="0">
              <a:buNone/>
            </a:pPr>
            <a:endParaRPr lang="en-US" sz="1800" dirty="0"/>
          </a:p>
          <a:p>
            <a:pPr marL="0" indent="0">
              <a:buNone/>
            </a:pPr>
            <a:endParaRPr lang="en-US" sz="1800" dirty="0"/>
          </a:p>
          <a:p>
            <a:pPr marL="0" indent="0">
              <a:buNone/>
            </a:pPr>
            <a:r>
              <a:rPr lang="en-US" dirty="0"/>
              <a:t>Broad Theme:</a:t>
            </a:r>
          </a:p>
          <a:p>
            <a:r>
              <a:rPr lang="en-US" dirty="0"/>
              <a:t>How is major and minor depicted in movies? (Susan and Megan)</a:t>
            </a:r>
          </a:p>
          <a:p>
            <a:r>
              <a:rPr lang="en-US" dirty="0"/>
              <a:t>What would our jazz music be like today had we not experienced the Harlem Renaissance? (Claudia Tschupp)</a:t>
            </a:r>
          </a:p>
          <a:p>
            <a:r>
              <a:rPr lang="en-US" dirty="0"/>
              <a:t>How did music/lyrics influence people during the civil rights movement? (Liz Crane)</a:t>
            </a:r>
          </a:p>
          <a:p>
            <a:endParaRPr lang="en-US" sz="3600" dirty="0"/>
          </a:p>
          <a:p>
            <a:pPr marL="0" indent="0">
              <a:buNone/>
            </a:pPr>
            <a:endParaRPr lang="en-US" sz="3600" dirty="0"/>
          </a:p>
          <a:p>
            <a:pPr marL="0" indent="0">
              <a:buNone/>
            </a:pPr>
            <a:endParaRPr lang="en-US" sz="1800" dirty="0"/>
          </a:p>
        </p:txBody>
      </p:sp>
      <p:pic>
        <p:nvPicPr>
          <p:cNvPr id="5" name="Picture 4" descr="Image result for banner with music note"/>
          <p:cNvPicPr>
            <a:picLocks noChangeAspect="1" noChangeArrowheads="1"/>
          </p:cNvPicPr>
          <p:nvPr/>
        </p:nvPicPr>
        <p:blipFill rotWithShape="1">
          <a:blip r:embed="rId2">
            <a:extLst>
              <a:ext uri="{28A0092B-C50C-407E-A947-70E740481C1C}">
                <a14:useLocalDpi xmlns:a14="http://schemas.microsoft.com/office/drawing/2010/main" val="0"/>
              </a:ext>
            </a:extLst>
          </a:blip>
          <a:srcRect b="75824"/>
          <a:stretch/>
        </p:blipFill>
        <p:spPr bwMode="auto">
          <a:xfrm>
            <a:off x="1383289" y="381000"/>
            <a:ext cx="6529821" cy="10915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24099" y="609600"/>
            <a:ext cx="4648200" cy="646331"/>
          </a:xfrm>
          <a:prstGeom prst="rect">
            <a:avLst/>
          </a:prstGeom>
          <a:noFill/>
        </p:spPr>
        <p:txBody>
          <a:bodyPr wrap="square" rtlCol="0">
            <a:spAutoFit/>
          </a:bodyPr>
          <a:lstStyle/>
          <a:p>
            <a:r>
              <a:rPr lang="en-US" sz="3600" dirty="0">
                <a:solidFill>
                  <a:srgbClr val="FFFFCC"/>
                </a:solidFill>
              </a:rPr>
              <a:t>PBL in General Music</a:t>
            </a:r>
          </a:p>
        </p:txBody>
      </p:sp>
    </p:spTree>
    <p:extLst>
      <p:ext uri="{BB962C8B-B14F-4D97-AF65-F5344CB8AC3E}">
        <p14:creationId xmlns:p14="http://schemas.microsoft.com/office/powerpoint/2010/main" val="24304009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81062" y="658506"/>
            <a:ext cx="8229600" cy="4525963"/>
          </a:xfrm>
        </p:spPr>
        <p:txBody>
          <a:bodyPr>
            <a:noAutofit/>
          </a:bodyPr>
          <a:lstStyle/>
          <a:p>
            <a:pPr marL="0" indent="0">
              <a:buNone/>
            </a:pPr>
            <a:endParaRPr lang="en-US" sz="1800" dirty="0"/>
          </a:p>
          <a:p>
            <a:pPr marL="0" indent="0">
              <a:buNone/>
            </a:pPr>
            <a:endParaRPr lang="en-US" sz="1800" dirty="0"/>
          </a:p>
          <a:p>
            <a:pPr marL="0" indent="0">
              <a:buNone/>
            </a:pPr>
            <a:endParaRPr lang="en-US" dirty="0"/>
          </a:p>
          <a:p>
            <a:pPr marL="0" indent="0">
              <a:buNone/>
            </a:pPr>
            <a:r>
              <a:rPr lang="en-US" dirty="0"/>
              <a:t>Divergent:</a:t>
            </a:r>
          </a:p>
          <a:p>
            <a:r>
              <a:rPr lang="en-US" dirty="0"/>
              <a:t>What if musical instruments were never invented? (Susan and Megan)</a:t>
            </a:r>
          </a:p>
          <a:p>
            <a:r>
              <a:rPr lang="en-US" dirty="0"/>
              <a:t>What if Quaver only wrote slow and sad songs? (Susan &amp; Megan </a:t>
            </a:r>
            <a:r>
              <a:rPr lang="en-US" dirty="0">
                <a:sym typeface="Wingdings" panose="05000000000000000000" pitchFamily="2" charset="2"/>
              </a:rPr>
              <a:t>)</a:t>
            </a:r>
            <a:endParaRPr lang="en-US" dirty="0"/>
          </a:p>
          <a:p>
            <a:pPr marL="0" indent="0">
              <a:buNone/>
            </a:pPr>
            <a:endParaRPr lang="en-US" sz="3600" dirty="0"/>
          </a:p>
        </p:txBody>
      </p:sp>
      <p:pic>
        <p:nvPicPr>
          <p:cNvPr id="5" name="Picture 4" descr="Image result for banner with music note"/>
          <p:cNvPicPr>
            <a:picLocks noChangeAspect="1" noChangeArrowheads="1"/>
          </p:cNvPicPr>
          <p:nvPr/>
        </p:nvPicPr>
        <p:blipFill rotWithShape="1">
          <a:blip r:embed="rId2">
            <a:extLst>
              <a:ext uri="{28A0092B-C50C-407E-A947-70E740481C1C}">
                <a14:useLocalDpi xmlns:a14="http://schemas.microsoft.com/office/drawing/2010/main" val="0"/>
              </a:ext>
            </a:extLst>
          </a:blip>
          <a:srcRect b="75824"/>
          <a:stretch/>
        </p:blipFill>
        <p:spPr bwMode="auto">
          <a:xfrm>
            <a:off x="1383289" y="381000"/>
            <a:ext cx="6529821" cy="10915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24099" y="609600"/>
            <a:ext cx="4648200" cy="646331"/>
          </a:xfrm>
          <a:prstGeom prst="rect">
            <a:avLst/>
          </a:prstGeom>
          <a:noFill/>
        </p:spPr>
        <p:txBody>
          <a:bodyPr wrap="square" rtlCol="0">
            <a:spAutoFit/>
          </a:bodyPr>
          <a:lstStyle/>
          <a:p>
            <a:r>
              <a:rPr lang="en-US" sz="3600" dirty="0">
                <a:solidFill>
                  <a:srgbClr val="FFFFCC"/>
                </a:solidFill>
              </a:rPr>
              <a:t>PBL in General Music</a:t>
            </a:r>
          </a:p>
        </p:txBody>
      </p:sp>
      <p:pic>
        <p:nvPicPr>
          <p:cNvPr id="2" name="Picture 1"/>
          <p:cNvPicPr>
            <a:picLocks noChangeAspect="1"/>
          </p:cNvPicPr>
          <p:nvPr/>
        </p:nvPicPr>
        <p:blipFill>
          <a:blip r:embed="rId3"/>
          <a:stretch>
            <a:fillRect/>
          </a:stretch>
        </p:blipFill>
        <p:spPr>
          <a:xfrm>
            <a:off x="6312910" y="4325325"/>
            <a:ext cx="1600200" cy="2273300"/>
          </a:xfrm>
          <a:prstGeom prst="rect">
            <a:avLst/>
          </a:prstGeom>
        </p:spPr>
      </p:pic>
    </p:spTree>
    <p:extLst>
      <p:ext uri="{BB962C8B-B14F-4D97-AF65-F5344CB8AC3E}">
        <p14:creationId xmlns:p14="http://schemas.microsoft.com/office/powerpoint/2010/main" val="37211177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399" y="1066800"/>
            <a:ext cx="8229600" cy="4525963"/>
          </a:xfrm>
        </p:spPr>
        <p:txBody>
          <a:bodyPr>
            <a:noAutofit/>
          </a:bodyPr>
          <a:lstStyle/>
          <a:p>
            <a:pPr marL="0" indent="0">
              <a:buNone/>
            </a:pPr>
            <a:endParaRPr lang="en-US" sz="1100" dirty="0"/>
          </a:p>
          <a:p>
            <a:pPr marL="0" indent="0">
              <a:buNone/>
            </a:pPr>
            <a:endParaRPr lang="en-US" sz="1400" dirty="0"/>
          </a:p>
          <a:p>
            <a:pPr marL="0" indent="0">
              <a:buNone/>
            </a:pPr>
            <a:endParaRPr lang="en-US" sz="1400" dirty="0"/>
          </a:p>
          <a:p>
            <a:pPr marL="0" indent="0">
              <a:buNone/>
            </a:pPr>
            <a:r>
              <a:rPr lang="en-US" sz="2800" dirty="0"/>
              <a:t>Scenario-Based:</a:t>
            </a:r>
          </a:p>
          <a:p>
            <a:r>
              <a:rPr lang="en-US" sz="2800" dirty="0"/>
              <a:t>You have been hired to create a new music app. What are the top ten most important things to include and why? (Susan and Megan)</a:t>
            </a:r>
          </a:p>
          <a:p>
            <a:r>
              <a:rPr lang="en-US" sz="2800" dirty="0"/>
              <a:t>You want to start a band. What steps will you need to take? Come up with a plan to promote your group. (Susan and Megan)</a:t>
            </a:r>
          </a:p>
          <a:p>
            <a:r>
              <a:rPr lang="en-US" sz="2800" dirty="0"/>
              <a:t>Apple needs help creating new ringtones for their products. Can you help them? (Patrick McAvoy)</a:t>
            </a:r>
          </a:p>
        </p:txBody>
      </p:sp>
      <p:pic>
        <p:nvPicPr>
          <p:cNvPr id="5" name="Picture 4" descr="Image result for banner with music note"/>
          <p:cNvPicPr>
            <a:picLocks noChangeAspect="1" noChangeArrowheads="1"/>
          </p:cNvPicPr>
          <p:nvPr/>
        </p:nvPicPr>
        <p:blipFill rotWithShape="1">
          <a:blip r:embed="rId2">
            <a:extLst>
              <a:ext uri="{28A0092B-C50C-407E-A947-70E740481C1C}">
                <a14:useLocalDpi xmlns:a14="http://schemas.microsoft.com/office/drawing/2010/main" val="0"/>
              </a:ext>
            </a:extLst>
          </a:blip>
          <a:srcRect b="75824"/>
          <a:stretch/>
        </p:blipFill>
        <p:spPr bwMode="auto">
          <a:xfrm>
            <a:off x="1383289" y="381000"/>
            <a:ext cx="6529821" cy="10915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24099" y="609600"/>
            <a:ext cx="4648200" cy="646331"/>
          </a:xfrm>
          <a:prstGeom prst="rect">
            <a:avLst/>
          </a:prstGeom>
          <a:noFill/>
        </p:spPr>
        <p:txBody>
          <a:bodyPr wrap="square" rtlCol="0">
            <a:spAutoFit/>
          </a:bodyPr>
          <a:lstStyle/>
          <a:p>
            <a:r>
              <a:rPr lang="en-US" sz="3600" dirty="0">
                <a:solidFill>
                  <a:srgbClr val="FFFFCC"/>
                </a:solidFill>
              </a:rPr>
              <a:t>PBL in General Music</a:t>
            </a:r>
          </a:p>
        </p:txBody>
      </p:sp>
    </p:spTree>
    <p:extLst>
      <p:ext uri="{BB962C8B-B14F-4D97-AF65-F5344CB8AC3E}">
        <p14:creationId xmlns:p14="http://schemas.microsoft.com/office/powerpoint/2010/main" val="1306458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C96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0" y="838200"/>
            <a:ext cx="6096000" cy="1143000"/>
          </a:xfrm>
          <a:solidFill>
            <a:schemeClr val="bg1"/>
          </a:solidFill>
        </p:spPr>
        <p:txBody>
          <a:bodyPr/>
          <a:lstStyle/>
          <a:p>
            <a:r>
              <a:rPr lang="en-US" b="1" dirty="0">
                <a:solidFill>
                  <a:srgbClr val="FF0000"/>
                </a:solidFill>
              </a:rPr>
              <a:t>WHAT INQUIRY IS NOT…</a:t>
            </a:r>
            <a:endParaRPr lang="en-CA" b="1" dirty="0">
              <a:solidFill>
                <a:srgbClr val="FF0000"/>
              </a:solidFill>
            </a:endParaRPr>
          </a:p>
        </p:txBody>
      </p:sp>
      <p:sp>
        <p:nvSpPr>
          <p:cNvPr id="3" name="Content Placeholder 2"/>
          <p:cNvSpPr>
            <a:spLocks noGrp="1"/>
          </p:cNvSpPr>
          <p:nvPr>
            <p:ph idx="1"/>
          </p:nvPr>
        </p:nvSpPr>
        <p:spPr>
          <a:xfrm>
            <a:off x="609600" y="2865437"/>
            <a:ext cx="8229600" cy="4525963"/>
          </a:xfrm>
        </p:spPr>
        <p:txBody>
          <a:bodyPr/>
          <a:lstStyle/>
          <a:p>
            <a:r>
              <a:rPr lang="en-US" b="1" dirty="0">
                <a:solidFill>
                  <a:schemeClr val="bg1"/>
                </a:solidFill>
              </a:rPr>
              <a:t>Students know what result they are supposed to get</a:t>
            </a:r>
          </a:p>
          <a:p>
            <a:r>
              <a:rPr lang="en-US" b="1" dirty="0">
                <a:solidFill>
                  <a:schemeClr val="bg1"/>
                </a:solidFill>
              </a:rPr>
              <a:t>The questions and steps are predetermined for them</a:t>
            </a:r>
          </a:p>
          <a:p>
            <a:r>
              <a:rPr lang="en-US" b="1" dirty="0">
                <a:solidFill>
                  <a:schemeClr val="bg1"/>
                </a:solidFill>
              </a:rPr>
              <a:t>The teacher is working harder than the students</a:t>
            </a:r>
          </a:p>
          <a:p>
            <a:endParaRPr lang="en-US" dirty="0"/>
          </a:p>
          <a:p>
            <a:endParaRPr lang="en-CA" dirty="0"/>
          </a:p>
        </p:txBody>
      </p:sp>
      <p:pic>
        <p:nvPicPr>
          <p:cNvPr id="36866" name="Picture 2" descr="Image result for not"/>
          <p:cNvPicPr>
            <a:picLocks noChangeAspect="1" noChangeArrowheads="1"/>
          </p:cNvPicPr>
          <p:nvPr/>
        </p:nvPicPr>
        <p:blipFill>
          <a:blip r:embed="rId2" cstate="print"/>
          <a:srcRect/>
          <a:stretch>
            <a:fillRect/>
          </a:stretch>
        </p:blipFill>
        <p:spPr bwMode="auto">
          <a:xfrm>
            <a:off x="762000" y="381000"/>
            <a:ext cx="1752600" cy="2198865"/>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3676" y="451247"/>
            <a:ext cx="8229600" cy="1143000"/>
          </a:xfrm>
        </p:spPr>
        <p:txBody>
          <a:bodyPr/>
          <a:lstStyle/>
          <a:p>
            <a:r>
              <a:rPr lang="en-US" dirty="0">
                <a:solidFill>
                  <a:schemeClr val="bg1"/>
                </a:solidFill>
              </a:rPr>
              <a:t>Special Thanks to our Sponsor</a:t>
            </a:r>
          </a:p>
        </p:txBody>
      </p:sp>
      <p:sp>
        <p:nvSpPr>
          <p:cNvPr id="3" name="Content Placeholder 2"/>
          <p:cNvSpPr>
            <a:spLocks noGrp="1"/>
          </p:cNvSpPr>
          <p:nvPr>
            <p:ph idx="1"/>
          </p:nvPr>
        </p:nvSpPr>
        <p:spPr>
          <a:xfrm>
            <a:off x="473676" y="4231084"/>
            <a:ext cx="8229600" cy="2163763"/>
          </a:xfrm>
        </p:spPr>
        <p:txBody>
          <a:bodyPr>
            <a:normAutofit lnSpcReduction="10000"/>
          </a:bodyPr>
          <a:lstStyle/>
          <a:p>
            <a:pPr marL="0" indent="0" algn="ctr">
              <a:buNone/>
            </a:pPr>
            <a:r>
              <a:rPr lang="en-US" b="1" dirty="0">
                <a:solidFill>
                  <a:schemeClr val="bg1"/>
                </a:solidFill>
              </a:rPr>
              <a:t>You can register for the online class at</a:t>
            </a:r>
          </a:p>
          <a:p>
            <a:pPr marL="0" indent="0" algn="ctr">
              <a:buNone/>
            </a:pPr>
            <a:r>
              <a:rPr lang="en-US" b="1" dirty="0">
                <a:solidFill>
                  <a:srgbClr val="FFFF00"/>
                </a:solidFill>
              </a:rPr>
              <a:t>educationcloset.com</a:t>
            </a:r>
          </a:p>
          <a:p>
            <a:pPr marL="0" indent="0" algn="ctr">
              <a:buNone/>
            </a:pPr>
            <a:r>
              <a:rPr lang="en-US" b="1" dirty="0">
                <a:solidFill>
                  <a:srgbClr val="92D050"/>
                </a:solidFill>
              </a:rPr>
              <a:t>Free Resources</a:t>
            </a:r>
          </a:p>
          <a:p>
            <a:pPr marL="0" indent="0" algn="ctr">
              <a:buNone/>
            </a:pPr>
            <a:r>
              <a:rPr lang="en-US" u="sng" dirty="0">
                <a:solidFill>
                  <a:srgbClr val="CD3384"/>
                </a:solidFill>
              </a:rPr>
              <a:t>https://educationcloset.com/pbl/</a:t>
            </a:r>
            <a:r>
              <a:rPr lang="en-US" dirty="0">
                <a:solidFill>
                  <a:srgbClr val="CD3384"/>
                </a:solidFill>
              </a:rPr>
              <a:t> </a:t>
            </a:r>
            <a:endParaRPr lang="en-US" b="1" dirty="0">
              <a:solidFill>
                <a:srgbClr val="CD3384"/>
              </a:solidFill>
            </a:endParaRPr>
          </a:p>
        </p:txBody>
      </p:sp>
      <p:pic>
        <p:nvPicPr>
          <p:cNvPr id="2050" name="Picture 2" descr="Arts Integration and STEAM Classes">
            <a:hlinkClick r:id="rId2" tooltip="Arts Integration and STEAM Classes"/>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057400"/>
            <a:ext cx="5577818" cy="1710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7649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524000"/>
            <a:ext cx="7620000" cy="4953000"/>
          </a:xfrm>
          <a:solidFill>
            <a:schemeClr val="tx2">
              <a:lumMod val="50000"/>
            </a:schemeClr>
          </a:solidFill>
        </p:spPr>
        <p:txBody>
          <a:bodyPr>
            <a:normAutofit lnSpcReduction="10000"/>
          </a:bodyPr>
          <a:lstStyle/>
          <a:p>
            <a:endParaRPr lang="en-US" dirty="0">
              <a:solidFill>
                <a:schemeClr val="bg1"/>
              </a:solidFill>
            </a:endParaRPr>
          </a:p>
          <a:p>
            <a:pPr marL="0" indent="0">
              <a:buNone/>
            </a:pPr>
            <a:endParaRPr lang="en-US" dirty="0">
              <a:solidFill>
                <a:schemeClr val="bg1"/>
              </a:solidFill>
            </a:endParaRPr>
          </a:p>
          <a:p>
            <a:r>
              <a:rPr lang="en-US" dirty="0">
                <a:solidFill>
                  <a:schemeClr val="bg1"/>
                </a:solidFill>
              </a:rPr>
              <a:t>Tony Vincent’s “Learning in Hand”</a:t>
            </a:r>
          </a:p>
          <a:p>
            <a:pPr marL="0" indent="0">
              <a:buNone/>
            </a:pPr>
            <a:r>
              <a:rPr lang="en-US" dirty="0">
                <a:solidFill>
                  <a:schemeClr val="bg1"/>
                </a:solidFill>
              </a:rPr>
              <a:t>    </a:t>
            </a:r>
            <a:r>
              <a:rPr lang="en-US" sz="3000" i="1" dirty="0">
                <a:solidFill>
                  <a:schemeClr val="bg1"/>
                </a:solidFill>
              </a:rPr>
              <a:t> learninginhand.com/</a:t>
            </a:r>
            <a:r>
              <a:rPr lang="en-US" sz="3000" i="1" dirty="0" err="1">
                <a:solidFill>
                  <a:schemeClr val="bg1"/>
                </a:solidFill>
              </a:rPr>
              <a:t>pbl</a:t>
            </a:r>
            <a:endParaRPr lang="en-US" sz="3000" i="1" dirty="0">
              <a:solidFill>
                <a:schemeClr val="bg1"/>
              </a:solidFill>
            </a:endParaRPr>
          </a:p>
          <a:p>
            <a:r>
              <a:rPr lang="en-US" dirty="0">
                <a:solidFill>
                  <a:schemeClr val="bg1"/>
                </a:solidFill>
              </a:rPr>
              <a:t>Fulton County Music Teachers</a:t>
            </a:r>
          </a:p>
          <a:p>
            <a:r>
              <a:rPr lang="en-US" dirty="0">
                <a:solidFill>
                  <a:schemeClr val="bg1"/>
                </a:solidFill>
              </a:rPr>
              <a:t>Dr. David Vandewalker – Fulton County Music Coordinator</a:t>
            </a:r>
          </a:p>
          <a:p>
            <a:r>
              <a:rPr lang="en-US" dirty="0" err="1">
                <a:solidFill>
                  <a:schemeClr val="bg1"/>
                </a:solidFill>
              </a:rPr>
              <a:t>Cari</a:t>
            </a:r>
            <a:r>
              <a:rPr lang="en-US" dirty="0">
                <a:solidFill>
                  <a:schemeClr val="bg1"/>
                </a:solidFill>
              </a:rPr>
              <a:t> Begin – PBL Consultant</a:t>
            </a:r>
          </a:p>
          <a:p>
            <a:r>
              <a:rPr lang="en-US" dirty="0">
                <a:solidFill>
                  <a:schemeClr val="bg1"/>
                </a:solidFill>
              </a:rPr>
              <a:t>Megan Gibson – Hostess and Power Point</a:t>
            </a:r>
          </a:p>
          <a:p>
            <a:pPr marL="0" indent="0">
              <a:buNone/>
            </a:pPr>
            <a:endParaRPr lang="en-US"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52400"/>
            <a:ext cx="3810000" cy="2044700"/>
          </a:xfrm>
          <a:prstGeom prst="rect">
            <a:avLst/>
          </a:prstGeom>
        </p:spPr>
      </p:pic>
    </p:spTree>
    <p:extLst>
      <p:ext uri="{BB962C8B-B14F-4D97-AF65-F5344CB8AC3E}">
        <p14:creationId xmlns:p14="http://schemas.microsoft.com/office/powerpoint/2010/main" val="42842774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CC00">
            <a:alpha val="7800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3400" y="457200"/>
            <a:ext cx="7848600" cy="1905000"/>
          </a:xfrm>
          <a:solidFill>
            <a:srgbClr val="FFFFFF"/>
          </a:solidFill>
        </p:spPr>
        <p:txBody>
          <a:bodyPr>
            <a:normAutofit fontScale="90000"/>
          </a:bodyPr>
          <a:lstStyle/>
          <a:p>
            <a:pPr algn="l"/>
            <a:r>
              <a:rPr lang="en-US" sz="6000" b="1" dirty="0">
                <a:solidFill>
                  <a:srgbClr val="0070C0"/>
                </a:solidFill>
              </a:rPr>
              <a:t>PROJECT BASED LEARNING </a:t>
            </a:r>
            <a:br>
              <a:rPr lang="en-US" b="1" dirty="0">
                <a:solidFill>
                  <a:schemeClr val="bg1"/>
                </a:solidFill>
              </a:rPr>
            </a:br>
            <a:r>
              <a:rPr lang="en-US" b="1" dirty="0">
                <a:solidFill>
                  <a:srgbClr val="FF0000"/>
                </a:solidFill>
              </a:rPr>
              <a:t>IN THE MUSIC CLASSROOM</a:t>
            </a:r>
            <a:endParaRPr lang="en-CA" b="1" dirty="0">
              <a:solidFill>
                <a:srgbClr val="FF0000"/>
              </a:solidFill>
            </a:endParaRPr>
          </a:p>
        </p:txBody>
      </p:sp>
      <p:sp>
        <p:nvSpPr>
          <p:cNvPr id="5" name="Rounded Rectangle 4"/>
          <p:cNvSpPr/>
          <p:nvPr/>
        </p:nvSpPr>
        <p:spPr>
          <a:xfrm>
            <a:off x="-685800" y="1676400"/>
            <a:ext cx="76200" cy="76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pic>
        <p:nvPicPr>
          <p:cNvPr id="18434" name="Picture 2" descr="Image result for team work"/>
          <p:cNvPicPr>
            <a:picLocks noChangeAspect="1" noChangeArrowheads="1"/>
          </p:cNvPicPr>
          <p:nvPr/>
        </p:nvPicPr>
        <p:blipFill>
          <a:blip r:embed="rId2" cstate="print"/>
          <a:srcRect/>
          <a:stretch>
            <a:fillRect/>
          </a:stretch>
        </p:blipFill>
        <p:spPr bwMode="auto">
          <a:xfrm>
            <a:off x="6019800" y="1447800"/>
            <a:ext cx="2819400" cy="2114550"/>
          </a:xfrm>
          <a:prstGeom prst="rect">
            <a:avLst/>
          </a:prstGeom>
          <a:noFill/>
        </p:spPr>
      </p:pic>
      <p:sp>
        <p:nvSpPr>
          <p:cNvPr id="3" name="TextBox 2"/>
          <p:cNvSpPr txBox="1"/>
          <p:nvPr/>
        </p:nvSpPr>
        <p:spPr>
          <a:xfrm>
            <a:off x="533400" y="2667000"/>
            <a:ext cx="5410200" cy="523220"/>
          </a:xfrm>
          <a:prstGeom prst="rect">
            <a:avLst/>
          </a:prstGeom>
          <a:solidFill>
            <a:schemeClr val="bg1"/>
          </a:solidFill>
        </p:spPr>
        <p:txBody>
          <a:bodyPr wrap="square" rtlCol="0">
            <a:spAutoFit/>
          </a:bodyPr>
          <a:lstStyle/>
          <a:p>
            <a:r>
              <a:rPr lang="en-US" sz="2800" dirty="0">
                <a:solidFill>
                  <a:prstClr val="black"/>
                </a:solidFill>
              </a:rPr>
              <a:t> </a:t>
            </a:r>
            <a:r>
              <a:rPr lang="en-US" sz="2800" b="1" dirty="0">
                <a:solidFill>
                  <a:srgbClr val="0070C0"/>
                </a:solidFill>
              </a:rPr>
              <a:t>Megan Endicott and Susan Ahmad</a:t>
            </a:r>
          </a:p>
        </p:txBody>
      </p:sp>
      <p:pic>
        <p:nvPicPr>
          <p:cNvPr id="1028" name="Picture 4"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300" y="3562350"/>
            <a:ext cx="2933700" cy="19474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children playing bel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100" y="4293120"/>
            <a:ext cx="3086100" cy="20308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ke musical instruments using different materials. Have children play these and describe different sounds they hear. This relates to PreK-PS4-1(MA). Investigate sounds made by different objects and materials and discuss explanations about what is causing the sounds. Through play and investigations, identify ways to manipulate different objects and materials that make sound to change volume and pitch.: "/>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5139"/>
          <a:stretch/>
        </p:blipFill>
        <p:spPr bwMode="auto">
          <a:xfrm>
            <a:off x="6306622" y="4192832"/>
            <a:ext cx="2245756" cy="2231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722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BE5D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229600" cy="1143000"/>
          </a:xfrm>
        </p:spPr>
        <p:txBody>
          <a:bodyPr/>
          <a:lstStyle/>
          <a:p>
            <a:r>
              <a:rPr lang="en-US" b="1" dirty="0">
                <a:solidFill>
                  <a:schemeClr val="tx1">
                    <a:lumMod val="65000"/>
                    <a:lumOff val="35000"/>
                  </a:schemeClr>
                </a:solidFill>
              </a:rPr>
              <a:t>Why Inquiry Based Learning?</a:t>
            </a:r>
            <a:endParaRPr lang="en-CA" b="1" dirty="0">
              <a:solidFill>
                <a:schemeClr val="tx1">
                  <a:lumMod val="65000"/>
                  <a:lumOff val="35000"/>
                </a:schemeClr>
              </a:solidFill>
            </a:endParaRPr>
          </a:p>
        </p:txBody>
      </p:sp>
      <p:pic>
        <p:nvPicPr>
          <p:cNvPr id="35842" name="Picture 2" descr="Image result for i see and i forget"/>
          <p:cNvPicPr>
            <a:picLocks noChangeAspect="1" noChangeArrowheads="1"/>
          </p:cNvPicPr>
          <p:nvPr/>
        </p:nvPicPr>
        <p:blipFill>
          <a:blip r:embed="rId2" cstate="print"/>
          <a:srcRect/>
          <a:stretch>
            <a:fillRect/>
          </a:stretch>
        </p:blipFill>
        <p:spPr bwMode="auto">
          <a:xfrm>
            <a:off x="1064347" y="1371600"/>
            <a:ext cx="7012853" cy="5253225"/>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6E2B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7800" y="1272152"/>
            <a:ext cx="8229600" cy="1143000"/>
          </a:xfrm>
        </p:spPr>
        <p:txBody>
          <a:bodyPr/>
          <a:lstStyle/>
          <a:p>
            <a:pPr algn="l"/>
            <a:r>
              <a:rPr lang="en-US" b="1" dirty="0">
                <a:solidFill>
                  <a:srgbClr val="002F8E"/>
                </a:solidFill>
              </a:rPr>
              <a:t>Addressing the</a:t>
            </a:r>
          </a:p>
        </p:txBody>
      </p:sp>
      <p:sp>
        <p:nvSpPr>
          <p:cNvPr id="3" name="Content Placeholder 2"/>
          <p:cNvSpPr>
            <a:spLocks noGrp="1"/>
          </p:cNvSpPr>
          <p:nvPr>
            <p:ph idx="1"/>
          </p:nvPr>
        </p:nvSpPr>
        <p:spPr>
          <a:xfrm>
            <a:off x="1676400" y="2819400"/>
            <a:ext cx="5791200" cy="3200400"/>
          </a:xfrm>
        </p:spPr>
        <p:txBody>
          <a:bodyPr>
            <a:normAutofit fontScale="92500"/>
          </a:bodyPr>
          <a:lstStyle/>
          <a:p>
            <a:r>
              <a:rPr lang="en-US" b="1" dirty="0">
                <a:solidFill>
                  <a:srgbClr val="29A507"/>
                </a:solidFill>
              </a:rPr>
              <a:t>Start small with something you already do successfully!</a:t>
            </a:r>
          </a:p>
          <a:p>
            <a:r>
              <a:rPr lang="en-US" b="1" dirty="0">
                <a:solidFill>
                  <a:srgbClr val="29A507"/>
                </a:solidFill>
              </a:rPr>
              <a:t>Make it authentically aligned to your content standards!</a:t>
            </a:r>
          </a:p>
          <a:p>
            <a:r>
              <a:rPr lang="en-US" b="1" dirty="0">
                <a:solidFill>
                  <a:srgbClr val="29A507"/>
                </a:solidFill>
              </a:rPr>
              <a:t>Take a standard and frame it with inquiry – driving questions!</a:t>
            </a:r>
          </a:p>
        </p:txBody>
      </p:sp>
      <p:pic>
        <p:nvPicPr>
          <p:cNvPr id="6" name="Picture 2" descr="http://www.thehealthcarepeople.com/wp-content/uploads/2015/02/Challen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1058404"/>
            <a:ext cx="2752777" cy="15704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425213"/>
            <a:ext cx="9144000" cy="369332"/>
          </a:xfrm>
          <a:prstGeom prst="rect">
            <a:avLst/>
          </a:prstGeom>
          <a:solidFill>
            <a:srgbClr val="002F8E"/>
          </a:solidFill>
        </p:spPr>
        <p:txBody>
          <a:bodyPr wrap="square" rtlCol="0">
            <a:spAutoFit/>
          </a:bodyPr>
          <a:lstStyle/>
          <a:p>
            <a:endParaRPr lang="en-US" dirty="0"/>
          </a:p>
        </p:txBody>
      </p:sp>
    </p:spTree>
    <p:extLst>
      <p:ext uri="{BB962C8B-B14F-4D97-AF65-F5344CB8AC3E}">
        <p14:creationId xmlns:p14="http://schemas.microsoft.com/office/powerpoint/2010/main" val="38999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35162"/>
          </a:xfrm>
        </p:spPr>
        <p:txBody>
          <a:bodyPr>
            <a:normAutofit/>
          </a:bodyPr>
          <a:lstStyle/>
          <a:p>
            <a:r>
              <a:rPr lang="en-US" dirty="0">
                <a:solidFill>
                  <a:schemeClr val="bg1"/>
                </a:solidFill>
              </a:rPr>
              <a:t>Step One – What Does the </a:t>
            </a:r>
            <a:br>
              <a:rPr lang="en-US" dirty="0">
                <a:solidFill>
                  <a:schemeClr val="bg1"/>
                </a:solidFill>
              </a:rPr>
            </a:br>
            <a:r>
              <a:rPr lang="en-US" dirty="0">
                <a:solidFill>
                  <a:schemeClr val="bg1"/>
                </a:solidFill>
              </a:rPr>
              <a:t>Teacher Control?</a:t>
            </a:r>
          </a:p>
        </p:txBody>
      </p:sp>
      <p:pic>
        <p:nvPicPr>
          <p:cNvPr id="2050" name="Picture 2" descr="Image result for teach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12241" y="2514600"/>
            <a:ext cx="5519517"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000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4098" name="Picture 2" descr="Image result for what is project based lear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4800"/>
            <a:ext cx="6172200" cy="61232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533400"/>
            <a:ext cx="1219200" cy="461665"/>
          </a:xfrm>
          <a:prstGeom prst="rect">
            <a:avLst/>
          </a:prstGeom>
          <a:noFill/>
          <a:ln w="28575">
            <a:solidFill>
              <a:srgbClr val="CC0000"/>
            </a:solidFill>
          </a:ln>
        </p:spPr>
        <p:txBody>
          <a:bodyPr wrap="square" rtlCol="0">
            <a:spAutoFit/>
          </a:bodyPr>
          <a:lstStyle/>
          <a:p>
            <a:pPr algn="ctr"/>
            <a:r>
              <a:rPr lang="en-US" sz="2400" b="1" dirty="0">
                <a:solidFill>
                  <a:srgbClr val="CC0000"/>
                </a:solidFill>
              </a:rPr>
              <a:t>Teacher</a:t>
            </a:r>
          </a:p>
        </p:txBody>
      </p:sp>
      <p:sp>
        <p:nvSpPr>
          <p:cNvPr id="5" name="TextBox 4"/>
          <p:cNvSpPr txBox="1"/>
          <p:nvPr/>
        </p:nvSpPr>
        <p:spPr>
          <a:xfrm>
            <a:off x="6248400" y="1981200"/>
            <a:ext cx="1219200" cy="461665"/>
          </a:xfrm>
          <a:prstGeom prst="rect">
            <a:avLst/>
          </a:prstGeom>
          <a:noFill/>
          <a:ln w="28575">
            <a:solidFill>
              <a:srgbClr val="CC0000"/>
            </a:solidFill>
          </a:ln>
        </p:spPr>
        <p:txBody>
          <a:bodyPr wrap="square" rtlCol="0">
            <a:spAutoFit/>
          </a:bodyPr>
          <a:lstStyle/>
          <a:p>
            <a:pPr algn="ctr"/>
            <a:r>
              <a:rPr lang="en-US" sz="2400" b="1" dirty="0">
                <a:solidFill>
                  <a:srgbClr val="CC0000"/>
                </a:solidFill>
              </a:rPr>
              <a:t>Teacher</a:t>
            </a:r>
          </a:p>
        </p:txBody>
      </p:sp>
    </p:spTree>
    <p:extLst>
      <p:ext uri="{BB962C8B-B14F-4D97-AF65-F5344CB8AC3E}">
        <p14:creationId xmlns:p14="http://schemas.microsoft.com/office/powerpoint/2010/main" val="2418043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886341"/>
            <a:ext cx="8229600" cy="1143000"/>
          </a:xfrm>
        </p:spPr>
        <p:txBody>
          <a:bodyPr>
            <a:normAutofit/>
          </a:bodyPr>
          <a:lstStyle/>
          <a:p>
            <a:r>
              <a:rPr lang="en-CA" sz="4000" dirty="0">
                <a:solidFill>
                  <a:srgbClr val="0000CC"/>
                </a:solidFill>
              </a:rPr>
              <a:t>How do I plan a PBL activity?</a:t>
            </a:r>
          </a:p>
        </p:txBody>
      </p:sp>
      <p:sp>
        <p:nvSpPr>
          <p:cNvPr id="3" name="Content Placeholder 2"/>
          <p:cNvSpPr>
            <a:spLocks noGrp="1"/>
          </p:cNvSpPr>
          <p:nvPr>
            <p:ph idx="1"/>
          </p:nvPr>
        </p:nvSpPr>
        <p:spPr>
          <a:xfrm>
            <a:off x="863384" y="1981200"/>
            <a:ext cx="7417231" cy="4525963"/>
          </a:xfrm>
        </p:spPr>
        <p:txBody>
          <a:bodyPr>
            <a:normAutofit/>
          </a:bodyPr>
          <a:lstStyle/>
          <a:p>
            <a:r>
              <a:rPr lang="en-US" sz="2800" dirty="0"/>
              <a:t>Develop Driving Questions and Project Description</a:t>
            </a:r>
          </a:p>
          <a:p>
            <a:r>
              <a:rPr lang="en-US" sz="2800" dirty="0"/>
              <a:t>List Objectives</a:t>
            </a:r>
          </a:p>
          <a:p>
            <a:r>
              <a:rPr lang="en-US" sz="2800" dirty="0"/>
              <a:t>Create an Introduction</a:t>
            </a:r>
          </a:p>
          <a:p>
            <a:pPr marL="457200" lvl="1" indent="0">
              <a:buNone/>
            </a:pPr>
            <a:endParaRPr lang="en-US" dirty="0"/>
          </a:p>
        </p:txBody>
      </p:sp>
      <p:sp>
        <p:nvSpPr>
          <p:cNvPr id="5" name="TextBox 4"/>
          <p:cNvSpPr txBox="1"/>
          <p:nvPr/>
        </p:nvSpPr>
        <p:spPr>
          <a:xfrm flipV="1">
            <a:off x="5791200" y="2286000"/>
            <a:ext cx="2699331" cy="2450068"/>
          </a:xfrm>
          <a:prstGeom prst="rect">
            <a:avLst/>
          </a:prstGeom>
          <a:noFill/>
        </p:spPr>
        <p:txBody>
          <a:bodyPr wrap="square" rtlCol="0">
            <a:spAutoFit/>
          </a:bodyPr>
          <a:lstStyle/>
          <a:p>
            <a:endParaRPr lang="en-US" dirty="0"/>
          </a:p>
        </p:txBody>
      </p:sp>
      <p:pic>
        <p:nvPicPr>
          <p:cNvPr id="5124" name="Picture 4" descr="Image result for resea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971800"/>
            <a:ext cx="3285240" cy="2068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274638"/>
            <a:ext cx="9144000" cy="369332"/>
          </a:xfrm>
          <a:prstGeom prst="rect">
            <a:avLst/>
          </a:prstGeom>
          <a:solidFill>
            <a:srgbClr val="CC0000"/>
          </a:solidFill>
        </p:spPr>
        <p:txBody>
          <a:bodyPr wrap="square" rtlCol="0">
            <a:spAutoFit/>
          </a:bodyPr>
          <a:lstStyle/>
          <a:p>
            <a:endParaRPr lang="en-US" dirty="0"/>
          </a:p>
        </p:txBody>
      </p:sp>
      <p:pic>
        <p:nvPicPr>
          <p:cNvPr id="5128" name="Picture 8" descr="Image result for planning word art"/>
          <p:cNvPicPr>
            <a:picLocks noChangeAspect="1" noChangeArrowheads="1"/>
          </p:cNvPicPr>
          <p:nvPr/>
        </p:nvPicPr>
        <p:blipFill rotWithShape="1">
          <a:blip r:embed="rId4">
            <a:extLst>
              <a:ext uri="{28A0092B-C50C-407E-A947-70E740481C1C}">
                <a14:useLocalDpi xmlns:a14="http://schemas.microsoft.com/office/drawing/2010/main" val="0"/>
              </a:ext>
            </a:extLst>
          </a:blip>
          <a:srcRect t="31539" b="27436"/>
          <a:stretch/>
        </p:blipFill>
        <p:spPr bwMode="auto">
          <a:xfrm>
            <a:off x="6424611" y="172482"/>
            <a:ext cx="2286000" cy="76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3332</TotalTime>
  <Words>1294</Words>
  <Application>Microsoft Office PowerPoint</Application>
  <PresentationFormat>On-screen Show (4:3)</PresentationFormat>
  <Paragraphs>264</Paragraphs>
  <Slides>42</Slides>
  <Notes>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Arial Black</vt:lpstr>
      <vt:lpstr>Calibri</vt:lpstr>
      <vt:lpstr>Franklin Gothic Demi</vt:lpstr>
      <vt:lpstr>Rockwell Extra Bold</vt:lpstr>
      <vt:lpstr>Times New Roman</vt:lpstr>
      <vt:lpstr>Wingdings</vt:lpstr>
      <vt:lpstr>Office Theme</vt:lpstr>
      <vt:lpstr>PROJECT BASED LEARNING  IN THE MUSIC CLASSROOM</vt:lpstr>
      <vt:lpstr>PowerPoint Presentation</vt:lpstr>
      <vt:lpstr>INQUIRY BASED LEARNING</vt:lpstr>
      <vt:lpstr>WHAT INQUIRY IS NOT…</vt:lpstr>
      <vt:lpstr>Why Inquiry Based Learning?</vt:lpstr>
      <vt:lpstr>Addressing the</vt:lpstr>
      <vt:lpstr>Step One – What Does the  Teacher Control?</vt:lpstr>
      <vt:lpstr>PowerPoint Presentation</vt:lpstr>
      <vt:lpstr>How do I plan a PBL activity?</vt:lpstr>
      <vt:lpstr>PowerPoint Presentation</vt:lpstr>
      <vt:lpstr>Step Two – Creating a Driving Question</vt:lpstr>
      <vt:lpstr>Developing Inquiry  Based Questions</vt:lpstr>
      <vt:lpstr> Write a driving question…  </vt:lpstr>
      <vt:lpstr>Step Three – Evaluate Your Plan</vt:lpstr>
      <vt:lpstr> THE </vt:lpstr>
      <vt:lpstr>PowerPoint Presentation</vt:lpstr>
      <vt:lpstr>PowerPoint Presentation</vt:lpstr>
      <vt:lpstr>PowerPoint Presentation</vt:lpstr>
      <vt:lpstr>PowerPoint Presentation</vt:lpstr>
      <vt:lpstr>PowerPoint Presentation</vt:lpstr>
      <vt:lpstr>PowerPoint Presentation</vt:lpstr>
      <vt:lpstr>Share Session</vt:lpstr>
      <vt:lpstr>Step Four – Assessing Your Students</vt:lpstr>
      <vt:lpstr>Types of Formative Assessments</vt:lpstr>
      <vt:lpstr>Types of Summative Assessments</vt:lpstr>
      <vt:lpstr>Reflection during the process</vt:lpstr>
      <vt:lpstr>Step Five – Presentations </vt:lpstr>
      <vt:lpstr>Presenting</vt:lpstr>
      <vt:lpstr>PowerPoint Presentation</vt:lpstr>
      <vt:lpstr>PowerPoint Presentation</vt:lpstr>
      <vt:lpstr>Step Six – Debrief </vt:lpstr>
      <vt:lpstr>Reflect   </vt:lpstr>
      <vt:lpstr>PBL Ideas for the Music Classroom!</vt:lpstr>
      <vt:lpstr>PowerPoint Presentation</vt:lpstr>
      <vt:lpstr>PowerPoint Presentation</vt:lpstr>
      <vt:lpstr>PowerPoint Presentation</vt:lpstr>
      <vt:lpstr>PowerPoint Presentation</vt:lpstr>
      <vt:lpstr>PowerPoint Presentation</vt:lpstr>
      <vt:lpstr>PowerPoint Presentation</vt:lpstr>
      <vt:lpstr>Special Thanks to our Sponsor</vt:lpstr>
      <vt:lpstr>PowerPoint Presentation</vt:lpstr>
      <vt:lpstr>PROJECT BASED LEARNING  IN THE MUSIC CLASSROOM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BASED LEARNING IN THE MUSIC CLASSROOM</dc:title>
  <dc:creator>Susan</dc:creator>
  <cp:lastModifiedBy>Ali-ahmad, Susan Laurie V</cp:lastModifiedBy>
  <cp:revision>184</cp:revision>
  <dcterms:created xsi:type="dcterms:W3CDTF">2016-10-29T13:53:45Z</dcterms:created>
  <dcterms:modified xsi:type="dcterms:W3CDTF">2018-09-05T15:51:58Z</dcterms:modified>
</cp:coreProperties>
</file>