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1"/>
  </p:notesMasterIdLst>
  <p:sldIdLst>
    <p:sldId id="256" r:id="rId6"/>
    <p:sldId id="271" r:id="rId7"/>
    <p:sldId id="276" r:id="rId8"/>
    <p:sldId id="277" r:id="rId9"/>
    <p:sldId id="286" r:id="rId10"/>
    <p:sldId id="287" r:id="rId11"/>
    <p:sldId id="292" r:id="rId12"/>
    <p:sldId id="278" r:id="rId13"/>
    <p:sldId id="305" r:id="rId14"/>
    <p:sldId id="306" r:id="rId15"/>
    <p:sldId id="307" r:id="rId16"/>
    <p:sldId id="274" r:id="rId17"/>
    <p:sldId id="288" r:id="rId18"/>
    <p:sldId id="289" r:id="rId19"/>
    <p:sldId id="290" r:id="rId20"/>
    <p:sldId id="291" r:id="rId21"/>
    <p:sldId id="282" r:id="rId22"/>
    <p:sldId id="275" r:id="rId23"/>
    <p:sldId id="279" r:id="rId24"/>
    <p:sldId id="280" r:id="rId25"/>
    <p:sldId id="281" r:id="rId26"/>
    <p:sldId id="310" r:id="rId27"/>
    <p:sldId id="311" r:id="rId28"/>
    <p:sldId id="294" r:id="rId29"/>
    <p:sldId id="270" r:id="rId30"/>
    <p:sldId id="323" r:id="rId31"/>
    <p:sldId id="324" r:id="rId32"/>
    <p:sldId id="258" r:id="rId33"/>
    <p:sldId id="266" r:id="rId34"/>
    <p:sldId id="267" r:id="rId35"/>
    <p:sldId id="322" r:id="rId36"/>
    <p:sldId id="269" r:id="rId37"/>
    <p:sldId id="312" r:id="rId38"/>
    <p:sldId id="313" r:id="rId39"/>
    <p:sldId id="317" r:id="rId40"/>
    <p:sldId id="314" r:id="rId41"/>
    <p:sldId id="318" r:id="rId42"/>
    <p:sldId id="315" r:id="rId43"/>
    <p:sldId id="302" r:id="rId44"/>
    <p:sldId id="284" r:id="rId45"/>
    <p:sldId id="285" r:id="rId46"/>
    <p:sldId id="320" r:id="rId47"/>
    <p:sldId id="297" r:id="rId48"/>
    <p:sldId id="325" r:id="rId49"/>
    <p:sldId id="265"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F98F"/>
    <a:srgbClr val="C6E6A2"/>
    <a:srgbClr val="1382BF"/>
    <a:srgbClr val="009BD2"/>
    <a:srgbClr val="F9C33D"/>
    <a:srgbClr val="FF6600"/>
    <a:srgbClr val="CC0066"/>
    <a:srgbClr val="996633"/>
    <a:srgbClr val="66CCFF"/>
    <a:srgbClr val="FFE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49" autoAdjust="0"/>
    <p:restoredTop sz="91483" autoAdjust="0"/>
  </p:normalViewPr>
  <p:slideViewPr>
    <p:cSldViewPr snapToGrid="0">
      <p:cViewPr varScale="1">
        <p:scale>
          <a:sx n="45" d="100"/>
          <a:sy n="45" d="100"/>
        </p:scale>
        <p:origin x="967" y="1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50" d="100"/>
          <a:sy n="50" d="100"/>
        </p:scale>
        <p:origin x="2136" y="-41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AA094CD-5235-405B-9D6A-AC86103C665A}" type="datetimeFigureOut">
              <a:rPr lang="en-US" smtClean="0"/>
              <a:t>1/25/2020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263AE7B-E73E-4B4D-A1B6-F624FD7C2254}" type="slidenum">
              <a:rPr lang="en-US" smtClean="0"/>
              <a:t>‹#›</a:t>
            </a:fld>
            <a:endParaRPr lang="en-US"/>
          </a:p>
        </p:txBody>
      </p:sp>
    </p:spTree>
    <p:extLst>
      <p:ext uri="{BB962C8B-B14F-4D97-AF65-F5344CB8AC3E}">
        <p14:creationId xmlns:p14="http://schemas.microsoft.com/office/powerpoint/2010/main" val="4220965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sng" dirty="0">
                <a:solidFill>
                  <a:srgbClr val="FF0000"/>
                </a:solidFill>
                <a:cs typeface="Calibri"/>
              </a:rPr>
              <a:t>Add QR code for sign-in</a:t>
            </a:r>
          </a:p>
        </p:txBody>
      </p:sp>
      <p:sp>
        <p:nvSpPr>
          <p:cNvPr id="4" name="Slide Number Placeholder 3"/>
          <p:cNvSpPr>
            <a:spLocks noGrp="1"/>
          </p:cNvSpPr>
          <p:nvPr>
            <p:ph type="sldNum" sz="quarter" idx="5"/>
          </p:nvPr>
        </p:nvSpPr>
        <p:spPr/>
        <p:txBody>
          <a:bodyPr/>
          <a:lstStyle/>
          <a:p>
            <a:fld id="{F263AE7B-E73E-4B4D-A1B6-F624FD7C2254}" type="slidenum">
              <a:rPr lang="en-US" smtClean="0"/>
              <a:t>1</a:t>
            </a:fld>
            <a:endParaRPr lang="en-US"/>
          </a:p>
        </p:txBody>
      </p:sp>
    </p:spTree>
    <p:extLst>
      <p:ext uri="{BB962C8B-B14F-4D97-AF65-F5344CB8AC3E}">
        <p14:creationId xmlns:p14="http://schemas.microsoft.com/office/powerpoint/2010/main" val="2530629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Megan…</a:t>
            </a:r>
          </a:p>
          <a:p>
            <a:r>
              <a:rPr lang="en-US" dirty="0">
                <a:solidFill>
                  <a:schemeClr val="tx1"/>
                </a:solidFill>
              </a:rPr>
              <a:t>(Visual)Spatial: Ex. When we identify steps, skips, and repeats, as well as melodic direction. These learners learn best with graphs, charts, diagrams, and colorful displays. </a:t>
            </a:r>
          </a:p>
          <a:p>
            <a:endParaRPr lang="en-US" dirty="0">
              <a:solidFill>
                <a:schemeClr val="tx1"/>
              </a:solidFill>
            </a:endParaRPr>
          </a:p>
          <a:p>
            <a:r>
              <a:rPr lang="en-US" dirty="0">
                <a:solidFill>
                  <a:schemeClr val="tx1"/>
                </a:solidFill>
              </a:rPr>
              <a:t>Naturalist: Ex. The ability to make connections from things in our world and music through soundscapes. These learners are engaged by nature.  </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pPr defTabSz="931774">
              <a:defRPr/>
            </a:pPr>
            <a:fld id="{F263AE7B-E73E-4B4D-A1B6-F624FD7C2254}"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521233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Megan…</a:t>
            </a:r>
          </a:p>
          <a:p>
            <a:r>
              <a:rPr lang="en-US" dirty="0">
                <a:solidFill>
                  <a:schemeClr val="tx1"/>
                </a:solidFill>
              </a:rPr>
              <a:t>Intrapersonal:  Ex. Often introverted and internalist. Find ways to offer quiet work time (without collaboration) or journaling / reflective practices to ensure comfort and strength from these learners. </a:t>
            </a:r>
          </a:p>
          <a:p>
            <a:endParaRPr lang="en-US" dirty="0">
              <a:solidFill>
                <a:schemeClr val="tx1"/>
              </a:solidFill>
            </a:endParaRPr>
          </a:p>
          <a:p>
            <a:pPr defTabSz="931774">
              <a:defRPr/>
            </a:pPr>
            <a:r>
              <a:rPr lang="en-US" dirty="0">
                <a:solidFill>
                  <a:schemeClr val="tx1"/>
                </a:solidFill>
              </a:rPr>
              <a:t>Interpersonal: Ex. These learners are social and thrive off of collaboration. Building in collaborative projects / discussions / activities is key for these learners. </a:t>
            </a:r>
          </a:p>
          <a:p>
            <a:endParaRPr lang="en-US" dirty="0">
              <a:solidFill>
                <a:schemeClr val="tx1"/>
              </a:solidFill>
            </a:endParaRPr>
          </a:p>
          <a:p>
            <a:r>
              <a:rPr lang="en-US" dirty="0">
                <a:solidFill>
                  <a:schemeClr val="tx1"/>
                </a:solidFill>
              </a:rPr>
              <a:t>Existential: Ex. The relationships built between the musician and their listener. These students think more philosophically. For these students it is important to make connections to what is being learned and the outside world. (relevance) Discuss the big picture, summarize at the end of class, look at the topic from different points of view. </a:t>
            </a:r>
          </a:p>
        </p:txBody>
      </p:sp>
      <p:sp>
        <p:nvSpPr>
          <p:cNvPr id="4" name="Slide Number Placeholder 3"/>
          <p:cNvSpPr>
            <a:spLocks noGrp="1"/>
          </p:cNvSpPr>
          <p:nvPr>
            <p:ph type="sldNum" sz="quarter" idx="5"/>
          </p:nvPr>
        </p:nvSpPr>
        <p:spPr/>
        <p:txBody>
          <a:bodyPr/>
          <a:lstStyle/>
          <a:p>
            <a:pPr defTabSz="931774">
              <a:defRPr/>
            </a:pPr>
            <a:fld id="{F263AE7B-E73E-4B4D-A1B6-F624FD7C2254}"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979289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Susan…</a:t>
            </a:r>
          </a:p>
          <a:p>
            <a:r>
              <a:rPr lang="en-US" sz="1600" dirty="0"/>
              <a:t>Learning Stations are another Instructional Strategy</a:t>
            </a:r>
          </a:p>
          <a:p>
            <a:r>
              <a:rPr lang="en-US" sz="1600" dirty="0"/>
              <a:t>They can be rotating, individualized, sequential, thematic, and enriching</a:t>
            </a:r>
          </a:p>
        </p:txBody>
      </p:sp>
      <p:sp>
        <p:nvSpPr>
          <p:cNvPr id="4" name="Slide Number Placeholder 3"/>
          <p:cNvSpPr>
            <a:spLocks noGrp="1"/>
          </p:cNvSpPr>
          <p:nvPr>
            <p:ph type="sldNum" sz="quarter" idx="5"/>
          </p:nvPr>
        </p:nvSpPr>
        <p:spPr/>
        <p:txBody>
          <a:bodyPr/>
          <a:lstStyle/>
          <a:p>
            <a:fld id="{F263AE7B-E73E-4B4D-A1B6-F624FD7C2254}" type="slidenum">
              <a:rPr lang="en-US" smtClean="0"/>
              <a:t>12</a:t>
            </a:fld>
            <a:endParaRPr lang="en-US"/>
          </a:p>
        </p:txBody>
      </p:sp>
    </p:spTree>
    <p:extLst>
      <p:ext uri="{BB962C8B-B14F-4D97-AF65-F5344CB8AC3E}">
        <p14:creationId xmlns:p14="http://schemas.microsoft.com/office/powerpoint/2010/main" val="1469021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Susan…</a:t>
            </a:r>
          </a:p>
          <a:p>
            <a:pPr defTabSz="931774">
              <a:defRPr/>
            </a:pPr>
            <a:r>
              <a:rPr lang="en-US" sz="1600" b="1" dirty="0"/>
              <a:t>Rotating…All students complete same stations, however each station has varying levels of difficulty that students can decide between.</a:t>
            </a:r>
          </a:p>
          <a:p>
            <a:r>
              <a:rPr lang="en-US" sz="1600" dirty="0"/>
              <a:t>For example…center 1 is the Brass family…and the students can choose between drawing a picture of the instruments in the Brass family and labeling them, writing about how Brass instruments are different from each other, or comparing and contrasting the Brass family with the Woodwind family.</a:t>
            </a:r>
          </a:p>
        </p:txBody>
      </p:sp>
      <p:sp>
        <p:nvSpPr>
          <p:cNvPr id="4" name="Slide Number Placeholder 3"/>
          <p:cNvSpPr>
            <a:spLocks noGrp="1"/>
          </p:cNvSpPr>
          <p:nvPr>
            <p:ph type="sldNum" sz="quarter" idx="5"/>
          </p:nvPr>
        </p:nvSpPr>
        <p:spPr/>
        <p:txBody>
          <a:bodyPr/>
          <a:lstStyle/>
          <a:p>
            <a:pPr defTabSz="931774">
              <a:defRPr/>
            </a:pPr>
            <a:fld id="{F263AE7B-E73E-4B4D-A1B6-F624FD7C2254}"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4006415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t>Susan…</a:t>
            </a:r>
            <a:endParaRPr lang="en-US" sz="1800" b="1" dirty="0"/>
          </a:p>
          <a:p>
            <a:pPr defTabSz="931774">
              <a:defRPr/>
            </a:pPr>
            <a:r>
              <a:rPr lang="en-US" sz="1800" b="1" dirty="0"/>
              <a:t>Individualized</a:t>
            </a:r>
          </a:p>
          <a:p>
            <a:pPr defTabSz="931774">
              <a:defRPr/>
            </a:pPr>
            <a:r>
              <a:rPr lang="en-US" sz="1800" b="1" dirty="0"/>
              <a:t>Students are assigned the level that they will complete at each station, based on pre-assessment.</a:t>
            </a:r>
            <a:endParaRPr lang="en-US" sz="1600" dirty="0"/>
          </a:p>
          <a:p>
            <a:r>
              <a:rPr lang="en-US" sz="1800" dirty="0"/>
              <a:t>The students are giving a diagnostic assessment and are assigned a team…1,2,3 or Red, Blue, Green. Each center has three levels of activities…below level, on-level, and enrichment</a:t>
            </a:r>
          </a:p>
        </p:txBody>
      </p:sp>
      <p:sp>
        <p:nvSpPr>
          <p:cNvPr id="4" name="Slide Number Placeholder 3"/>
          <p:cNvSpPr>
            <a:spLocks noGrp="1"/>
          </p:cNvSpPr>
          <p:nvPr>
            <p:ph type="sldNum" sz="quarter" idx="5"/>
          </p:nvPr>
        </p:nvSpPr>
        <p:spPr/>
        <p:txBody>
          <a:bodyPr/>
          <a:lstStyle/>
          <a:p>
            <a:pPr defTabSz="931774">
              <a:defRPr/>
            </a:pPr>
            <a:fld id="{F263AE7B-E73E-4B4D-A1B6-F624FD7C2254}"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447239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t>Susan…</a:t>
            </a:r>
            <a:endParaRPr lang="en-US" sz="1800" b="1" dirty="0"/>
          </a:p>
          <a:p>
            <a:pPr defTabSz="931774">
              <a:defRPr/>
            </a:pPr>
            <a:r>
              <a:rPr lang="en-US" sz="1800" b="1" dirty="0"/>
              <a:t>Sequential</a:t>
            </a:r>
          </a:p>
          <a:p>
            <a:pPr defTabSz="931774">
              <a:defRPr/>
            </a:pPr>
            <a:r>
              <a:rPr lang="en-US" sz="1800" b="1" dirty="0"/>
              <a:t>Stations start students with lower level activities and students can move to more advanced activities once they have completed each step.</a:t>
            </a:r>
            <a:endParaRPr lang="en-US" sz="1600" dirty="0"/>
          </a:p>
          <a:p>
            <a:r>
              <a:rPr lang="en-US" sz="1800" dirty="0"/>
              <a:t>Students complete as many leveled activities in the amount of time given</a:t>
            </a:r>
          </a:p>
        </p:txBody>
      </p:sp>
      <p:sp>
        <p:nvSpPr>
          <p:cNvPr id="4" name="Slide Number Placeholder 3"/>
          <p:cNvSpPr>
            <a:spLocks noGrp="1"/>
          </p:cNvSpPr>
          <p:nvPr>
            <p:ph type="sldNum" sz="quarter" idx="5"/>
          </p:nvPr>
        </p:nvSpPr>
        <p:spPr/>
        <p:txBody>
          <a:bodyPr/>
          <a:lstStyle/>
          <a:p>
            <a:pPr defTabSz="931774">
              <a:defRPr/>
            </a:pPr>
            <a:fld id="{F263AE7B-E73E-4B4D-A1B6-F624FD7C2254}" type="slidenum">
              <a:rPr lang="en-US">
                <a:solidFill>
                  <a:prstClr val="black"/>
                </a:solidFill>
                <a:latin typeface="Calibri" panose="020F0502020204030204"/>
              </a:rPr>
              <a:pPr defTabSz="931774">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223572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t>Susan…</a:t>
            </a:r>
          </a:p>
          <a:p>
            <a:pPr defTabSz="931774">
              <a:defRPr/>
            </a:pPr>
            <a:r>
              <a:rPr lang="en-US" sz="1800" b="1" dirty="0"/>
              <a:t>Enrichment</a:t>
            </a:r>
          </a:p>
          <a:p>
            <a:pPr defTabSz="931774">
              <a:defRPr/>
            </a:pPr>
            <a:r>
              <a:rPr lang="en-US" sz="1800" b="1" dirty="0"/>
              <a:t>Students who are able to complete lesson activities before the majority of the class, can work on enrichment stations.</a:t>
            </a:r>
            <a:endParaRPr lang="en-US" sz="1600" dirty="0"/>
          </a:p>
          <a:p>
            <a:pPr defTabSz="931774">
              <a:defRPr/>
            </a:pPr>
            <a:r>
              <a:rPr lang="en-US" sz="1800" dirty="0"/>
              <a:t>It is a great idea to have a few stations for each unit that can be completed by students who finish early, or who need something more challenging.</a:t>
            </a:r>
          </a:p>
          <a:p>
            <a:endParaRPr lang="en-US" sz="1800" dirty="0"/>
          </a:p>
        </p:txBody>
      </p:sp>
      <p:sp>
        <p:nvSpPr>
          <p:cNvPr id="4" name="Slide Number Placeholder 3"/>
          <p:cNvSpPr>
            <a:spLocks noGrp="1"/>
          </p:cNvSpPr>
          <p:nvPr>
            <p:ph type="sldNum" sz="quarter" idx="5"/>
          </p:nvPr>
        </p:nvSpPr>
        <p:spPr/>
        <p:txBody>
          <a:bodyPr/>
          <a:lstStyle/>
          <a:p>
            <a:pPr defTabSz="931774">
              <a:defRPr/>
            </a:pPr>
            <a:fld id="{F263AE7B-E73E-4B4D-A1B6-F624FD7C2254}" type="slidenum">
              <a:rPr lang="en-US">
                <a:solidFill>
                  <a:prstClr val="black"/>
                </a:solidFill>
                <a:latin typeface="Calibri" panose="020F0502020204030204"/>
              </a:rPr>
              <a:pPr defTabSz="931774">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489039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Megan…</a:t>
            </a:r>
          </a:p>
          <a:p>
            <a:r>
              <a:rPr lang="en-US" b="1" dirty="0">
                <a:solidFill>
                  <a:schemeClr val="tx1"/>
                </a:solidFill>
              </a:rPr>
              <a:t>Problem Solving:</a:t>
            </a:r>
          </a:p>
          <a:p>
            <a:r>
              <a:rPr lang="en-US" b="1" dirty="0"/>
              <a:t>Define the problem, Analyze the problem, Establish criteria, Propose solutions, Take action</a:t>
            </a:r>
          </a:p>
          <a:p>
            <a:endParaRPr lang="en-US" sz="1000" b="1" dirty="0"/>
          </a:p>
          <a:p>
            <a:r>
              <a:rPr lang="en-US" b="1" dirty="0"/>
              <a:t>Reflective Discussion: The questions should an open-ended question</a:t>
            </a:r>
          </a:p>
          <a:p>
            <a:endParaRPr lang="en-US" sz="1000" b="1" dirty="0"/>
          </a:p>
          <a:p>
            <a:r>
              <a:rPr lang="en-US" b="1" dirty="0"/>
              <a:t>Web Quest: Introduction, Task, Resource, Process, Evaluation, Conclusion</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F263AE7B-E73E-4B4D-A1B6-F624FD7C2254}" type="slidenum">
              <a:rPr lang="en-US" smtClean="0"/>
              <a:t>17</a:t>
            </a:fld>
            <a:endParaRPr lang="en-US"/>
          </a:p>
        </p:txBody>
      </p:sp>
    </p:spTree>
    <p:extLst>
      <p:ext uri="{BB962C8B-B14F-4D97-AF65-F5344CB8AC3E}">
        <p14:creationId xmlns:p14="http://schemas.microsoft.com/office/powerpoint/2010/main" val="2401148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Megan…</a:t>
            </a:r>
          </a:p>
          <a:p>
            <a:pPr defTabSz="931774">
              <a:defRPr/>
            </a:pPr>
            <a:r>
              <a:rPr lang="en-US" b="1" dirty="0"/>
              <a:t>Active Reading</a:t>
            </a:r>
          </a:p>
          <a:p>
            <a:pPr defTabSz="931774">
              <a:defRPr/>
            </a:pPr>
            <a:r>
              <a:rPr lang="en-US" b="1" dirty="0"/>
              <a:t>Asking questions, making predictions, asking open and closed questions, comparing and contrasting information</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F263AE7B-E73E-4B4D-A1B6-F624FD7C2254}" type="slidenum">
              <a:rPr lang="en-US" smtClean="0"/>
              <a:t>18</a:t>
            </a:fld>
            <a:endParaRPr lang="en-US"/>
          </a:p>
        </p:txBody>
      </p:sp>
    </p:spTree>
    <p:extLst>
      <p:ext uri="{BB962C8B-B14F-4D97-AF65-F5344CB8AC3E}">
        <p14:creationId xmlns:p14="http://schemas.microsoft.com/office/powerpoint/2010/main" val="1569399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bg1"/>
                </a:solidFill>
              </a:rPr>
              <a:t>Susan…</a:t>
            </a:r>
          </a:p>
          <a:p>
            <a:r>
              <a:rPr lang="en-US" sz="1600" dirty="0">
                <a:solidFill>
                  <a:schemeClr val="bg1"/>
                </a:solidFill>
              </a:rPr>
              <a:t>Several of your students will need alternative assignments. </a:t>
            </a:r>
          </a:p>
          <a:p>
            <a:pPr defTabSz="931774">
              <a:defRPr/>
            </a:pPr>
            <a:r>
              <a:rPr lang="en-US" sz="1600" b="1" dirty="0">
                <a:solidFill>
                  <a:schemeClr val="bg1"/>
                </a:solidFill>
              </a:rPr>
              <a:t>Your Advanced Students can work on a Project, a composition, prepare for a debate, or even create a digital presentation.</a:t>
            </a:r>
          </a:p>
          <a:p>
            <a:pPr defTabSz="931774">
              <a:defRPr/>
            </a:pPr>
            <a:r>
              <a:rPr lang="en-US" sz="1600" b="1" dirty="0">
                <a:solidFill>
                  <a:schemeClr val="bg1"/>
                </a:solidFill>
              </a:rPr>
              <a:t>Some students will need supplemental activities: Flash cards, simplified directions…you should have the student repeat the directions, content review, and graphic organizers</a:t>
            </a:r>
            <a:endParaRPr lang="en-US" sz="1600" dirty="0">
              <a:solidFill>
                <a:schemeClr val="bg1"/>
              </a:solidFill>
            </a:endParaRPr>
          </a:p>
          <a:p>
            <a:pPr defTabSz="931774">
              <a:defRPr/>
            </a:pPr>
            <a:endParaRPr lang="en-US" sz="1600" b="1" dirty="0">
              <a:solidFill>
                <a:schemeClr val="bg1"/>
              </a:solidFill>
            </a:endParaRPr>
          </a:p>
          <a:p>
            <a:endParaRPr lang="en-US" sz="1600" dirty="0">
              <a:solidFill>
                <a:schemeClr val="bg1"/>
              </a:solidFill>
            </a:endParaRPr>
          </a:p>
        </p:txBody>
      </p:sp>
      <p:sp>
        <p:nvSpPr>
          <p:cNvPr id="4" name="Slide Number Placeholder 3"/>
          <p:cNvSpPr>
            <a:spLocks noGrp="1"/>
          </p:cNvSpPr>
          <p:nvPr>
            <p:ph type="sldNum" sz="quarter" idx="5"/>
          </p:nvPr>
        </p:nvSpPr>
        <p:spPr/>
        <p:txBody>
          <a:bodyPr/>
          <a:lstStyle/>
          <a:p>
            <a:fld id="{F263AE7B-E73E-4B4D-A1B6-F624FD7C2254}" type="slidenum">
              <a:rPr lang="en-US" smtClean="0"/>
              <a:t>19</a:t>
            </a:fld>
            <a:endParaRPr lang="en-US"/>
          </a:p>
        </p:txBody>
      </p:sp>
    </p:spTree>
    <p:extLst>
      <p:ext uri="{BB962C8B-B14F-4D97-AF65-F5344CB8AC3E}">
        <p14:creationId xmlns:p14="http://schemas.microsoft.com/office/powerpoint/2010/main" val="1879975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1" dirty="0"/>
              <a:t>(singing Charlie Over the Ocean)</a:t>
            </a:r>
            <a:endParaRPr lang="en-US" sz="1600" dirty="0"/>
          </a:p>
          <a:p>
            <a:r>
              <a:rPr lang="en-US" sz="1600" dirty="0"/>
              <a:t>Megan: Hey Susan! I was really looking forward to a good day of fishing!</a:t>
            </a:r>
          </a:p>
          <a:p>
            <a:r>
              <a:rPr lang="en-US" sz="1600" b="1" dirty="0"/>
              <a:t>Susan:</a:t>
            </a:r>
            <a:r>
              <a:rPr lang="en-US" sz="1600" dirty="0"/>
              <a:t>  Me too, Megan. But I just don’t understand, why the fish aren’t biting?  </a:t>
            </a:r>
          </a:p>
          <a:p>
            <a:r>
              <a:rPr lang="en-US" sz="1600" dirty="0"/>
              <a:t>Megan:  Maybe we just need some new strategies!</a:t>
            </a:r>
          </a:p>
          <a:p>
            <a:r>
              <a:rPr lang="en-US" sz="1600" b="1" dirty="0"/>
              <a:t>Susan:</a:t>
            </a:r>
            <a:r>
              <a:rPr lang="en-US" sz="1600" dirty="0"/>
              <a:t>  Ah! You know, that reminds me of teaching! </a:t>
            </a:r>
          </a:p>
          <a:p>
            <a:r>
              <a:rPr lang="en-US" sz="1600" dirty="0"/>
              <a:t>Megan:  Yes, you are so right. I feel a little the same in my classroom where the kids just aren’t biting.</a:t>
            </a:r>
          </a:p>
          <a:p>
            <a:r>
              <a:rPr lang="en-US" sz="1600" b="1" dirty="0"/>
              <a:t>Susan: </a:t>
            </a:r>
            <a:r>
              <a:rPr lang="en-US" sz="1600" dirty="0"/>
              <a:t> Well, while you help me figure out new strategies on fishing, I can help you with instructional strategies for engaging your students in the classroom! </a:t>
            </a:r>
          </a:p>
          <a:p>
            <a:r>
              <a:rPr lang="en-US" sz="1600" dirty="0"/>
              <a:t>Megan: When you say instructional strategies, what do you mean? Oh like…. </a:t>
            </a:r>
            <a:r>
              <a:rPr lang="en-US" sz="1600" b="1" i="1" dirty="0"/>
              <a:t>And open discussion from PPT</a:t>
            </a:r>
            <a:endParaRPr lang="en-US" sz="1600" dirty="0"/>
          </a:p>
        </p:txBody>
      </p:sp>
      <p:sp>
        <p:nvSpPr>
          <p:cNvPr id="4" name="Slide Number Placeholder 3"/>
          <p:cNvSpPr>
            <a:spLocks noGrp="1"/>
          </p:cNvSpPr>
          <p:nvPr>
            <p:ph type="sldNum" sz="quarter" idx="5"/>
          </p:nvPr>
        </p:nvSpPr>
        <p:spPr/>
        <p:txBody>
          <a:bodyPr/>
          <a:lstStyle/>
          <a:p>
            <a:fld id="{F263AE7B-E73E-4B4D-A1B6-F624FD7C2254}" type="slidenum">
              <a:rPr lang="en-US" smtClean="0"/>
              <a:t>2</a:t>
            </a:fld>
            <a:endParaRPr lang="en-US"/>
          </a:p>
        </p:txBody>
      </p:sp>
    </p:spTree>
    <p:extLst>
      <p:ext uri="{BB962C8B-B14F-4D97-AF65-F5344CB8AC3E}">
        <p14:creationId xmlns:p14="http://schemas.microsoft.com/office/powerpoint/2010/main" val="1852530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Megan…</a:t>
            </a:r>
          </a:p>
          <a:p>
            <a:r>
              <a:rPr lang="en-US" b="1" dirty="0">
                <a:solidFill>
                  <a:schemeClr val="tx1"/>
                </a:solidFill>
              </a:rPr>
              <a:t>Concept Maps and Webbing:</a:t>
            </a:r>
          </a:p>
          <a:p>
            <a:pPr defTabSz="931774">
              <a:defRPr/>
            </a:pPr>
            <a:r>
              <a:rPr lang="en-US" b="1" dirty="0"/>
              <a:t>Connecting skills, structures, and strategies to the main concept</a:t>
            </a:r>
          </a:p>
          <a:p>
            <a:r>
              <a:rPr lang="en-US" b="0" dirty="0">
                <a:solidFill>
                  <a:schemeClr val="tx1"/>
                </a:solidFill>
              </a:rPr>
              <a:t>This is especially important when the content or material is vast in nature. I found this helpful with my upper grades when discussing expression vocabulary. Students were able to make a concept map to display differences and similarities (show picture)</a:t>
            </a:r>
          </a:p>
        </p:txBody>
      </p:sp>
      <p:sp>
        <p:nvSpPr>
          <p:cNvPr id="4" name="Slide Number Placeholder 3"/>
          <p:cNvSpPr>
            <a:spLocks noGrp="1"/>
          </p:cNvSpPr>
          <p:nvPr>
            <p:ph type="sldNum" sz="quarter" idx="5"/>
          </p:nvPr>
        </p:nvSpPr>
        <p:spPr/>
        <p:txBody>
          <a:bodyPr/>
          <a:lstStyle/>
          <a:p>
            <a:fld id="{F263AE7B-E73E-4B4D-A1B6-F624FD7C2254}" type="slidenum">
              <a:rPr lang="en-US" smtClean="0"/>
              <a:t>20</a:t>
            </a:fld>
            <a:endParaRPr lang="en-US"/>
          </a:p>
        </p:txBody>
      </p:sp>
    </p:spTree>
    <p:extLst>
      <p:ext uri="{BB962C8B-B14F-4D97-AF65-F5344CB8AC3E}">
        <p14:creationId xmlns:p14="http://schemas.microsoft.com/office/powerpoint/2010/main" val="1767029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Megan…</a:t>
            </a:r>
          </a:p>
          <a:p>
            <a:r>
              <a:rPr lang="en-US" b="1" dirty="0">
                <a:solidFill>
                  <a:schemeClr val="tx1"/>
                </a:solidFill>
              </a:rPr>
              <a:t>Cooperative Learning:</a:t>
            </a:r>
          </a:p>
          <a:p>
            <a:r>
              <a:rPr lang="en-US" b="1" dirty="0">
                <a:solidFill>
                  <a:schemeClr val="tx1"/>
                </a:solidFill>
              </a:rPr>
              <a:t>Jigsaw</a:t>
            </a:r>
          </a:p>
          <a:p>
            <a:endParaRPr lang="en-US" b="1" dirty="0">
              <a:solidFill>
                <a:schemeClr val="tx1"/>
              </a:solidFill>
            </a:endParaRPr>
          </a:p>
          <a:p>
            <a:r>
              <a:rPr lang="en-US" b="1" dirty="0">
                <a:solidFill>
                  <a:schemeClr val="tx1"/>
                </a:solidFill>
              </a:rPr>
              <a:t>Think-Pair-Share</a:t>
            </a:r>
          </a:p>
          <a:p>
            <a:endParaRPr lang="en-US" b="1" dirty="0">
              <a:solidFill>
                <a:schemeClr val="tx1"/>
              </a:solidFill>
            </a:endParaRPr>
          </a:p>
          <a:p>
            <a:endParaRPr lang="en-US" b="1" dirty="0">
              <a:solidFill>
                <a:schemeClr val="tx1"/>
              </a:solidFill>
            </a:endParaRPr>
          </a:p>
        </p:txBody>
      </p:sp>
      <p:sp>
        <p:nvSpPr>
          <p:cNvPr id="4" name="Slide Number Placeholder 3"/>
          <p:cNvSpPr>
            <a:spLocks noGrp="1"/>
          </p:cNvSpPr>
          <p:nvPr>
            <p:ph type="sldNum" sz="quarter" idx="5"/>
          </p:nvPr>
        </p:nvSpPr>
        <p:spPr/>
        <p:txBody>
          <a:bodyPr/>
          <a:lstStyle/>
          <a:p>
            <a:fld id="{F263AE7B-E73E-4B4D-A1B6-F624FD7C2254}" type="slidenum">
              <a:rPr lang="en-US" smtClean="0"/>
              <a:t>21</a:t>
            </a:fld>
            <a:endParaRPr lang="en-US"/>
          </a:p>
        </p:txBody>
      </p:sp>
    </p:spTree>
    <p:extLst>
      <p:ext uri="{BB962C8B-B14F-4D97-AF65-F5344CB8AC3E}">
        <p14:creationId xmlns:p14="http://schemas.microsoft.com/office/powerpoint/2010/main" val="3189941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Megan…</a:t>
            </a:r>
          </a:p>
          <a:p>
            <a:r>
              <a:rPr lang="en-US" b="1" dirty="0">
                <a:solidFill>
                  <a:schemeClr val="tx1"/>
                </a:solidFill>
              </a:rPr>
              <a:t>Cooperative Learning:</a:t>
            </a:r>
          </a:p>
          <a:p>
            <a:r>
              <a:rPr lang="en-US" b="1" dirty="0">
                <a:solidFill>
                  <a:schemeClr val="tx1"/>
                </a:solidFill>
              </a:rPr>
              <a:t>Numbered Heads Together</a:t>
            </a:r>
          </a:p>
          <a:p>
            <a:r>
              <a:rPr lang="en-US" b="1" dirty="0">
                <a:solidFill>
                  <a:schemeClr val="tx1"/>
                </a:solidFill>
              </a:rPr>
              <a:t>Structured Problem Solving </a:t>
            </a:r>
          </a:p>
          <a:p>
            <a:endParaRPr lang="en-US" b="1" dirty="0">
              <a:solidFill>
                <a:schemeClr val="tx1"/>
              </a:solidFill>
            </a:endParaRPr>
          </a:p>
        </p:txBody>
      </p:sp>
      <p:sp>
        <p:nvSpPr>
          <p:cNvPr id="4" name="Slide Number Placeholder 3"/>
          <p:cNvSpPr>
            <a:spLocks noGrp="1"/>
          </p:cNvSpPr>
          <p:nvPr>
            <p:ph type="sldNum" sz="quarter" idx="5"/>
          </p:nvPr>
        </p:nvSpPr>
        <p:spPr/>
        <p:txBody>
          <a:bodyPr/>
          <a:lstStyle/>
          <a:p>
            <a:pPr defTabSz="931774">
              <a:defRPr/>
            </a:pPr>
            <a:fld id="{F263AE7B-E73E-4B4D-A1B6-F624FD7C2254}" type="slidenum">
              <a:rPr lang="en-US">
                <a:solidFill>
                  <a:prstClr val="black"/>
                </a:solidFill>
                <a:latin typeface="Calibri" panose="020F0502020204030204"/>
              </a:rPr>
              <a:pPr defTabSz="931774">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845897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Susan….</a:t>
            </a:r>
          </a:p>
          <a:p>
            <a:r>
              <a:rPr lang="en-US" sz="1600" b="1" dirty="0"/>
              <a:t>Now it is time to play a review game…..These are the rules:</a:t>
            </a:r>
          </a:p>
          <a:p>
            <a:r>
              <a:rPr lang="en-US" sz="1600" b="1" dirty="0"/>
              <a:t>Groups of no more than 10 at each pond.</a:t>
            </a:r>
          </a:p>
          <a:p>
            <a:r>
              <a:rPr lang="en-US" sz="1600" b="1" dirty="0"/>
              <a:t>Don’t open the envelope until the music starts.</a:t>
            </a:r>
          </a:p>
          <a:p>
            <a:r>
              <a:rPr lang="en-US" sz="1600" b="1" dirty="0"/>
              <a:t>There are instructional strategies in each envelope. </a:t>
            </a:r>
          </a:p>
          <a:p>
            <a:r>
              <a:rPr lang="en-US" sz="1600" b="1" dirty="0"/>
              <a:t>Your whole team must work on ONE at a time as a team.</a:t>
            </a:r>
          </a:p>
          <a:p>
            <a:r>
              <a:rPr lang="en-US" sz="1600" b="1" dirty="0"/>
              <a:t>Sort the cards into the different categories of instructional strategies.</a:t>
            </a:r>
          </a:p>
          <a:p>
            <a:r>
              <a:rPr lang="en-US" sz="1600" b="1" dirty="0"/>
              <a:t>No technology can be used to assist your decisions.</a:t>
            </a:r>
          </a:p>
          <a:p>
            <a:r>
              <a:rPr lang="en-US" sz="1600" b="1" dirty="0"/>
              <a:t>When the music ends, all remaining cards must be put back in your envelope.</a:t>
            </a:r>
          </a:p>
          <a:p>
            <a:endParaRPr lang="en-US" sz="1600" dirty="0"/>
          </a:p>
        </p:txBody>
      </p:sp>
      <p:sp>
        <p:nvSpPr>
          <p:cNvPr id="4" name="Slide Number Placeholder 3"/>
          <p:cNvSpPr>
            <a:spLocks noGrp="1"/>
          </p:cNvSpPr>
          <p:nvPr>
            <p:ph type="sldNum" sz="quarter" idx="5"/>
          </p:nvPr>
        </p:nvSpPr>
        <p:spPr/>
        <p:txBody>
          <a:bodyPr/>
          <a:lstStyle/>
          <a:p>
            <a:fld id="{F263AE7B-E73E-4B4D-A1B6-F624FD7C2254}" type="slidenum">
              <a:rPr lang="en-US" smtClean="0"/>
              <a:t>23</a:t>
            </a:fld>
            <a:endParaRPr lang="en-US"/>
          </a:p>
        </p:txBody>
      </p:sp>
    </p:spTree>
    <p:extLst>
      <p:ext uri="{BB962C8B-B14F-4D97-AF65-F5344CB8AC3E}">
        <p14:creationId xmlns:p14="http://schemas.microsoft.com/office/powerpoint/2010/main" val="749910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u="sng" dirty="0">
              <a:cs typeface="Calibri"/>
            </a:endParaRPr>
          </a:p>
        </p:txBody>
      </p:sp>
      <p:sp>
        <p:nvSpPr>
          <p:cNvPr id="4" name="Slide Number Placeholder 3"/>
          <p:cNvSpPr>
            <a:spLocks noGrp="1"/>
          </p:cNvSpPr>
          <p:nvPr>
            <p:ph type="sldNum" sz="quarter" idx="5"/>
          </p:nvPr>
        </p:nvSpPr>
        <p:spPr/>
        <p:txBody>
          <a:bodyPr/>
          <a:lstStyle/>
          <a:p>
            <a:fld id="{F263AE7B-E73E-4B4D-A1B6-F624FD7C2254}" type="slidenum">
              <a:rPr lang="en-US" smtClean="0"/>
              <a:t>24</a:t>
            </a:fld>
            <a:endParaRPr lang="en-US"/>
          </a:p>
        </p:txBody>
      </p:sp>
    </p:spTree>
    <p:extLst>
      <p:ext uri="{BB962C8B-B14F-4D97-AF65-F5344CB8AC3E}">
        <p14:creationId xmlns:p14="http://schemas.microsoft.com/office/powerpoint/2010/main" val="1154823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dirty="0">
                <a:cs typeface="Calibri"/>
              </a:rPr>
              <a:t>Susan…</a:t>
            </a:r>
          </a:p>
          <a:p>
            <a:pPr algn="l"/>
            <a:r>
              <a:rPr lang="en-US" sz="1600" dirty="0">
                <a:cs typeface="Calibri"/>
              </a:rPr>
              <a:t>How do teacher</a:t>
            </a:r>
            <a:r>
              <a:rPr lang="en-US" sz="1600" b="1" dirty="0">
                <a:cs typeface="Calibri"/>
              </a:rPr>
              <a:t> Hook </a:t>
            </a:r>
            <a:r>
              <a:rPr lang="en-US" sz="1600" dirty="0">
                <a:cs typeface="Calibri"/>
              </a:rPr>
              <a:t>students?</a:t>
            </a:r>
          </a:p>
          <a:p>
            <a:pPr algn="l"/>
            <a:r>
              <a:rPr lang="en-US" sz="1600" b="1" dirty="0"/>
              <a:t>Dress up….</a:t>
            </a:r>
            <a:r>
              <a:rPr lang="en-US" sz="1600" dirty="0"/>
              <a:t>like a famous musician</a:t>
            </a:r>
            <a:endParaRPr lang="en-US" sz="1600" dirty="0">
              <a:cs typeface="Calibri"/>
            </a:endParaRPr>
          </a:p>
          <a:p>
            <a:pPr algn="l"/>
            <a:r>
              <a:rPr lang="en-US" sz="1600" dirty="0"/>
              <a:t>Use a </a:t>
            </a:r>
            <a:r>
              <a:rPr lang="en-US" sz="1600" b="1" dirty="0"/>
              <a:t>Video clip </a:t>
            </a:r>
            <a:r>
              <a:rPr lang="en-US" sz="1600" dirty="0"/>
              <a:t>to introduce the topic</a:t>
            </a:r>
            <a:endParaRPr lang="en-US" sz="1600" dirty="0">
              <a:cs typeface="Calibri"/>
            </a:endParaRPr>
          </a:p>
          <a:p>
            <a:pPr algn="l"/>
            <a:r>
              <a:rPr lang="en-US" sz="1600" b="1" dirty="0"/>
              <a:t>Q&amp;A….</a:t>
            </a:r>
            <a:r>
              <a:rPr lang="en-US" sz="1600" dirty="0"/>
              <a:t>ask questions to students to get them thinking about what they will be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Mystery Item…</a:t>
            </a:r>
            <a:r>
              <a:rPr lang="en-US" sz="1600" dirty="0"/>
              <a:t>like a trumpet for</a:t>
            </a:r>
            <a:r>
              <a:rPr lang="en-US" sz="1600" baseline="0" dirty="0"/>
              <a:t> a brass lesson….or a leaf for a fall melodic direction lesson</a:t>
            </a:r>
            <a:endParaRPr lang="en-US" sz="1600" dirty="0">
              <a:cs typeface="Calibri"/>
            </a:endParaRPr>
          </a:p>
          <a:p>
            <a:pPr algn="l"/>
            <a:r>
              <a:rPr lang="en-US" sz="1600" dirty="0"/>
              <a:t>The students could </a:t>
            </a:r>
            <a:r>
              <a:rPr lang="en-US" sz="1600" b="1" dirty="0"/>
              <a:t>Guess what we are studying </a:t>
            </a:r>
            <a:r>
              <a:rPr lang="en-US" sz="1600" dirty="0"/>
              <a:t>based on a picture or group of words</a:t>
            </a:r>
            <a:endParaRPr lang="en-US" sz="16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Select a </a:t>
            </a:r>
            <a:r>
              <a:rPr lang="en-US" sz="1600" b="1" dirty="0"/>
              <a:t>Theme </a:t>
            </a:r>
            <a:r>
              <a:rPr lang="en-US" sz="1600" dirty="0"/>
              <a:t>for the lesson or a whole unit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a:cs typeface="Calibri"/>
            </a:endParaRPr>
          </a:p>
          <a:p>
            <a:pPr algn="l"/>
            <a:endParaRPr lang="en-US" sz="1600" dirty="0">
              <a:cs typeface="Calibri"/>
            </a:endParaRPr>
          </a:p>
          <a:p>
            <a:pPr algn="l"/>
            <a:endParaRPr lang="en-US" sz="1600" dirty="0">
              <a:cs typeface="Calibri"/>
            </a:endParaRPr>
          </a:p>
        </p:txBody>
      </p:sp>
      <p:sp>
        <p:nvSpPr>
          <p:cNvPr id="4" name="Slide Number Placeholder 3"/>
          <p:cNvSpPr>
            <a:spLocks noGrp="1"/>
          </p:cNvSpPr>
          <p:nvPr>
            <p:ph type="sldNum" sz="quarter" idx="5"/>
          </p:nvPr>
        </p:nvSpPr>
        <p:spPr/>
        <p:txBody>
          <a:bodyPr/>
          <a:lstStyle/>
          <a:p>
            <a:fld id="{F263AE7B-E73E-4B4D-A1B6-F624FD7C2254}" type="slidenum">
              <a:rPr lang="en-US" smtClean="0"/>
              <a:t>25</a:t>
            </a:fld>
            <a:endParaRPr lang="en-US"/>
          </a:p>
        </p:txBody>
      </p:sp>
    </p:spTree>
    <p:extLst>
      <p:ext uri="{BB962C8B-B14F-4D97-AF65-F5344CB8AC3E}">
        <p14:creationId xmlns:p14="http://schemas.microsoft.com/office/powerpoint/2010/main" val="2607283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cs typeface="Calibri"/>
              </a:rPr>
              <a:t>Susan….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cs typeface="Calibri"/>
              </a:rPr>
              <a:t>A great theme is a Glow Party…..you</a:t>
            </a:r>
            <a:r>
              <a:rPr lang="en-US" sz="1600" b="1" baseline="0" dirty="0">
                <a:cs typeface="Calibri"/>
              </a:rPr>
              <a:t> can use glow sticks to match the melodic direction of a song and use glow in the dark sand to create rhythm patterns. You can also use light-up wands and toys for movement activities.</a:t>
            </a:r>
          </a:p>
          <a:p>
            <a:endParaRPr lang="en-US" dirty="0"/>
          </a:p>
        </p:txBody>
      </p:sp>
      <p:sp>
        <p:nvSpPr>
          <p:cNvPr id="4" name="Slide Number Placeholder 3"/>
          <p:cNvSpPr>
            <a:spLocks noGrp="1"/>
          </p:cNvSpPr>
          <p:nvPr>
            <p:ph type="sldNum" sz="quarter" idx="5"/>
          </p:nvPr>
        </p:nvSpPr>
        <p:spPr/>
        <p:txBody>
          <a:bodyPr/>
          <a:lstStyle/>
          <a:p>
            <a:fld id="{F263AE7B-E73E-4B4D-A1B6-F624FD7C2254}" type="slidenum">
              <a:rPr lang="en-US" smtClean="0"/>
              <a:t>26</a:t>
            </a:fld>
            <a:endParaRPr lang="en-US"/>
          </a:p>
        </p:txBody>
      </p:sp>
    </p:spTree>
    <p:extLst>
      <p:ext uri="{BB962C8B-B14F-4D97-AF65-F5344CB8AC3E}">
        <p14:creationId xmlns:p14="http://schemas.microsoft.com/office/powerpoint/2010/main" val="3221937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baseline="0" dirty="0">
                <a:cs typeface="Calibri"/>
              </a:rPr>
              <a:t>Here is a video of a way Megan has “hooked” her students!</a:t>
            </a:r>
            <a:endParaRPr lang="en-US" sz="1600" b="1" dirty="0">
              <a:cs typeface="Calibri"/>
            </a:endParaRPr>
          </a:p>
          <a:p>
            <a:endParaRPr lang="en-US" dirty="0"/>
          </a:p>
        </p:txBody>
      </p:sp>
      <p:sp>
        <p:nvSpPr>
          <p:cNvPr id="4" name="Slide Number Placeholder 3"/>
          <p:cNvSpPr>
            <a:spLocks noGrp="1"/>
          </p:cNvSpPr>
          <p:nvPr>
            <p:ph type="sldNum" sz="quarter" idx="5"/>
          </p:nvPr>
        </p:nvSpPr>
        <p:spPr/>
        <p:txBody>
          <a:bodyPr/>
          <a:lstStyle/>
          <a:p>
            <a:fld id="{F263AE7B-E73E-4B4D-A1B6-F624FD7C2254}" type="slidenum">
              <a:rPr lang="en-US" smtClean="0"/>
              <a:t>27</a:t>
            </a:fld>
            <a:endParaRPr lang="en-US"/>
          </a:p>
        </p:txBody>
      </p:sp>
    </p:spTree>
    <p:extLst>
      <p:ext uri="{BB962C8B-B14F-4D97-AF65-F5344CB8AC3E}">
        <p14:creationId xmlns:p14="http://schemas.microsoft.com/office/powerpoint/2010/main" val="2902074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cs typeface="Calibri"/>
              </a:rPr>
              <a:t>Megan….</a:t>
            </a:r>
            <a:r>
              <a:rPr lang="en-US" dirty="0" err="1">
                <a:solidFill>
                  <a:schemeClr val="bg1"/>
                </a:solidFill>
                <a:cs typeface="Calibri"/>
              </a:rPr>
              <a:t>padlet</a:t>
            </a:r>
            <a:endParaRPr lang="en-US" dirty="0">
              <a:solidFill>
                <a:schemeClr val="bg1"/>
              </a:solidFill>
              <a:cs typeface="Calibri"/>
            </a:endParaRPr>
          </a:p>
          <a:p>
            <a:endParaRPr lang="en-US" dirty="0">
              <a:solidFill>
                <a:schemeClr val="bg1"/>
              </a:solidFill>
              <a:cs typeface="Calibri"/>
            </a:endParaRPr>
          </a:p>
          <a:p>
            <a:r>
              <a:rPr lang="en-US" dirty="0">
                <a:solidFill>
                  <a:schemeClr val="bg1"/>
                </a:solidFill>
                <a:cs typeface="Calibri"/>
              </a:rPr>
              <a:t>Now that you have various ideas for reaching all types of learners, and a good hook to get the students engaged, it’s time to create your plan! </a:t>
            </a:r>
          </a:p>
          <a:p>
            <a:endParaRPr lang="en-US" dirty="0">
              <a:solidFill>
                <a:schemeClr val="bg1"/>
              </a:solidFill>
              <a:cs typeface="Calibri"/>
            </a:endParaRPr>
          </a:p>
          <a:p>
            <a:r>
              <a:rPr lang="en-US" dirty="0">
                <a:solidFill>
                  <a:schemeClr val="bg1"/>
                </a:solidFill>
                <a:cs typeface="Calibri"/>
              </a:rPr>
              <a:t>Your plan should be expansive and include a variety of activities throughout the lesson as well as the unit. </a:t>
            </a:r>
          </a:p>
          <a:p>
            <a:endParaRPr lang="en-US" dirty="0">
              <a:solidFill>
                <a:schemeClr val="bg1"/>
              </a:solidFill>
              <a:cs typeface="Calibri"/>
            </a:endParaRPr>
          </a:p>
          <a:p>
            <a:r>
              <a:rPr lang="en-US" dirty="0">
                <a:solidFill>
                  <a:schemeClr val="bg1"/>
                </a:solidFill>
                <a:cs typeface="Calibri"/>
              </a:rPr>
              <a:t>The “line” could be…. </a:t>
            </a:r>
          </a:p>
        </p:txBody>
      </p:sp>
      <p:sp>
        <p:nvSpPr>
          <p:cNvPr id="4" name="Slide Number Placeholder 3"/>
          <p:cNvSpPr>
            <a:spLocks noGrp="1"/>
          </p:cNvSpPr>
          <p:nvPr>
            <p:ph type="sldNum" sz="quarter" idx="5"/>
          </p:nvPr>
        </p:nvSpPr>
        <p:spPr/>
        <p:txBody>
          <a:bodyPr/>
          <a:lstStyle/>
          <a:p>
            <a:fld id="{F263AE7B-E73E-4B4D-A1B6-F624FD7C2254}" type="slidenum">
              <a:rPr lang="en-US" smtClean="0"/>
              <a:t>28</a:t>
            </a:fld>
            <a:endParaRPr lang="en-US"/>
          </a:p>
        </p:txBody>
      </p:sp>
    </p:spTree>
    <p:extLst>
      <p:ext uri="{BB962C8B-B14F-4D97-AF65-F5344CB8AC3E}">
        <p14:creationId xmlns:p14="http://schemas.microsoft.com/office/powerpoint/2010/main" val="2234778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bg1"/>
                </a:solidFill>
              </a:rPr>
              <a:t>Susan….How do we </a:t>
            </a:r>
            <a:r>
              <a:rPr lang="en-US" sz="1600" b="1" dirty="0">
                <a:solidFill>
                  <a:schemeClr val="bg1"/>
                </a:solidFill>
              </a:rPr>
              <a:t>Bait</a:t>
            </a:r>
            <a:r>
              <a:rPr lang="en-US" sz="1600" dirty="0">
                <a:solidFill>
                  <a:schemeClr val="bg1"/>
                </a:solidFill>
              </a:rPr>
              <a:t> our students?</a:t>
            </a:r>
          </a:p>
          <a:p>
            <a:endParaRPr lang="en-US" sz="800" dirty="0">
              <a:solidFill>
                <a:schemeClr val="bg1"/>
              </a:solidFill>
            </a:endParaRPr>
          </a:p>
          <a:p>
            <a:r>
              <a:rPr lang="en-US" sz="1600" b="1" dirty="0">
                <a:solidFill>
                  <a:schemeClr val="bg1"/>
                </a:solidFill>
              </a:rPr>
              <a:t>State the Learning Target: Entire lesson tied into target…</a:t>
            </a:r>
            <a:r>
              <a:rPr lang="en-US" sz="1600" dirty="0">
                <a:solidFill>
                  <a:schemeClr val="bg1"/>
                </a:solidFill>
              </a:rPr>
              <a:t>if rhythm is your target then every activity you do in your lesson should be focused on rhythm</a:t>
            </a:r>
          </a:p>
          <a:p>
            <a:endParaRPr lang="en-US" sz="800" b="1" dirty="0">
              <a:solidFill>
                <a:schemeClr val="bg1"/>
              </a:solidFill>
            </a:endParaRPr>
          </a:p>
          <a:p>
            <a:r>
              <a:rPr lang="en-US" sz="1600" b="1" dirty="0">
                <a:solidFill>
                  <a:schemeClr val="bg1"/>
                </a:solidFill>
              </a:rPr>
              <a:t>Consider Learning Styles….</a:t>
            </a:r>
            <a:r>
              <a:rPr lang="en-US" sz="1600" dirty="0">
                <a:solidFill>
                  <a:schemeClr val="bg1"/>
                </a:solidFill>
              </a:rPr>
              <a:t>Visual, tactile, auditory</a:t>
            </a:r>
          </a:p>
          <a:p>
            <a:endParaRPr lang="en-US" sz="800" b="1" dirty="0">
              <a:solidFill>
                <a:schemeClr val="bg1"/>
              </a:solidFill>
            </a:endParaRPr>
          </a:p>
          <a:p>
            <a:r>
              <a:rPr lang="en-US" sz="1600" b="1" dirty="0">
                <a:solidFill>
                  <a:schemeClr val="bg1"/>
                </a:solidFill>
              </a:rPr>
              <a:t>Include Modalities: Sing, Move, Play, Instruments…</a:t>
            </a:r>
            <a:r>
              <a:rPr lang="en-US" sz="1600" dirty="0">
                <a:solidFill>
                  <a:schemeClr val="bg1"/>
                </a:solidFill>
              </a:rPr>
              <a:t>at some point in every unit you should be including all 4 of these modalities</a:t>
            </a:r>
          </a:p>
          <a:p>
            <a:endParaRPr lang="en-US" sz="800" b="1" dirty="0">
              <a:solidFill>
                <a:schemeClr val="bg1"/>
              </a:solidFill>
            </a:endParaRPr>
          </a:p>
          <a:p>
            <a:r>
              <a:rPr lang="en-US" sz="1600" b="1" dirty="0">
                <a:solidFill>
                  <a:schemeClr val="bg1"/>
                </a:solidFill>
              </a:rPr>
              <a:t>Group Students for Personalized Learning:</a:t>
            </a:r>
          </a:p>
          <a:p>
            <a:r>
              <a:rPr lang="en-US" sz="1600" b="1" dirty="0">
                <a:solidFill>
                  <a:schemeClr val="bg1"/>
                </a:solidFill>
              </a:rPr>
              <a:t>Whole group intro…small groups</a:t>
            </a:r>
          </a:p>
          <a:p>
            <a:r>
              <a:rPr lang="en-US" sz="1600" b="1" dirty="0">
                <a:solidFill>
                  <a:schemeClr val="bg1"/>
                </a:solidFill>
              </a:rPr>
              <a:t>Small as the intro….large group             Groups can be based on prior knowledge, interests, and skills.</a:t>
            </a:r>
          </a:p>
        </p:txBody>
      </p:sp>
      <p:sp>
        <p:nvSpPr>
          <p:cNvPr id="4" name="Slide Number Placeholder 3"/>
          <p:cNvSpPr>
            <a:spLocks noGrp="1"/>
          </p:cNvSpPr>
          <p:nvPr>
            <p:ph type="sldNum" sz="quarter" idx="5"/>
          </p:nvPr>
        </p:nvSpPr>
        <p:spPr/>
        <p:txBody>
          <a:bodyPr/>
          <a:lstStyle/>
          <a:p>
            <a:fld id="{F263AE7B-E73E-4B4D-A1B6-F624FD7C2254}" type="slidenum">
              <a:rPr lang="en-US" smtClean="0"/>
              <a:t>29</a:t>
            </a:fld>
            <a:endParaRPr lang="en-US"/>
          </a:p>
        </p:txBody>
      </p:sp>
    </p:spTree>
    <p:extLst>
      <p:ext uri="{BB962C8B-B14F-4D97-AF65-F5344CB8AC3E}">
        <p14:creationId xmlns:p14="http://schemas.microsoft.com/office/powerpoint/2010/main" val="126191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Megan</a:t>
            </a:r>
            <a:r>
              <a:rPr lang="en-US" dirty="0">
                <a:solidFill>
                  <a:schemeClr val="tx1"/>
                </a:solidFill>
              </a:rPr>
              <a:t>….</a:t>
            </a:r>
            <a:endParaRPr lang="en-US" dirty="0">
              <a:solidFill>
                <a:schemeClr val="tx1"/>
              </a:solidFill>
              <a:cs typeface="Calibri"/>
            </a:endParaRPr>
          </a:p>
          <a:p>
            <a:r>
              <a:rPr lang="en-US" b="1" u="sng" dirty="0">
                <a:solidFill>
                  <a:schemeClr val="tx1"/>
                </a:solidFill>
                <a:cs typeface="Calibri"/>
              </a:rPr>
              <a:t>Make sure to pay attention! We will have a game for PRIZES at the end of this session and if you stay until the end we will be drawing names for Teacher Pay Teacher prizes!</a:t>
            </a:r>
          </a:p>
          <a:p>
            <a:endParaRPr lang="en-US" dirty="0">
              <a:solidFill>
                <a:schemeClr val="tx1"/>
              </a:solidFill>
              <a:cs typeface="Calibri"/>
            </a:endParaRPr>
          </a:p>
          <a:p>
            <a:r>
              <a:rPr lang="en-US" dirty="0">
                <a:solidFill>
                  <a:schemeClr val="tx1"/>
                </a:solidFill>
                <a:cs typeface="Calibri"/>
              </a:rPr>
              <a:t>It is important to focus on the planning to include learning stations problem solving, active reading ,alternative assignments, and cooperative learning. This involves thoughtful planning so each activity is focused on the learning target and motives students to better understand the key focus, organize information for understanding and memory by unlocking prior knowledge and extending the learning. And finally includes a thoughtful process for consistently assessing and monitoring the learning. </a:t>
            </a:r>
          </a:p>
        </p:txBody>
      </p:sp>
      <p:sp>
        <p:nvSpPr>
          <p:cNvPr id="4" name="Slide Number Placeholder 3"/>
          <p:cNvSpPr>
            <a:spLocks noGrp="1"/>
          </p:cNvSpPr>
          <p:nvPr>
            <p:ph type="sldNum" sz="quarter" idx="5"/>
          </p:nvPr>
        </p:nvSpPr>
        <p:spPr/>
        <p:txBody>
          <a:bodyPr/>
          <a:lstStyle/>
          <a:p>
            <a:fld id="{F263AE7B-E73E-4B4D-A1B6-F624FD7C2254}" type="slidenum">
              <a:rPr lang="en-US" smtClean="0"/>
              <a:t>3</a:t>
            </a:fld>
            <a:endParaRPr lang="en-US"/>
          </a:p>
        </p:txBody>
      </p:sp>
    </p:spTree>
    <p:extLst>
      <p:ext uri="{BB962C8B-B14F-4D97-AF65-F5344CB8AC3E}">
        <p14:creationId xmlns:p14="http://schemas.microsoft.com/office/powerpoint/2010/main" val="3017512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cs typeface="Calibri"/>
              </a:rPr>
              <a:t>Megan…</a:t>
            </a:r>
            <a:r>
              <a:rPr lang="en-US" b="1" dirty="0">
                <a:solidFill>
                  <a:schemeClr val="bg1"/>
                </a:solidFill>
                <a:cs typeface="Calibri"/>
              </a:rPr>
              <a:t>pair and share</a:t>
            </a:r>
          </a:p>
        </p:txBody>
      </p:sp>
      <p:sp>
        <p:nvSpPr>
          <p:cNvPr id="4" name="Slide Number Placeholder 3"/>
          <p:cNvSpPr>
            <a:spLocks noGrp="1"/>
          </p:cNvSpPr>
          <p:nvPr>
            <p:ph type="sldNum" sz="quarter" idx="5"/>
          </p:nvPr>
        </p:nvSpPr>
        <p:spPr/>
        <p:txBody>
          <a:bodyPr/>
          <a:lstStyle/>
          <a:p>
            <a:fld id="{F263AE7B-E73E-4B4D-A1B6-F624FD7C2254}" type="slidenum">
              <a:rPr lang="en-US" smtClean="0"/>
              <a:t>30</a:t>
            </a:fld>
            <a:endParaRPr lang="en-US"/>
          </a:p>
        </p:txBody>
      </p:sp>
    </p:spTree>
    <p:extLst>
      <p:ext uri="{BB962C8B-B14F-4D97-AF65-F5344CB8AC3E}">
        <p14:creationId xmlns:p14="http://schemas.microsoft.com/office/powerpoint/2010/main" val="2841434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a:t>
            </a:r>
          </a:p>
        </p:txBody>
      </p:sp>
      <p:sp>
        <p:nvSpPr>
          <p:cNvPr id="4" name="Slide Number Placeholder 3"/>
          <p:cNvSpPr>
            <a:spLocks noGrp="1"/>
          </p:cNvSpPr>
          <p:nvPr>
            <p:ph type="sldNum" sz="quarter" idx="5"/>
          </p:nvPr>
        </p:nvSpPr>
        <p:spPr/>
        <p:txBody>
          <a:bodyPr/>
          <a:lstStyle/>
          <a:p>
            <a:fld id="{F263AE7B-E73E-4B4D-A1B6-F624FD7C2254}" type="slidenum">
              <a:rPr lang="en-US" smtClean="0"/>
              <a:t>31</a:t>
            </a:fld>
            <a:endParaRPr lang="en-US"/>
          </a:p>
        </p:txBody>
      </p:sp>
    </p:spTree>
    <p:extLst>
      <p:ext uri="{BB962C8B-B14F-4D97-AF65-F5344CB8AC3E}">
        <p14:creationId xmlns:p14="http://schemas.microsoft.com/office/powerpoint/2010/main" val="3111691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bg1"/>
                </a:solidFill>
                <a:cs typeface="Calibri"/>
              </a:rPr>
              <a:t>Susan….</a:t>
            </a:r>
          </a:p>
          <a:p>
            <a:r>
              <a:rPr lang="en-US" sz="1600" dirty="0">
                <a:solidFill>
                  <a:schemeClr val="bg1"/>
                </a:solidFill>
                <a:cs typeface="Calibri"/>
              </a:rPr>
              <a:t>There are so many ways to assess your students.</a:t>
            </a:r>
          </a:p>
          <a:p>
            <a:endParaRPr lang="en-US" sz="1600" dirty="0">
              <a:solidFill>
                <a:schemeClr val="bg1"/>
              </a:solidFill>
              <a:cs typeface="Calibri"/>
            </a:endParaRPr>
          </a:p>
          <a:p>
            <a:r>
              <a:rPr lang="en-US" sz="1600" b="1" dirty="0">
                <a:solidFill>
                  <a:schemeClr val="bg1"/>
                </a:solidFill>
              </a:rPr>
              <a:t>The Diagnostic assessment should be completed before you teach:</a:t>
            </a:r>
            <a:endParaRPr lang="en-US" sz="1600" b="1" dirty="0">
              <a:solidFill>
                <a:schemeClr val="bg1"/>
              </a:solidFill>
              <a:cs typeface="Calibri"/>
            </a:endParaRPr>
          </a:p>
          <a:p>
            <a:r>
              <a:rPr lang="en-US" sz="1600" b="1" dirty="0">
                <a:solidFill>
                  <a:schemeClr val="bg1"/>
                </a:solidFill>
              </a:rPr>
              <a:t>Some ideas include….</a:t>
            </a:r>
          </a:p>
          <a:p>
            <a:r>
              <a:rPr lang="en-US" sz="1600" b="1" dirty="0">
                <a:solidFill>
                  <a:schemeClr val="bg1"/>
                </a:solidFill>
                <a:cs typeface="Calibri" panose="020F0502020204030204"/>
              </a:rPr>
              <a:t>Written Assessments</a:t>
            </a:r>
            <a:endParaRPr lang="en-US" sz="1600" b="1" dirty="0">
              <a:solidFill>
                <a:schemeClr val="bg1"/>
              </a:solidFill>
            </a:endParaRPr>
          </a:p>
          <a:p>
            <a:r>
              <a:rPr lang="en-US" sz="1600" b="1" dirty="0" err="1">
                <a:solidFill>
                  <a:schemeClr val="bg1"/>
                </a:solidFill>
                <a:cs typeface="Calibri"/>
              </a:rPr>
              <a:t>Plickers</a:t>
            </a:r>
            <a:endParaRPr lang="en-US" sz="1600" b="1" dirty="0">
              <a:solidFill>
                <a:schemeClr val="bg1"/>
              </a:solidFill>
            </a:endParaRPr>
          </a:p>
          <a:p>
            <a:r>
              <a:rPr lang="en-US" sz="1600" b="1" dirty="0">
                <a:solidFill>
                  <a:schemeClr val="bg1"/>
                </a:solidFill>
              </a:rPr>
              <a:t>High 5</a:t>
            </a:r>
            <a:endParaRPr lang="en-US" sz="1600" b="1" dirty="0">
              <a:solidFill>
                <a:schemeClr val="bg1"/>
              </a:solidFill>
              <a:cs typeface="Calibri" panose="020F0502020204030204"/>
            </a:endParaRPr>
          </a:p>
          <a:p>
            <a:r>
              <a:rPr lang="en-US" sz="1600" b="1" dirty="0">
                <a:solidFill>
                  <a:schemeClr val="bg1"/>
                </a:solidFill>
              </a:rPr>
              <a:t>Clapping rhythm or reading Solfege pattern</a:t>
            </a:r>
            <a:r>
              <a:rPr lang="en-US" sz="1600" dirty="0">
                <a:solidFill>
                  <a:schemeClr val="bg1"/>
                </a:solidFill>
                <a:cs typeface="Calibri"/>
              </a:rPr>
              <a:t> and asking students which one they heard</a:t>
            </a:r>
            <a:endParaRPr lang="en-US" sz="1600" b="1" dirty="0">
              <a:solidFill>
                <a:schemeClr val="bg1"/>
              </a:solidFill>
              <a:cs typeface="Calibri" panose="020F0502020204030204"/>
            </a:endParaRPr>
          </a:p>
        </p:txBody>
      </p:sp>
      <p:sp>
        <p:nvSpPr>
          <p:cNvPr id="4" name="Slide Number Placeholder 3"/>
          <p:cNvSpPr>
            <a:spLocks noGrp="1"/>
          </p:cNvSpPr>
          <p:nvPr>
            <p:ph type="sldNum" sz="quarter" idx="5"/>
          </p:nvPr>
        </p:nvSpPr>
        <p:spPr/>
        <p:txBody>
          <a:bodyPr/>
          <a:lstStyle/>
          <a:p>
            <a:fld id="{F263AE7B-E73E-4B4D-A1B6-F624FD7C2254}" type="slidenum">
              <a:rPr lang="en-US" smtClean="0"/>
              <a:t>32</a:t>
            </a:fld>
            <a:endParaRPr lang="en-US"/>
          </a:p>
        </p:txBody>
      </p:sp>
    </p:spTree>
    <p:extLst>
      <p:ext uri="{BB962C8B-B14F-4D97-AF65-F5344CB8AC3E}">
        <p14:creationId xmlns:p14="http://schemas.microsoft.com/office/powerpoint/2010/main" val="166050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bg1"/>
                </a:solidFill>
                <a:cs typeface="Calibri"/>
              </a:rPr>
              <a:t>Susan….</a:t>
            </a:r>
          </a:p>
          <a:p>
            <a:r>
              <a:rPr lang="en-US" sz="1600" b="1" dirty="0">
                <a:solidFill>
                  <a:schemeClr val="bg1"/>
                </a:solidFill>
                <a:cs typeface="Calibri" panose="020F0502020204030204"/>
              </a:rPr>
              <a:t>The Written Diagnostic Assessment can be per unit or topic and can be given again as a summative assessment to show growth and understanding.</a:t>
            </a:r>
            <a:endParaRPr lang="en-US" sz="1600" b="1" dirty="0">
              <a:solidFill>
                <a:schemeClr val="bg1"/>
              </a:solidFill>
            </a:endParaRPr>
          </a:p>
          <a:p>
            <a:endParaRPr lang="en-US" sz="1600" dirty="0">
              <a:solidFill>
                <a:schemeClr val="bg1"/>
              </a:solidFill>
              <a:cs typeface="Calibri"/>
            </a:endParaRPr>
          </a:p>
        </p:txBody>
      </p:sp>
      <p:sp>
        <p:nvSpPr>
          <p:cNvPr id="4" name="Slide Number Placeholder 3"/>
          <p:cNvSpPr>
            <a:spLocks noGrp="1"/>
          </p:cNvSpPr>
          <p:nvPr>
            <p:ph type="sldNum" sz="quarter" idx="5"/>
          </p:nvPr>
        </p:nvSpPr>
        <p:spPr/>
        <p:txBody>
          <a:bodyPr/>
          <a:lstStyle/>
          <a:p>
            <a:pPr defTabSz="931774">
              <a:defRPr/>
            </a:pPr>
            <a:fld id="{F263AE7B-E73E-4B4D-A1B6-F624FD7C2254}" type="slidenum">
              <a:rPr lang="en-US">
                <a:solidFill>
                  <a:prstClr val="black"/>
                </a:solidFill>
                <a:latin typeface="Calibri" panose="020F0502020204030204"/>
              </a:rPr>
              <a:pPr defTabSz="931774">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98674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bg1"/>
                </a:solidFill>
                <a:cs typeface="Calibri"/>
              </a:rPr>
              <a:t>Susan….</a:t>
            </a:r>
          </a:p>
          <a:p>
            <a:r>
              <a:rPr lang="en-US" sz="1600" b="1" dirty="0" err="1">
                <a:solidFill>
                  <a:schemeClr val="bg1"/>
                </a:solidFill>
                <a:cs typeface="Calibri"/>
              </a:rPr>
              <a:t>Plickers</a:t>
            </a:r>
            <a:r>
              <a:rPr lang="en-US" sz="1600" b="1" dirty="0">
                <a:solidFill>
                  <a:schemeClr val="bg1"/>
                </a:solidFill>
                <a:cs typeface="Calibri"/>
              </a:rPr>
              <a:t> is also a great diagnostic assessment…you can load 5 questions per </a:t>
            </a:r>
            <a:r>
              <a:rPr lang="en-US" sz="1600" b="1" dirty="0" err="1">
                <a:solidFill>
                  <a:schemeClr val="bg1"/>
                </a:solidFill>
                <a:cs typeface="Calibri"/>
              </a:rPr>
              <a:t>plickers</a:t>
            </a:r>
            <a:r>
              <a:rPr lang="en-US" sz="1600" b="1" dirty="0">
                <a:solidFill>
                  <a:schemeClr val="bg1"/>
                </a:solidFill>
                <a:cs typeface="Calibri"/>
              </a:rPr>
              <a:t> assessment….but you can create two if you want a longer assessment and link the students to both assessments.</a:t>
            </a:r>
            <a:endParaRPr lang="en-US" sz="1600" b="1" dirty="0">
              <a:solidFill>
                <a:schemeClr val="bg1"/>
              </a:solidFill>
            </a:endParaRPr>
          </a:p>
          <a:p>
            <a:endParaRPr lang="en-US" sz="1600" dirty="0">
              <a:solidFill>
                <a:schemeClr val="bg1"/>
              </a:solidFill>
              <a:cs typeface="Calibri"/>
            </a:endParaRPr>
          </a:p>
        </p:txBody>
      </p:sp>
      <p:sp>
        <p:nvSpPr>
          <p:cNvPr id="4" name="Slide Number Placeholder 3"/>
          <p:cNvSpPr>
            <a:spLocks noGrp="1"/>
          </p:cNvSpPr>
          <p:nvPr>
            <p:ph type="sldNum" sz="quarter" idx="5"/>
          </p:nvPr>
        </p:nvSpPr>
        <p:spPr/>
        <p:txBody>
          <a:bodyPr/>
          <a:lstStyle/>
          <a:p>
            <a:pPr defTabSz="931774">
              <a:defRPr/>
            </a:pPr>
            <a:fld id="{F263AE7B-E73E-4B4D-A1B6-F624FD7C2254}" type="slidenum">
              <a:rPr lang="en-US">
                <a:solidFill>
                  <a:prstClr val="black"/>
                </a:solidFill>
                <a:latin typeface="Calibri" panose="020F0502020204030204"/>
              </a:rPr>
              <a:pPr defTabSz="931774">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2307135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chemeClr val="bg1"/>
                </a:solidFill>
              </a:rPr>
              <a:t>Susan….</a:t>
            </a:r>
          </a:p>
          <a:p>
            <a:r>
              <a:rPr lang="en-US" sz="1600" b="1" dirty="0">
                <a:solidFill>
                  <a:schemeClr val="bg1"/>
                </a:solidFill>
              </a:rPr>
              <a:t>High 5 is a fun diagnostic assessment. I Posted a Solfege pattern in the hallway outside my room. The students looked at the pattern and decided what the names of the pitches were.</a:t>
            </a:r>
            <a:endParaRPr lang="en-US" sz="1600" b="1" dirty="0">
              <a:solidFill>
                <a:schemeClr val="bg1"/>
              </a:solidFill>
              <a:cs typeface="Calibri" panose="020F0502020204030204"/>
            </a:endParaRPr>
          </a:p>
          <a:p>
            <a:endParaRPr lang="en-US" sz="1600" dirty="0">
              <a:solidFill>
                <a:schemeClr val="bg1"/>
              </a:solidFill>
              <a:cs typeface="Calibri"/>
            </a:endParaRPr>
          </a:p>
        </p:txBody>
      </p:sp>
      <p:sp>
        <p:nvSpPr>
          <p:cNvPr id="4" name="Slide Number Placeholder 3"/>
          <p:cNvSpPr>
            <a:spLocks noGrp="1"/>
          </p:cNvSpPr>
          <p:nvPr>
            <p:ph type="sldNum" sz="quarter" idx="5"/>
          </p:nvPr>
        </p:nvSpPr>
        <p:spPr/>
        <p:txBody>
          <a:bodyPr/>
          <a:lstStyle/>
          <a:p>
            <a:pPr defTabSz="931774">
              <a:defRPr/>
            </a:pPr>
            <a:fld id="{F263AE7B-E73E-4B4D-A1B6-F624FD7C2254}" type="slidenum">
              <a:rPr lang="en-US">
                <a:solidFill>
                  <a:prstClr val="black"/>
                </a:solidFill>
                <a:latin typeface="Calibri" panose="020F0502020204030204"/>
              </a:rPr>
              <a:pPr defTabSz="931774">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3078112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bg1"/>
                </a:solidFill>
                <a:cs typeface="Calibri"/>
              </a:rPr>
              <a:t>Susan….</a:t>
            </a:r>
          </a:p>
          <a:p>
            <a:r>
              <a:rPr lang="en-US" sz="1600" b="1" dirty="0">
                <a:solidFill>
                  <a:schemeClr val="bg1"/>
                </a:solidFill>
                <a:cs typeface="Calibri"/>
              </a:rPr>
              <a:t>The students lined up on the wall and one at a time they came around  the corner and put their hand on the hand they thought had the right answer.</a:t>
            </a:r>
          </a:p>
        </p:txBody>
      </p:sp>
      <p:sp>
        <p:nvSpPr>
          <p:cNvPr id="4" name="Slide Number Placeholder 3"/>
          <p:cNvSpPr>
            <a:spLocks noGrp="1"/>
          </p:cNvSpPr>
          <p:nvPr>
            <p:ph type="sldNum" sz="quarter" idx="5"/>
          </p:nvPr>
        </p:nvSpPr>
        <p:spPr/>
        <p:txBody>
          <a:bodyPr/>
          <a:lstStyle/>
          <a:p>
            <a:pPr defTabSz="931774">
              <a:defRPr/>
            </a:pPr>
            <a:fld id="{F263AE7B-E73E-4B4D-A1B6-F624FD7C2254}" type="slidenum">
              <a:rPr lang="en-US">
                <a:solidFill>
                  <a:prstClr val="black"/>
                </a:solidFill>
                <a:latin typeface="Calibri" panose="020F0502020204030204"/>
              </a:rPr>
              <a:pPr defTabSz="931774">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1287890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Once the students entered the classroom, they went straight to the group that was the color of the hand they selected on the chart. The centers were leveled skills.</a:t>
            </a:r>
          </a:p>
          <a:p>
            <a:endParaRPr lang="en-US" sz="1600" b="1" dirty="0"/>
          </a:p>
          <a:p>
            <a:pPr defTabSz="465887">
              <a:defRPr/>
            </a:pPr>
            <a:r>
              <a:rPr lang="en-US" sz="1600" b="1" dirty="0"/>
              <a:t>The Purple Team was the lower level group: Read Flashcards with teacher and then with partners.</a:t>
            </a:r>
          </a:p>
          <a:p>
            <a:pPr defTabSz="465887">
              <a:defRPr/>
            </a:pPr>
            <a:endParaRPr lang="en-US" sz="1600" b="1" dirty="0"/>
          </a:p>
          <a:p>
            <a:pPr defTabSz="465887">
              <a:defRPr/>
            </a:pPr>
            <a:r>
              <a:rPr lang="en-US" sz="1600" b="1" dirty="0"/>
              <a:t>The Green Team was the on-level group: Place chips on your chart to create the Solfege patterns listed on the board.</a:t>
            </a:r>
          </a:p>
          <a:p>
            <a:pPr defTabSz="465887">
              <a:defRPr/>
            </a:pPr>
            <a:endParaRPr lang="en-US" sz="1600" b="1" dirty="0"/>
          </a:p>
          <a:p>
            <a:pPr defTabSz="465887">
              <a:defRPr/>
            </a:pPr>
            <a:r>
              <a:rPr lang="en-US" sz="1600" b="1" dirty="0"/>
              <a:t>The Blue Team was the above level group: Compose Solfege patterns on flashcards and write the answers on the back. Use cards to challenge others on your team.</a:t>
            </a:r>
          </a:p>
        </p:txBody>
      </p:sp>
      <p:sp>
        <p:nvSpPr>
          <p:cNvPr id="4" name="Slide Number Placeholder 3"/>
          <p:cNvSpPr>
            <a:spLocks noGrp="1"/>
          </p:cNvSpPr>
          <p:nvPr>
            <p:ph type="sldNum" sz="quarter" idx="5"/>
          </p:nvPr>
        </p:nvSpPr>
        <p:spPr/>
        <p:txBody>
          <a:bodyPr/>
          <a:lstStyle/>
          <a:p>
            <a:fld id="{F263AE7B-E73E-4B4D-A1B6-F624FD7C2254}" type="slidenum">
              <a:rPr lang="en-US" smtClean="0"/>
              <a:t>37</a:t>
            </a:fld>
            <a:endParaRPr lang="en-US"/>
          </a:p>
        </p:txBody>
      </p:sp>
    </p:spTree>
    <p:extLst>
      <p:ext uri="{BB962C8B-B14F-4D97-AF65-F5344CB8AC3E}">
        <p14:creationId xmlns:p14="http://schemas.microsoft.com/office/powerpoint/2010/main" val="691716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bg1"/>
                </a:solidFill>
                <a:cs typeface="Calibri"/>
              </a:rPr>
              <a:t>Susan….</a:t>
            </a:r>
          </a:p>
          <a:p>
            <a:r>
              <a:rPr lang="en-US" sz="1600" b="1" dirty="0">
                <a:solidFill>
                  <a:schemeClr val="bg1"/>
                </a:solidFill>
                <a:cs typeface="Calibri"/>
              </a:rPr>
              <a:t>A diagnostic assessment can also be as simple as holding up two flashcards and clapping a rhythm or singing a Solfege pattern and the students pointing to the correct one and </a:t>
            </a:r>
            <a:r>
              <a:rPr lang="en-US" sz="1600" b="1" u="sng" dirty="0">
                <a:solidFill>
                  <a:schemeClr val="bg1"/>
                </a:solidFill>
                <a:cs typeface="Calibri"/>
              </a:rPr>
              <a:t>explaining why they selected that card.</a:t>
            </a:r>
          </a:p>
          <a:p>
            <a:endParaRPr lang="en-US" sz="1600" dirty="0">
              <a:solidFill>
                <a:schemeClr val="bg1"/>
              </a:solidFill>
              <a:cs typeface="Calibri"/>
            </a:endParaRPr>
          </a:p>
          <a:p>
            <a:endParaRPr lang="en-US" sz="1600" dirty="0">
              <a:solidFill>
                <a:schemeClr val="bg1"/>
              </a:solidFill>
              <a:cs typeface="Calibri"/>
            </a:endParaRPr>
          </a:p>
        </p:txBody>
      </p:sp>
      <p:sp>
        <p:nvSpPr>
          <p:cNvPr id="4" name="Slide Number Placeholder 3"/>
          <p:cNvSpPr>
            <a:spLocks noGrp="1"/>
          </p:cNvSpPr>
          <p:nvPr>
            <p:ph type="sldNum" sz="quarter" idx="5"/>
          </p:nvPr>
        </p:nvSpPr>
        <p:spPr/>
        <p:txBody>
          <a:bodyPr/>
          <a:lstStyle/>
          <a:p>
            <a:pPr defTabSz="931774">
              <a:defRPr/>
            </a:pPr>
            <a:fld id="{F263AE7B-E73E-4B4D-A1B6-F624FD7C2254}" type="slidenum">
              <a:rPr lang="en-US">
                <a:solidFill>
                  <a:prstClr val="black"/>
                </a:solidFill>
                <a:latin typeface="Calibri" panose="020F0502020204030204"/>
              </a:rPr>
              <a:pPr defTabSz="931774">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1854825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bg1"/>
                </a:solidFill>
              </a:rPr>
              <a:t>Susan…</a:t>
            </a:r>
          </a:p>
          <a:p>
            <a:r>
              <a:rPr lang="en-US" sz="1600" dirty="0">
                <a:solidFill>
                  <a:schemeClr val="bg1"/>
                </a:solidFill>
              </a:rPr>
              <a:t>Always remember…</a:t>
            </a:r>
            <a:r>
              <a:rPr lang="en-US" sz="1600" b="1" dirty="0">
                <a:solidFill>
                  <a:schemeClr val="bg1"/>
                </a:solidFill>
              </a:rPr>
              <a:t>The Key is to use the Diagnostic Assessment </a:t>
            </a:r>
            <a:br>
              <a:rPr lang="en-US" sz="1600" b="1" dirty="0">
                <a:solidFill>
                  <a:schemeClr val="bg1"/>
                </a:solidFill>
              </a:rPr>
            </a:br>
            <a:r>
              <a:rPr lang="en-US" sz="1600" b="1" dirty="0">
                <a:solidFill>
                  <a:schemeClr val="bg1"/>
                </a:solidFill>
              </a:rPr>
              <a:t>to group students!</a:t>
            </a:r>
            <a:endParaRPr lang="en-US" sz="1600" dirty="0">
              <a:solidFill>
                <a:schemeClr val="bg1"/>
              </a:solidFill>
            </a:endParaRPr>
          </a:p>
        </p:txBody>
      </p:sp>
      <p:sp>
        <p:nvSpPr>
          <p:cNvPr id="4" name="Slide Number Placeholder 3"/>
          <p:cNvSpPr>
            <a:spLocks noGrp="1"/>
          </p:cNvSpPr>
          <p:nvPr>
            <p:ph type="sldNum" sz="quarter" idx="5"/>
          </p:nvPr>
        </p:nvSpPr>
        <p:spPr/>
        <p:txBody>
          <a:bodyPr/>
          <a:lstStyle/>
          <a:p>
            <a:fld id="{F263AE7B-E73E-4B4D-A1B6-F624FD7C2254}" type="slidenum">
              <a:rPr lang="en-US" smtClean="0"/>
              <a:t>39</a:t>
            </a:fld>
            <a:endParaRPr lang="en-US"/>
          </a:p>
        </p:txBody>
      </p:sp>
    </p:spTree>
    <p:extLst>
      <p:ext uri="{BB962C8B-B14F-4D97-AF65-F5344CB8AC3E}">
        <p14:creationId xmlns:p14="http://schemas.microsoft.com/office/powerpoint/2010/main" val="3831456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600" b="1" dirty="0"/>
              <a:t>Susan…..</a:t>
            </a:r>
          </a:p>
          <a:p>
            <a:pPr defTabSz="931774">
              <a:defRPr/>
            </a:pPr>
            <a:r>
              <a:rPr lang="en-US" sz="1600" b="1" dirty="0"/>
              <a:t>Let’s take a look at what students need to become successful learners</a:t>
            </a:r>
          </a:p>
          <a:p>
            <a:pPr defTabSz="931774">
              <a:defRPr/>
            </a:pPr>
            <a:r>
              <a:rPr lang="en-US" sz="1600" b="1" dirty="0"/>
              <a:t>• Step-by-step strategic instruction </a:t>
            </a:r>
            <a:endParaRPr lang="en-US" sz="1600" dirty="0"/>
          </a:p>
          <a:p>
            <a:r>
              <a:rPr lang="en-US" sz="1600" dirty="0"/>
              <a:t>Small steps that the students can complete independently or in small groups</a:t>
            </a:r>
          </a:p>
          <a:p>
            <a:r>
              <a:rPr lang="en-US" sz="1600" b="1" dirty="0"/>
              <a:t>• A variety of instructional approaches</a:t>
            </a:r>
          </a:p>
          <a:p>
            <a:r>
              <a:rPr lang="en-US" sz="1600" b="1" dirty="0"/>
              <a:t>   and learning materials </a:t>
            </a:r>
          </a:p>
          <a:p>
            <a:r>
              <a:rPr lang="en-US" sz="1600" dirty="0"/>
              <a:t>Choices that the students can make between the process or the materials they use</a:t>
            </a:r>
          </a:p>
          <a:p>
            <a:r>
              <a:rPr lang="en-US" sz="1600" b="1" dirty="0"/>
              <a:t>• Appropriate support that includes modeling, </a:t>
            </a:r>
          </a:p>
          <a:p>
            <a:r>
              <a:rPr lang="en-US" sz="1600" b="1" dirty="0"/>
              <a:t>   guided practice and independent practice </a:t>
            </a:r>
          </a:p>
          <a:p>
            <a:r>
              <a:rPr lang="en-US" sz="1600" dirty="0"/>
              <a:t>Modelling the process before the students begin, they practice as a group, then they practice independently</a:t>
            </a:r>
          </a:p>
        </p:txBody>
      </p:sp>
      <p:sp>
        <p:nvSpPr>
          <p:cNvPr id="4" name="Slide Number Placeholder 3"/>
          <p:cNvSpPr>
            <a:spLocks noGrp="1"/>
          </p:cNvSpPr>
          <p:nvPr>
            <p:ph type="sldNum" sz="quarter" idx="5"/>
          </p:nvPr>
        </p:nvSpPr>
        <p:spPr/>
        <p:txBody>
          <a:bodyPr/>
          <a:lstStyle/>
          <a:p>
            <a:fld id="{F263AE7B-E73E-4B4D-A1B6-F624FD7C2254}" type="slidenum">
              <a:rPr lang="en-US" smtClean="0"/>
              <a:t>4</a:t>
            </a:fld>
            <a:endParaRPr lang="en-US"/>
          </a:p>
        </p:txBody>
      </p:sp>
    </p:spTree>
    <p:extLst>
      <p:ext uri="{BB962C8B-B14F-4D97-AF65-F5344CB8AC3E}">
        <p14:creationId xmlns:p14="http://schemas.microsoft.com/office/powerpoint/2010/main" val="2691850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cs typeface="Calibri"/>
              </a:rPr>
              <a:t>Megan – make sure to denote a quick difference between formative and summative – formative is a short / quick check to guide instruction. Different from a summative more inclusive assessment process. </a:t>
            </a:r>
          </a:p>
        </p:txBody>
      </p:sp>
      <p:sp>
        <p:nvSpPr>
          <p:cNvPr id="4" name="Slide Number Placeholder 3"/>
          <p:cNvSpPr>
            <a:spLocks noGrp="1"/>
          </p:cNvSpPr>
          <p:nvPr>
            <p:ph type="sldNum" sz="quarter" idx="5"/>
          </p:nvPr>
        </p:nvSpPr>
        <p:spPr/>
        <p:txBody>
          <a:bodyPr/>
          <a:lstStyle/>
          <a:p>
            <a:fld id="{F263AE7B-E73E-4B4D-A1B6-F624FD7C2254}" type="slidenum">
              <a:rPr lang="en-US" smtClean="0"/>
              <a:t>40</a:t>
            </a:fld>
            <a:endParaRPr lang="en-US"/>
          </a:p>
        </p:txBody>
      </p:sp>
    </p:spTree>
    <p:extLst>
      <p:ext uri="{BB962C8B-B14F-4D97-AF65-F5344CB8AC3E}">
        <p14:creationId xmlns:p14="http://schemas.microsoft.com/office/powerpoint/2010/main" val="3523590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chemeClr val="bg1"/>
                </a:solidFill>
                <a:cs typeface="Calibri"/>
              </a:rPr>
              <a:t>Susan….</a:t>
            </a:r>
          </a:p>
          <a:p>
            <a:r>
              <a:rPr lang="en-US" sz="1600" b="1" dirty="0">
                <a:solidFill>
                  <a:schemeClr val="bg1"/>
                </a:solidFill>
                <a:cs typeface="Calibri"/>
              </a:rPr>
              <a:t>Summative assessments are formal and should reflect what a student has learned across several lessons or a unit.</a:t>
            </a:r>
          </a:p>
          <a:p>
            <a:r>
              <a:rPr lang="en-US" sz="1600" b="1" dirty="0">
                <a:solidFill>
                  <a:schemeClr val="bg1"/>
                </a:solidFill>
                <a:cs typeface="Calibri"/>
              </a:rPr>
              <a:t>These assessments can be a written assessment, a project, a composition, a rubric for performance skills, or conferencing with individual students.</a:t>
            </a:r>
          </a:p>
        </p:txBody>
      </p:sp>
      <p:sp>
        <p:nvSpPr>
          <p:cNvPr id="4" name="Slide Number Placeholder 3"/>
          <p:cNvSpPr>
            <a:spLocks noGrp="1"/>
          </p:cNvSpPr>
          <p:nvPr>
            <p:ph type="sldNum" sz="quarter" idx="5"/>
          </p:nvPr>
        </p:nvSpPr>
        <p:spPr/>
        <p:txBody>
          <a:bodyPr/>
          <a:lstStyle/>
          <a:p>
            <a:fld id="{F263AE7B-E73E-4B4D-A1B6-F624FD7C2254}" type="slidenum">
              <a:rPr lang="en-US" smtClean="0"/>
              <a:t>41</a:t>
            </a:fld>
            <a:endParaRPr lang="en-US"/>
          </a:p>
        </p:txBody>
      </p:sp>
    </p:spTree>
    <p:extLst>
      <p:ext uri="{BB962C8B-B14F-4D97-AF65-F5344CB8AC3E}">
        <p14:creationId xmlns:p14="http://schemas.microsoft.com/office/powerpoint/2010/main" val="41780422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Megan:  Well Susan, I don’t know about you, but I certainly feel much better about hooking my students on learning! And I hope you all do too! </a:t>
            </a:r>
            <a:endParaRPr lang="en-US" sz="1600" dirty="0">
              <a:cs typeface="Calibri"/>
            </a:endParaRPr>
          </a:p>
          <a:p>
            <a:endParaRPr lang="en-US" sz="1600" dirty="0"/>
          </a:p>
          <a:p>
            <a:r>
              <a:rPr lang="en-US" sz="1600" dirty="0"/>
              <a:t>Susan:  Now, back to these fish that just aren’t biting! What are we going to do! </a:t>
            </a:r>
            <a:endParaRPr lang="en-US" sz="1600" dirty="0">
              <a:cs typeface="Calibri"/>
            </a:endParaRPr>
          </a:p>
          <a:p>
            <a:endParaRPr lang="en-US" sz="1600" dirty="0"/>
          </a:p>
          <a:p>
            <a:r>
              <a:rPr lang="en-US" sz="1600" dirty="0"/>
              <a:t>Megan: Oh, I know, let’s try a different strategy and use a different pool! And maybe some new fishers! </a:t>
            </a:r>
            <a:endParaRPr lang="en-US" sz="1600" dirty="0">
              <a:cs typeface="Calibri"/>
            </a:endParaRPr>
          </a:p>
          <a:p>
            <a:endParaRPr lang="en-US" sz="1600" b="1" i="1" dirty="0"/>
          </a:p>
          <a:p>
            <a:endParaRPr lang="en-US" sz="1600" dirty="0">
              <a:cs typeface="Calibri"/>
            </a:endParaRPr>
          </a:p>
        </p:txBody>
      </p:sp>
      <p:sp>
        <p:nvSpPr>
          <p:cNvPr id="4" name="Slide Number Placeholder 3"/>
          <p:cNvSpPr>
            <a:spLocks noGrp="1"/>
          </p:cNvSpPr>
          <p:nvPr>
            <p:ph type="sldNum" sz="quarter" idx="5"/>
          </p:nvPr>
        </p:nvSpPr>
        <p:spPr/>
        <p:txBody>
          <a:bodyPr/>
          <a:lstStyle/>
          <a:p>
            <a:fld id="{F263AE7B-E73E-4B4D-A1B6-F624FD7C2254}" type="slidenum">
              <a:rPr lang="en-US" smtClean="0"/>
              <a:t>42</a:t>
            </a:fld>
            <a:endParaRPr lang="en-US"/>
          </a:p>
        </p:txBody>
      </p:sp>
    </p:spTree>
    <p:extLst>
      <p:ext uri="{BB962C8B-B14F-4D97-AF65-F5344CB8AC3E}">
        <p14:creationId xmlns:p14="http://schemas.microsoft.com/office/powerpoint/2010/main" val="1646590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cs typeface="Calibri"/>
            </a:endParaRPr>
          </a:p>
        </p:txBody>
      </p:sp>
      <p:sp>
        <p:nvSpPr>
          <p:cNvPr id="4" name="Slide Number Placeholder 3"/>
          <p:cNvSpPr>
            <a:spLocks noGrp="1"/>
          </p:cNvSpPr>
          <p:nvPr>
            <p:ph type="sldNum" sz="quarter" idx="5"/>
          </p:nvPr>
        </p:nvSpPr>
        <p:spPr/>
        <p:txBody>
          <a:bodyPr/>
          <a:lstStyle/>
          <a:p>
            <a:pPr defTabSz="931774">
              <a:defRPr/>
            </a:pPr>
            <a:fld id="{F263AE7B-E73E-4B4D-A1B6-F624FD7C2254}" type="slidenum">
              <a:rPr lang="en-US">
                <a:solidFill>
                  <a:prstClr val="black"/>
                </a:solidFill>
                <a:latin typeface="Calibri" panose="020F0502020204030204"/>
              </a:rPr>
              <a:pPr defTabSz="931774">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441628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cs typeface="Calibri"/>
              </a:rPr>
              <a:t>We would like to thank David Row and Shelley</a:t>
            </a:r>
            <a:r>
              <a:rPr lang="en-US" baseline="0" dirty="0">
                <a:solidFill>
                  <a:schemeClr val="bg1"/>
                </a:solidFill>
                <a:cs typeface="Calibri"/>
              </a:rPr>
              <a:t> </a:t>
            </a:r>
            <a:r>
              <a:rPr lang="en-US" baseline="0" dirty="0" err="1">
                <a:solidFill>
                  <a:schemeClr val="bg1"/>
                </a:solidFill>
                <a:cs typeface="Calibri"/>
              </a:rPr>
              <a:t>Tomich</a:t>
            </a:r>
            <a:r>
              <a:rPr lang="en-US" baseline="0" dirty="0">
                <a:solidFill>
                  <a:schemeClr val="bg1"/>
                </a:solidFill>
                <a:cs typeface="Calibri"/>
              </a:rPr>
              <a:t> for their Teachers Pay Teachers donations! Please support them by looking at all the wonderful products they have to offer.</a:t>
            </a:r>
            <a:endParaRPr lang="en-US" dirty="0">
              <a:solidFill>
                <a:schemeClr val="bg1"/>
              </a:solidFill>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263AE7B-E73E-4B4D-A1B6-F624FD7C225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371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5"/>
          </p:nvPr>
        </p:nvSpPr>
        <p:spPr/>
        <p:txBody>
          <a:bodyPr/>
          <a:lstStyle/>
          <a:p>
            <a:fld id="{F263AE7B-E73E-4B4D-A1B6-F624FD7C2254}" type="slidenum">
              <a:rPr lang="en-US" smtClean="0"/>
              <a:t>45</a:t>
            </a:fld>
            <a:endParaRPr lang="en-US"/>
          </a:p>
        </p:txBody>
      </p:sp>
    </p:spTree>
    <p:extLst>
      <p:ext uri="{BB962C8B-B14F-4D97-AF65-F5344CB8AC3E}">
        <p14:creationId xmlns:p14="http://schemas.microsoft.com/office/powerpoint/2010/main" val="1630516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Susan…</a:t>
            </a:r>
          </a:p>
          <a:p>
            <a:r>
              <a:rPr lang="en-US" sz="1600" b="1" dirty="0"/>
              <a:t>• Opportunities to transfer skills and ideas </a:t>
            </a:r>
          </a:p>
          <a:p>
            <a:r>
              <a:rPr lang="en-US" sz="1600" b="1" dirty="0"/>
              <a:t>   from one situation to another </a:t>
            </a:r>
            <a:endParaRPr lang="en-US" sz="1600" dirty="0"/>
          </a:p>
          <a:p>
            <a:r>
              <a:rPr lang="en-US" sz="1600" dirty="0"/>
              <a:t>Give the students several different ways to complete the same task. Ask the students for additional ideas….they are very creative and often suggest things you haven’t thought of!</a:t>
            </a:r>
          </a:p>
          <a:p>
            <a:r>
              <a:rPr lang="en-US" sz="1600" b="1" dirty="0"/>
              <a:t>• Meaningful connections between skills and ideas, </a:t>
            </a:r>
          </a:p>
          <a:p>
            <a:r>
              <a:rPr lang="en-US" sz="1600" b="1" dirty="0"/>
              <a:t>   and real-life situations </a:t>
            </a:r>
          </a:p>
          <a:p>
            <a:r>
              <a:rPr lang="en-US" sz="1600" dirty="0"/>
              <a:t>How can your lesson relate to other units, other cultures, and things in our society</a:t>
            </a:r>
          </a:p>
        </p:txBody>
      </p:sp>
      <p:sp>
        <p:nvSpPr>
          <p:cNvPr id="4" name="Slide Number Placeholder 3"/>
          <p:cNvSpPr>
            <a:spLocks noGrp="1"/>
          </p:cNvSpPr>
          <p:nvPr>
            <p:ph type="sldNum" sz="quarter" idx="5"/>
          </p:nvPr>
        </p:nvSpPr>
        <p:spPr/>
        <p:txBody>
          <a:bodyPr/>
          <a:lstStyle/>
          <a:p>
            <a:pPr defTabSz="931774">
              <a:defRPr/>
            </a:pPr>
            <a:fld id="{F263AE7B-E73E-4B4D-A1B6-F624FD7C2254}" type="slidenum">
              <a:rPr lang="en-US">
                <a:solidFill>
                  <a:prstClr val="black"/>
                </a:solidFill>
                <a:latin typeface="Calibri" panose="020F0502020204030204"/>
              </a:rPr>
              <a:pPr defTabSz="93177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758838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Susan…</a:t>
            </a:r>
          </a:p>
          <a:p>
            <a:r>
              <a:rPr lang="en-US" sz="1600" b="1" dirty="0"/>
              <a:t>• Opportunities to be independent </a:t>
            </a:r>
          </a:p>
          <a:p>
            <a:r>
              <a:rPr lang="en-US" sz="1600" b="1" dirty="0"/>
              <a:t>    and show what they know </a:t>
            </a:r>
          </a:p>
          <a:p>
            <a:r>
              <a:rPr lang="en-US" sz="1600" dirty="0"/>
              <a:t>Allow them to be creative. Advanced students should have the opportunity to customize their work and share what they know with the class</a:t>
            </a:r>
          </a:p>
          <a:p>
            <a:pPr defTabSz="931774">
              <a:defRPr/>
            </a:pPr>
            <a:r>
              <a:rPr lang="en-US" sz="1600" b="1" dirty="0"/>
              <a:t>• Encouragement to self-monitor and self-correct</a:t>
            </a:r>
          </a:p>
          <a:p>
            <a:r>
              <a:rPr lang="en-US" sz="1600" dirty="0"/>
              <a:t>Offer several different ways for students to reflect and assess their progress and to help others</a:t>
            </a:r>
          </a:p>
          <a:p>
            <a:pPr defTabSz="931774">
              <a:defRPr/>
            </a:pPr>
            <a:r>
              <a:rPr lang="en-US" sz="1600" b="1" dirty="0"/>
              <a:t>• Tools for reflecting on and assessing own learning</a:t>
            </a:r>
          </a:p>
          <a:p>
            <a:r>
              <a:rPr lang="en-US" sz="1600" dirty="0"/>
              <a:t>Make sure there is something measurable in your lesson</a:t>
            </a:r>
          </a:p>
          <a:p>
            <a:endParaRPr lang="en-US" sz="1600" dirty="0"/>
          </a:p>
        </p:txBody>
      </p:sp>
      <p:sp>
        <p:nvSpPr>
          <p:cNvPr id="4" name="Slide Number Placeholder 3"/>
          <p:cNvSpPr>
            <a:spLocks noGrp="1"/>
          </p:cNvSpPr>
          <p:nvPr>
            <p:ph type="sldNum" sz="quarter" idx="5"/>
          </p:nvPr>
        </p:nvSpPr>
        <p:spPr/>
        <p:txBody>
          <a:bodyPr/>
          <a:lstStyle/>
          <a:p>
            <a:pPr defTabSz="931774">
              <a:defRPr/>
            </a:pPr>
            <a:fld id="{F263AE7B-E73E-4B4D-A1B6-F624FD7C2254}"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841010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Megan…</a:t>
            </a:r>
          </a:p>
        </p:txBody>
      </p:sp>
      <p:sp>
        <p:nvSpPr>
          <p:cNvPr id="4" name="Slide Number Placeholder 3"/>
          <p:cNvSpPr>
            <a:spLocks noGrp="1"/>
          </p:cNvSpPr>
          <p:nvPr>
            <p:ph type="sldNum" sz="quarter" idx="5"/>
          </p:nvPr>
        </p:nvSpPr>
        <p:spPr/>
        <p:txBody>
          <a:bodyPr/>
          <a:lstStyle/>
          <a:p>
            <a:fld id="{F263AE7B-E73E-4B4D-A1B6-F624FD7C2254}" type="slidenum">
              <a:rPr lang="en-US" smtClean="0"/>
              <a:t>7</a:t>
            </a:fld>
            <a:endParaRPr lang="en-US"/>
          </a:p>
        </p:txBody>
      </p:sp>
    </p:spTree>
    <p:extLst>
      <p:ext uri="{BB962C8B-B14F-4D97-AF65-F5344CB8AC3E}">
        <p14:creationId xmlns:p14="http://schemas.microsoft.com/office/powerpoint/2010/main" val="1914591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Megan…</a:t>
            </a:r>
          </a:p>
          <a:p>
            <a:endParaRPr lang="en-US" dirty="0">
              <a:solidFill>
                <a:schemeClr val="tx1"/>
              </a:solidFill>
            </a:endParaRPr>
          </a:p>
          <a:p>
            <a:r>
              <a:rPr lang="en-US" dirty="0">
                <a:solidFill>
                  <a:schemeClr val="tx1"/>
                </a:solidFill>
              </a:rPr>
              <a:t>Finding ways to plan strategies to reach each learner is important. One way to adjust instruction is to plan ways to teach with multiple intelligences in mind. For example: </a:t>
            </a:r>
          </a:p>
          <a:p>
            <a:endParaRPr lang="en-US" dirty="0">
              <a:solidFill>
                <a:schemeClr val="tx1"/>
              </a:solidFill>
            </a:endParaRPr>
          </a:p>
          <a:p>
            <a:r>
              <a:rPr lang="en-US" dirty="0">
                <a:solidFill>
                  <a:schemeClr val="tx1"/>
                </a:solidFill>
              </a:rPr>
              <a:t>(Verbal)Linguistic: Ex: connections with Kodaly and “how the words go” help students understand rhythms. This can be useful when breaking down ostinatos. To reach these learners, you would also be mindful to include some whole group / class meeting time. </a:t>
            </a:r>
          </a:p>
          <a:p>
            <a:endParaRPr lang="en-US" dirty="0">
              <a:solidFill>
                <a:schemeClr val="tx1"/>
              </a:solidFill>
            </a:endParaRPr>
          </a:p>
          <a:p>
            <a:r>
              <a:rPr lang="en-US" dirty="0">
                <a:solidFill>
                  <a:schemeClr val="tx1"/>
                </a:solidFill>
              </a:rPr>
              <a:t>Logical / Mathematical: Ex. Understanding of time, meter, and rhythm and how to manipulate these to fit into the musical structure. These learners would rather investigate to find the answer. They are focused on objective rather than subjective problems.</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F263AE7B-E73E-4B4D-A1B6-F624FD7C2254}" type="slidenum">
              <a:rPr lang="en-US" smtClean="0"/>
              <a:t>8</a:t>
            </a:fld>
            <a:endParaRPr lang="en-US"/>
          </a:p>
        </p:txBody>
      </p:sp>
    </p:spTree>
    <p:extLst>
      <p:ext uri="{BB962C8B-B14F-4D97-AF65-F5344CB8AC3E}">
        <p14:creationId xmlns:p14="http://schemas.microsoft.com/office/powerpoint/2010/main" val="1434221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Megan…</a:t>
            </a:r>
          </a:p>
          <a:p>
            <a:r>
              <a:rPr lang="en-US" dirty="0">
                <a:solidFill>
                  <a:schemeClr val="tx1"/>
                </a:solidFill>
              </a:rPr>
              <a:t>Musical Rhythmic:  Ex. Utilizing patterns in music to understand form or rhythm patterns. Strategies could focus on imitation. (We do this often with echo patterns and phrases) Teaching some things by rote could be helpful for musical learners. In addition, composition opportunities. </a:t>
            </a:r>
          </a:p>
          <a:p>
            <a:endParaRPr lang="en-US" dirty="0">
              <a:solidFill>
                <a:schemeClr val="tx1"/>
              </a:solidFill>
            </a:endParaRPr>
          </a:p>
          <a:p>
            <a:r>
              <a:rPr lang="en-US" dirty="0">
                <a:solidFill>
                  <a:schemeClr val="tx1"/>
                </a:solidFill>
              </a:rPr>
              <a:t>Bodily / Kinesthetic: Ex. Placing pitch syllables on the body to represent high / low can be useful when identifying how the melody is moving and more easily transferred to voice and instruments. In addition, adding in creative movement opportunities, lessons that involve acting or performing, and building and seeing how things work. </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pPr defTabSz="931774">
              <a:defRPr/>
            </a:pPr>
            <a:fld id="{F263AE7B-E73E-4B4D-A1B6-F624FD7C2254}"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326895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4312-CDDD-4862-854B-A6EBC0CF55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25509-2A96-467C-9AD4-29527875A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53E8EB-CB24-4AB1-BCE9-8D692C3A24CF}"/>
              </a:ext>
            </a:extLst>
          </p:cNvPr>
          <p:cNvSpPr>
            <a:spLocks noGrp="1"/>
          </p:cNvSpPr>
          <p:nvPr>
            <p:ph type="dt" sz="half" idx="10"/>
          </p:nvPr>
        </p:nvSpPr>
        <p:spPr/>
        <p:txBody>
          <a:bodyPr/>
          <a:lstStyle/>
          <a:p>
            <a:fld id="{F292598A-0BC5-477F-A2F5-2B62217FCC01}" type="datetimeFigureOut">
              <a:rPr lang="en-US" smtClean="0"/>
              <a:t>1/25/2020</a:t>
            </a:fld>
            <a:endParaRPr lang="en-US"/>
          </a:p>
        </p:txBody>
      </p:sp>
      <p:sp>
        <p:nvSpPr>
          <p:cNvPr id="5" name="Footer Placeholder 4">
            <a:extLst>
              <a:ext uri="{FF2B5EF4-FFF2-40B4-BE49-F238E27FC236}">
                <a16:creationId xmlns:a16="http://schemas.microsoft.com/office/drawing/2014/main" id="{37D26123-4760-4DA5-B248-093311D20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47F8C-AD06-4C9D-991D-28DFB9C7DA40}"/>
              </a:ext>
            </a:extLst>
          </p:cNvPr>
          <p:cNvSpPr>
            <a:spLocks noGrp="1"/>
          </p:cNvSpPr>
          <p:nvPr>
            <p:ph type="sldNum" sz="quarter" idx="12"/>
          </p:nvPr>
        </p:nvSpPr>
        <p:spPr/>
        <p:txBody>
          <a:bodyPr/>
          <a:lstStyle/>
          <a:p>
            <a:fld id="{2A95048F-A1BA-4122-AAD4-14204A84E616}" type="slidenum">
              <a:rPr lang="en-US" smtClean="0"/>
              <a:t>‹#›</a:t>
            </a:fld>
            <a:endParaRPr lang="en-US"/>
          </a:p>
        </p:txBody>
      </p:sp>
    </p:spTree>
    <p:extLst>
      <p:ext uri="{BB962C8B-B14F-4D97-AF65-F5344CB8AC3E}">
        <p14:creationId xmlns:p14="http://schemas.microsoft.com/office/powerpoint/2010/main" val="1323430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EE2A-7A44-45AF-B26B-9EBE1C7ED6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6908D9-30E8-4518-BD67-A2F1B455A9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2B70B-F9DC-460E-B6F9-024737F11797}"/>
              </a:ext>
            </a:extLst>
          </p:cNvPr>
          <p:cNvSpPr>
            <a:spLocks noGrp="1"/>
          </p:cNvSpPr>
          <p:nvPr>
            <p:ph type="dt" sz="half" idx="10"/>
          </p:nvPr>
        </p:nvSpPr>
        <p:spPr/>
        <p:txBody>
          <a:bodyPr/>
          <a:lstStyle/>
          <a:p>
            <a:fld id="{F292598A-0BC5-477F-A2F5-2B62217FCC01}" type="datetimeFigureOut">
              <a:rPr lang="en-US" smtClean="0"/>
              <a:t>1/25/2020</a:t>
            </a:fld>
            <a:endParaRPr lang="en-US"/>
          </a:p>
        </p:txBody>
      </p:sp>
      <p:sp>
        <p:nvSpPr>
          <p:cNvPr id="5" name="Footer Placeholder 4">
            <a:extLst>
              <a:ext uri="{FF2B5EF4-FFF2-40B4-BE49-F238E27FC236}">
                <a16:creationId xmlns:a16="http://schemas.microsoft.com/office/drawing/2014/main" id="{AB6E796C-E23B-45D0-9964-A14A00FD1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89671D-D50F-419F-8CC2-7674E2AACDA5}"/>
              </a:ext>
            </a:extLst>
          </p:cNvPr>
          <p:cNvSpPr>
            <a:spLocks noGrp="1"/>
          </p:cNvSpPr>
          <p:nvPr>
            <p:ph type="sldNum" sz="quarter" idx="12"/>
          </p:nvPr>
        </p:nvSpPr>
        <p:spPr/>
        <p:txBody>
          <a:bodyPr/>
          <a:lstStyle/>
          <a:p>
            <a:fld id="{2A95048F-A1BA-4122-AAD4-14204A84E616}" type="slidenum">
              <a:rPr lang="en-US" smtClean="0"/>
              <a:t>‹#›</a:t>
            </a:fld>
            <a:endParaRPr lang="en-US"/>
          </a:p>
        </p:txBody>
      </p:sp>
    </p:spTree>
    <p:extLst>
      <p:ext uri="{BB962C8B-B14F-4D97-AF65-F5344CB8AC3E}">
        <p14:creationId xmlns:p14="http://schemas.microsoft.com/office/powerpoint/2010/main" val="1821010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CCD6A5-AB62-4F65-93B9-FFD4E6E48E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13351A-D9E9-4434-ACC5-0060473027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9343-1CEA-4B32-AB80-F2FF4874D86F}"/>
              </a:ext>
            </a:extLst>
          </p:cNvPr>
          <p:cNvSpPr>
            <a:spLocks noGrp="1"/>
          </p:cNvSpPr>
          <p:nvPr>
            <p:ph type="dt" sz="half" idx="10"/>
          </p:nvPr>
        </p:nvSpPr>
        <p:spPr/>
        <p:txBody>
          <a:bodyPr/>
          <a:lstStyle/>
          <a:p>
            <a:fld id="{F292598A-0BC5-477F-A2F5-2B62217FCC01}" type="datetimeFigureOut">
              <a:rPr lang="en-US" smtClean="0"/>
              <a:t>1/25/2020</a:t>
            </a:fld>
            <a:endParaRPr lang="en-US"/>
          </a:p>
        </p:txBody>
      </p:sp>
      <p:sp>
        <p:nvSpPr>
          <p:cNvPr id="5" name="Footer Placeholder 4">
            <a:extLst>
              <a:ext uri="{FF2B5EF4-FFF2-40B4-BE49-F238E27FC236}">
                <a16:creationId xmlns:a16="http://schemas.microsoft.com/office/drawing/2014/main" id="{0913FADF-5D46-4782-A1E1-E33F7C051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74E12-9D70-49FA-9254-4986C160C960}"/>
              </a:ext>
            </a:extLst>
          </p:cNvPr>
          <p:cNvSpPr>
            <a:spLocks noGrp="1"/>
          </p:cNvSpPr>
          <p:nvPr>
            <p:ph type="sldNum" sz="quarter" idx="12"/>
          </p:nvPr>
        </p:nvSpPr>
        <p:spPr/>
        <p:txBody>
          <a:bodyPr/>
          <a:lstStyle/>
          <a:p>
            <a:fld id="{2A95048F-A1BA-4122-AAD4-14204A84E616}" type="slidenum">
              <a:rPr lang="en-US" smtClean="0"/>
              <a:t>‹#›</a:t>
            </a:fld>
            <a:endParaRPr lang="en-US"/>
          </a:p>
        </p:txBody>
      </p:sp>
    </p:spTree>
    <p:extLst>
      <p:ext uri="{BB962C8B-B14F-4D97-AF65-F5344CB8AC3E}">
        <p14:creationId xmlns:p14="http://schemas.microsoft.com/office/powerpoint/2010/main" val="1873722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40443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6149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2907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14388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84537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86514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64315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8379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D27E-0DE1-4B6D-8951-7364C93A10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520372-4B39-4418-BF9B-1D4E403B7B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DF2F6-734E-4EF1-B9FC-150BEC411696}"/>
              </a:ext>
            </a:extLst>
          </p:cNvPr>
          <p:cNvSpPr>
            <a:spLocks noGrp="1"/>
          </p:cNvSpPr>
          <p:nvPr>
            <p:ph type="dt" sz="half" idx="10"/>
          </p:nvPr>
        </p:nvSpPr>
        <p:spPr/>
        <p:txBody>
          <a:bodyPr/>
          <a:lstStyle/>
          <a:p>
            <a:fld id="{F292598A-0BC5-477F-A2F5-2B62217FCC01}" type="datetimeFigureOut">
              <a:rPr lang="en-US" smtClean="0"/>
              <a:t>1/25/2020</a:t>
            </a:fld>
            <a:endParaRPr lang="en-US"/>
          </a:p>
        </p:txBody>
      </p:sp>
      <p:sp>
        <p:nvSpPr>
          <p:cNvPr id="5" name="Footer Placeholder 4">
            <a:extLst>
              <a:ext uri="{FF2B5EF4-FFF2-40B4-BE49-F238E27FC236}">
                <a16:creationId xmlns:a16="http://schemas.microsoft.com/office/drawing/2014/main" id="{7EDFAF96-24D7-4353-98B0-32B01592A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9BD90-8D9B-4F41-BE21-2BD585BA883B}"/>
              </a:ext>
            </a:extLst>
          </p:cNvPr>
          <p:cNvSpPr>
            <a:spLocks noGrp="1"/>
          </p:cNvSpPr>
          <p:nvPr>
            <p:ph type="sldNum" sz="quarter" idx="12"/>
          </p:nvPr>
        </p:nvSpPr>
        <p:spPr/>
        <p:txBody>
          <a:bodyPr/>
          <a:lstStyle/>
          <a:p>
            <a:fld id="{2A95048F-A1BA-4122-AAD4-14204A84E616}" type="slidenum">
              <a:rPr lang="en-US" smtClean="0"/>
              <a:t>‹#›</a:t>
            </a:fld>
            <a:endParaRPr lang="en-US"/>
          </a:p>
        </p:txBody>
      </p:sp>
    </p:spTree>
    <p:extLst>
      <p:ext uri="{BB962C8B-B14F-4D97-AF65-F5344CB8AC3E}">
        <p14:creationId xmlns:p14="http://schemas.microsoft.com/office/powerpoint/2010/main" val="2496914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1/25/2020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6069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69722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85397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F0FE0-4041-45A7-9E87-F856A7A27A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6B65A3-784C-4846-A6DC-549E7BBDC2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51D9DF-C55B-4DB8-B182-6FAA589B0BE5}"/>
              </a:ext>
            </a:extLst>
          </p:cNvPr>
          <p:cNvSpPr>
            <a:spLocks noGrp="1"/>
          </p:cNvSpPr>
          <p:nvPr>
            <p:ph type="dt" sz="half" idx="10"/>
          </p:nvPr>
        </p:nvSpPr>
        <p:spPr/>
        <p:txBody>
          <a:bodyPr/>
          <a:lstStyle/>
          <a:p>
            <a:fld id="{F292598A-0BC5-477F-A2F5-2B62217FCC01}" type="datetimeFigureOut">
              <a:rPr lang="en-US" smtClean="0"/>
              <a:t>1/25/2020</a:t>
            </a:fld>
            <a:endParaRPr lang="en-US"/>
          </a:p>
        </p:txBody>
      </p:sp>
      <p:sp>
        <p:nvSpPr>
          <p:cNvPr id="5" name="Footer Placeholder 4">
            <a:extLst>
              <a:ext uri="{FF2B5EF4-FFF2-40B4-BE49-F238E27FC236}">
                <a16:creationId xmlns:a16="http://schemas.microsoft.com/office/drawing/2014/main" id="{0821479F-C582-48C4-87AB-FE9A0412EC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D174F4-5322-412A-A069-735B1FDFF0D9}"/>
              </a:ext>
            </a:extLst>
          </p:cNvPr>
          <p:cNvSpPr>
            <a:spLocks noGrp="1"/>
          </p:cNvSpPr>
          <p:nvPr>
            <p:ph type="sldNum" sz="quarter" idx="12"/>
          </p:nvPr>
        </p:nvSpPr>
        <p:spPr/>
        <p:txBody>
          <a:bodyPr/>
          <a:lstStyle/>
          <a:p>
            <a:fld id="{2A95048F-A1BA-4122-AAD4-14204A84E616}" type="slidenum">
              <a:rPr lang="en-US" smtClean="0"/>
              <a:t>‹#›</a:t>
            </a:fld>
            <a:endParaRPr lang="en-US"/>
          </a:p>
        </p:txBody>
      </p:sp>
    </p:spTree>
    <p:extLst>
      <p:ext uri="{BB962C8B-B14F-4D97-AF65-F5344CB8AC3E}">
        <p14:creationId xmlns:p14="http://schemas.microsoft.com/office/powerpoint/2010/main" val="476148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E22A2-7F3C-4798-A9F4-4AB65C09EF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8F78F1-D6CC-4EC4-9BCA-B7BB720A0D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B29391-C28E-40DE-B8E8-CE638B7BCA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6825B2-C0A7-4728-BFFD-1A9C8CABE40C}"/>
              </a:ext>
            </a:extLst>
          </p:cNvPr>
          <p:cNvSpPr>
            <a:spLocks noGrp="1"/>
          </p:cNvSpPr>
          <p:nvPr>
            <p:ph type="dt" sz="half" idx="10"/>
          </p:nvPr>
        </p:nvSpPr>
        <p:spPr/>
        <p:txBody>
          <a:bodyPr/>
          <a:lstStyle/>
          <a:p>
            <a:fld id="{F292598A-0BC5-477F-A2F5-2B62217FCC01}" type="datetimeFigureOut">
              <a:rPr lang="en-US" smtClean="0"/>
              <a:t>1/25/2020</a:t>
            </a:fld>
            <a:endParaRPr lang="en-US"/>
          </a:p>
        </p:txBody>
      </p:sp>
      <p:sp>
        <p:nvSpPr>
          <p:cNvPr id="6" name="Footer Placeholder 5">
            <a:extLst>
              <a:ext uri="{FF2B5EF4-FFF2-40B4-BE49-F238E27FC236}">
                <a16:creationId xmlns:a16="http://schemas.microsoft.com/office/drawing/2014/main" id="{8DD73E9E-AD2D-440D-84E9-71D82D4520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0547A0-C2F9-44C3-88C9-BEED2EBD2960}"/>
              </a:ext>
            </a:extLst>
          </p:cNvPr>
          <p:cNvSpPr>
            <a:spLocks noGrp="1"/>
          </p:cNvSpPr>
          <p:nvPr>
            <p:ph type="sldNum" sz="quarter" idx="12"/>
          </p:nvPr>
        </p:nvSpPr>
        <p:spPr/>
        <p:txBody>
          <a:bodyPr/>
          <a:lstStyle/>
          <a:p>
            <a:fld id="{2A95048F-A1BA-4122-AAD4-14204A84E616}" type="slidenum">
              <a:rPr lang="en-US" smtClean="0"/>
              <a:t>‹#›</a:t>
            </a:fld>
            <a:endParaRPr lang="en-US"/>
          </a:p>
        </p:txBody>
      </p:sp>
    </p:spTree>
    <p:extLst>
      <p:ext uri="{BB962C8B-B14F-4D97-AF65-F5344CB8AC3E}">
        <p14:creationId xmlns:p14="http://schemas.microsoft.com/office/powerpoint/2010/main" val="936916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8BCF-F6C4-4075-BDB4-1CB55587E2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28FE67-9388-427F-B16D-30B9EF44BB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7F6667-AFD8-4E5C-9C91-895D722BAB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421C2D-E959-42EB-8ACC-5C3361CDB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8D2540-E30C-4408-8E92-9BB12C2EA2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BB3B9C-CEA8-4E8A-A051-A25B01EBEC78}"/>
              </a:ext>
            </a:extLst>
          </p:cNvPr>
          <p:cNvSpPr>
            <a:spLocks noGrp="1"/>
          </p:cNvSpPr>
          <p:nvPr>
            <p:ph type="dt" sz="half" idx="10"/>
          </p:nvPr>
        </p:nvSpPr>
        <p:spPr/>
        <p:txBody>
          <a:bodyPr/>
          <a:lstStyle/>
          <a:p>
            <a:fld id="{F292598A-0BC5-477F-A2F5-2B62217FCC01}" type="datetimeFigureOut">
              <a:rPr lang="en-US" smtClean="0"/>
              <a:t>1/25/2020</a:t>
            </a:fld>
            <a:endParaRPr lang="en-US"/>
          </a:p>
        </p:txBody>
      </p:sp>
      <p:sp>
        <p:nvSpPr>
          <p:cNvPr id="8" name="Footer Placeholder 7">
            <a:extLst>
              <a:ext uri="{FF2B5EF4-FFF2-40B4-BE49-F238E27FC236}">
                <a16:creationId xmlns:a16="http://schemas.microsoft.com/office/drawing/2014/main" id="{0B66F829-32F2-4B7B-BF43-7C6FF89FA8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F52C4A-AC8B-4BEE-BEC7-AAE819458127}"/>
              </a:ext>
            </a:extLst>
          </p:cNvPr>
          <p:cNvSpPr>
            <a:spLocks noGrp="1"/>
          </p:cNvSpPr>
          <p:nvPr>
            <p:ph type="sldNum" sz="quarter" idx="12"/>
          </p:nvPr>
        </p:nvSpPr>
        <p:spPr/>
        <p:txBody>
          <a:bodyPr/>
          <a:lstStyle/>
          <a:p>
            <a:fld id="{2A95048F-A1BA-4122-AAD4-14204A84E616}" type="slidenum">
              <a:rPr lang="en-US" smtClean="0"/>
              <a:t>‹#›</a:t>
            </a:fld>
            <a:endParaRPr lang="en-US"/>
          </a:p>
        </p:txBody>
      </p:sp>
    </p:spTree>
    <p:extLst>
      <p:ext uri="{BB962C8B-B14F-4D97-AF65-F5344CB8AC3E}">
        <p14:creationId xmlns:p14="http://schemas.microsoft.com/office/powerpoint/2010/main" val="3388613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E54C6-E88C-4B79-94E3-395CE67ECE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3F871C-7668-4C44-96DF-A7CAB2B0146C}"/>
              </a:ext>
            </a:extLst>
          </p:cNvPr>
          <p:cNvSpPr>
            <a:spLocks noGrp="1"/>
          </p:cNvSpPr>
          <p:nvPr>
            <p:ph type="dt" sz="half" idx="10"/>
          </p:nvPr>
        </p:nvSpPr>
        <p:spPr/>
        <p:txBody>
          <a:bodyPr/>
          <a:lstStyle/>
          <a:p>
            <a:fld id="{F292598A-0BC5-477F-A2F5-2B62217FCC01}" type="datetimeFigureOut">
              <a:rPr lang="en-US" smtClean="0"/>
              <a:t>1/25/2020</a:t>
            </a:fld>
            <a:endParaRPr lang="en-US"/>
          </a:p>
        </p:txBody>
      </p:sp>
      <p:sp>
        <p:nvSpPr>
          <p:cNvPr id="4" name="Footer Placeholder 3">
            <a:extLst>
              <a:ext uri="{FF2B5EF4-FFF2-40B4-BE49-F238E27FC236}">
                <a16:creationId xmlns:a16="http://schemas.microsoft.com/office/drawing/2014/main" id="{8FAFB4AA-902A-47A1-9C1A-EE59C4A1BC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BFED01-6658-40D9-AE4F-6D69EB921195}"/>
              </a:ext>
            </a:extLst>
          </p:cNvPr>
          <p:cNvSpPr>
            <a:spLocks noGrp="1"/>
          </p:cNvSpPr>
          <p:nvPr>
            <p:ph type="sldNum" sz="quarter" idx="12"/>
          </p:nvPr>
        </p:nvSpPr>
        <p:spPr/>
        <p:txBody>
          <a:bodyPr/>
          <a:lstStyle/>
          <a:p>
            <a:fld id="{2A95048F-A1BA-4122-AAD4-14204A84E616}" type="slidenum">
              <a:rPr lang="en-US" smtClean="0"/>
              <a:t>‹#›</a:t>
            </a:fld>
            <a:endParaRPr lang="en-US"/>
          </a:p>
        </p:txBody>
      </p:sp>
    </p:spTree>
    <p:extLst>
      <p:ext uri="{BB962C8B-B14F-4D97-AF65-F5344CB8AC3E}">
        <p14:creationId xmlns:p14="http://schemas.microsoft.com/office/powerpoint/2010/main" val="250345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155A27-CFDE-4E24-8236-1E7F54C915C2}"/>
              </a:ext>
            </a:extLst>
          </p:cNvPr>
          <p:cNvSpPr>
            <a:spLocks noGrp="1"/>
          </p:cNvSpPr>
          <p:nvPr>
            <p:ph type="dt" sz="half" idx="10"/>
          </p:nvPr>
        </p:nvSpPr>
        <p:spPr/>
        <p:txBody>
          <a:bodyPr/>
          <a:lstStyle/>
          <a:p>
            <a:fld id="{F292598A-0BC5-477F-A2F5-2B62217FCC01}" type="datetimeFigureOut">
              <a:rPr lang="en-US" smtClean="0"/>
              <a:t>1/25/2020</a:t>
            </a:fld>
            <a:endParaRPr lang="en-US"/>
          </a:p>
        </p:txBody>
      </p:sp>
      <p:sp>
        <p:nvSpPr>
          <p:cNvPr id="3" name="Footer Placeholder 2">
            <a:extLst>
              <a:ext uri="{FF2B5EF4-FFF2-40B4-BE49-F238E27FC236}">
                <a16:creationId xmlns:a16="http://schemas.microsoft.com/office/drawing/2014/main" id="{1BD20FAB-C7F2-4BED-A7FD-A61204ADE2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C133EA-3DF5-4A3E-A5C8-C5D52F31CF0B}"/>
              </a:ext>
            </a:extLst>
          </p:cNvPr>
          <p:cNvSpPr>
            <a:spLocks noGrp="1"/>
          </p:cNvSpPr>
          <p:nvPr>
            <p:ph type="sldNum" sz="quarter" idx="12"/>
          </p:nvPr>
        </p:nvSpPr>
        <p:spPr/>
        <p:txBody>
          <a:bodyPr/>
          <a:lstStyle/>
          <a:p>
            <a:fld id="{2A95048F-A1BA-4122-AAD4-14204A84E616}" type="slidenum">
              <a:rPr lang="en-US" smtClean="0"/>
              <a:t>‹#›</a:t>
            </a:fld>
            <a:endParaRPr lang="en-US"/>
          </a:p>
        </p:txBody>
      </p:sp>
    </p:spTree>
    <p:extLst>
      <p:ext uri="{BB962C8B-B14F-4D97-AF65-F5344CB8AC3E}">
        <p14:creationId xmlns:p14="http://schemas.microsoft.com/office/powerpoint/2010/main" val="2557995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40E0-13EF-4E97-87E4-9B5D7550F6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1DF817-10AD-4235-BF76-F884516994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09C588-E3FC-47A0-BC9E-FD23A8CCE2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6137F-4B18-471D-B969-CE2C5D7F548A}"/>
              </a:ext>
            </a:extLst>
          </p:cNvPr>
          <p:cNvSpPr>
            <a:spLocks noGrp="1"/>
          </p:cNvSpPr>
          <p:nvPr>
            <p:ph type="dt" sz="half" idx="10"/>
          </p:nvPr>
        </p:nvSpPr>
        <p:spPr/>
        <p:txBody>
          <a:bodyPr/>
          <a:lstStyle/>
          <a:p>
            <a:fld id="{F292598A-0BC5-477F-A2F5-2B62217FCC01}" type="datetimeFigureOut">
              <a:rPr lang="en-US" smtClean="0"/>
              <a:t>1/25/2020</a:t>
            </a:fld>
            <a:endParaRPr lang="en-US"/>
          </a:p>
        </p:txBody>
      </p:sp>
      <p:sp>
        <p:nvSpPr>
          <p:cNvPr id="6" name="Footer Placeholder 5">
            <a:extLst>
              <a:ext uri="{FF2B5EF4-FFF2-40B4-BE49-F238E27FC236}">
                <a16:creationId xmlns:a16="http://schemas.microsoft.com/office/drawing/2014/main" id="{C989E919-FBFF-41D7-A18F-32C5DEF689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2E0F56-06ED-4996-884C-EF9491529084}"/>
              </a:ext>
            </a:extLst>
          </p:cNvPr>
          <p:cNvSpPr>
            <a:spLocks noGrp="1"/>
          </p:cNvSpPr>
          <p:nvPr>
            <p:ph type="sldNum" sz="quarter" idx="12"/>
          </p:nvPr>
        </p:nvSpPr>
        <p:spPr/>
        <p:txBody>
          <a:bodyPr/>
          <a:lstStyle/>
          <a:p>
            <a:fld id="{2A95048F-A1BA-4122-AAD4-14204A84E616}" type="slidenum">
              <a:rPr lang="en-US" smtClean="0"/>
              <a:t>‹#›</a:t>
            </a:fld>
            <a:endParaRPr lang="en-US"/>
          </a:p>
        </p:txBody>
      </p:sp>
    </p:spTree>
    <p:extLst>
      <p:ext uri="{BB962C8B-B14F-4D97-AF65-F5344CB8AC3E}">
        <p14:creationId xmlns:p14="http://schemas.microsoft.com/office/powerpoint/2010/main" val="425577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82FD0-B13B-4421-835D-5CD7BD8BCF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8833A5-7FCF-4134-A41F-E50B689970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635651-79C7-496A-A2CF-94CBA4413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C33B9F-0A1B-414C-B996-AC1861DD5154}"/>
              </a:ext>
            </a:extLst>
          </p:cNvPr>
          <p:cNvSpPr>
            <a:spLocks noGrp="1"/>
          </p:cNvSpPr>
          <p:nvPr>
            <p:ph type="dt" sz="half" idx="10"/>
          </p:nvPr>
        </p:nvSpPr>
        <p:spPr/>
        <p:txBody>
          <a:bodyPr/>
          <a:lstStyle/>
          <a:p>
            <a:fld id="{F292598A-0BC5-477F-A2F5-2B62217FCC01}" type="datetimeFigureOut">
              <a:rPr lang="en-US" smtClean="0"/>
              <a:t>1/25/2020</a:t>
            </a:fld>
            <a:endParaRPr lang="en-US"/>
          </a:p>
        </p:txBody>
      </p:sp>
      <p:sp>
        <p:nvSpPr>
          <p:cNvPr id="6" name="Footer Placeholder 5">
            <a:extLst>
              <a:ext uri="{FF2B5EF4-FFF2-40B4-BE49-F238E27FC236}">
                <a16:creationId xmlns:a16="http://schemas.microsoft.com/office/drawing/2014/main" id="{04854F16-C2E8-49CE-B790-61D8F1CEC5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AE3B7E-C208-4C39-9FCE-B6ED8AA122C7}"/>
              </a:ext>
            </a:extLst>
          </p:cNvPr>
          <p:cNvSpPr>
            <a:spLocks noGrp="1"/>
          </p:cNvSpPr>
          <p:nvPr>
            <p:ph type="sldNum" sz="quarter" idx="12"/>
          </p:nvPr>
        </p:nvSpPr>
        <p:spPr/>
        <p:txBody>
          <a:bodyPr/>
          <a:lstStyle/>
          <a:p>
            <a:fld id="{2A95048F-A1BA-4122-AAD4-14204A84E616}" type="slidenum">
              <a:rPr lang="en-US" smtClean="0"/>
              <a:t>‹#›</a:t>
            </a:fld>
            <a:endParaRPr lang="en-US"/>
          </a:p>
        </p:txBody>
      </p:sp>
    </p:spTree>
    <p:extLst>
      <p:ext uri="{BB962C8B-B14F-4D97-AF65-F5344CB8AC3E}">
        <p14:creationId xmlns:p14="http://schemas.microsoft.com/office/powerpoint/2010/main" val="1924152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A2E48B-68F4-48B6-9FD2-430FF82667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E790A3-0E14-4E5A-BD20-69E17B8E56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42E29-4157-489F-8221-F3952AEE86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2598A-0BC5-477F-A2F5-2B62217FCC01}" type="datetimeFigureOut">
              <a:rPr lang="en-US" smtClean="0"/>
              <a:t>1/25/2020</a:t>
            </a:fld>
            <a:endParaRPr lang="en-US"/>
          </a:p>
        </p:txBody>
      </p:sp>
      <p:sp>
        <p:nvSpPr>
          <p:cNvPr id="5" name="Footer Placeholder 4">
            <a:extLst>
              <a:ext uri="{FF2B5EF4-FFF2-40B4-BE49-F238E27FC236}">
                <a16:creationId xmlns:a16="http://schemas.microsoft.com/office/drawing/2014/main" id="{F8098F2D-B07D-4CE6-B7E8-6FAE250E03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ACC506-EBB1-4AAF-912B-E2B9B4EAD7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95048F-A1BA-4122-AAD4-14204A84E616}" type="slidenum">
              <a:rPr lang="en-US" smtClean="0"/>
              <a:t>‹#›</a:t>
            </a:fld>
            <a:endParaRPr lang="en-US"/>
          </a:p>
        </p:txBody>
      </p:sp>
    </p:spTree>
    <p:extLst>
      <p:ext uri="{BB962C8B-B14F-4D97-AF65-F5344CB8AC3E}">
        <p14:creationId xmlns:p14="http://schemas.microsoft.com/office/powerpoint/2010/main" val="368345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1/25/2020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056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9.jpg"/><Relationship Id="rId5" Type="http://schemas.microsoft.com/office/2007/relationships/hdphoto" Target="../media/hdphoto1.wdp"/><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mailto:ahmad@fultonschools.org" TargetMode="External"/><Relationship Id="rId4" Type="http://schemas.openxmlformats.org/officeDocument/2006/relationships/hyperlink" Target="mailto:endicott@fultonschools.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E50F-29AD-4746-9AD9-AA9949D49908}"/>
              </a:ext>
            </a:extLst>
          </p:cNvPr>
          <p:cNvSpPr>
            <a:spLocks noGrp="1"/>
          </p:cNvSpPr>
          <p:nvPr>
            <p:ph type="ctrTitle"/>
          </p:nvPr>
        </p:nvSpPr>
        <p:spPr>
          <a:xfrm>
            <a:off x="5382751" y="280510"/>
            <a:ext cx="6203550" cy="1828706"/>
          </a:xfrm>
        </p:spPr>
        <p:txBody>
          <a:bodyPr anchor="t">
            <a:noAutofit/>
          </a:bodyPr>
          <a:lstStyle/>
          <a:p>
            <a:r>
              <a:rPr lang="en-US" sz="4000" dirty="0">
                <a:solidFill>
                  <a:srgbClr val="008FFA"/>
                </a:solidFill>
                <a:latin typeface="Stencil" panose="040409050D0802020404" pitchFamily="82" charset="0"/>
              </a:rPr>
              <a:t>Want to Catch </a:t>
            </a:r>
            <a:br>
              <a:rPr lang="en-US" sz="4000" dirty="0">
                <a:solidFill>
                  <a:srgbClr val="008FFA"/>
                </a:solidFill>
                <a:latin typeface="Stencil" panose="040409050D0802020404" pitchFamily="82" charset="0"/>
              </a:rPr>
            </a:br>
            <a:r>
              <a:rPr lang="en-US" sz="4000" dirty="0">
                <a:solidFill>
                  <a:srgbClr val="008FFA"/>
                </a:solidFill>
                <a:latin typeface="Stencil" panose="040409050D0802020404" pitchFamily="82" charset="0"/>
              </a:rPr>
              <a:t>More Fish? </a:t>
            </a:r>
            <a:br>
              <a:rPr lang="en-US" sz="4000" dirty="0">
                <a:latin typeface="Stencil" panose="040409050D0802020404" pitchFamily="82" charset="0"/>
              </a:rPr>
            </a:br>
            <a:br>
              <a:rPr lang="en-US" sz="600" dirty="0">
                <a:latin typeface="Stencil" panose="040409050D0802020404" pitchFamily="82" charset="0"/>
              </a:rPr>
            </a:br>
            <a:br>
              <a:rPr lang="en-US" sz="600" dirty="0">
                <a:latin typeface="Stencil" panose="040409050D0802020404" pitchFamily="82" charset="0"/>
              </a:rPr>
            </a:br>
            <a:r>
              <a:rPr lang="en-US" sz="4000" dirty="0">
                <a:solidFill>
                  <a:srgbClr val="FF0066"/>
                </a:solidFill>
                <a:latin typeface="Stencil" panose="040409050D0802020404" pitchFamily="82" charset="0"/>
              </a:rPr>
              <a:t>Use Better Bait! </a:t>
            </a:r>
          </a:p>
        </p:txBody>
      </p:sp>
      <p:sp>
        <p:nvSpPr>
          <p:cNvPr id="3" name="Subtitle 2">
            <a:extLst>
              <a:ext uri="{FF2B5EF4-FFF2-40B4-BE49-F238E27FC236}">
                <a16:creationId xmlns:a16="http://schemas.microsoft.com/office/drawing/2014/main" id="{ED2EC973-FBBF-4E8E-BCE2-1CA2C8452909}"/>
              </a:ext>
            </a:extLst>
          </p:cNvPr>
          <p:cNvSpPr>
            <a:spLocks noGrp="1"/>
          </p:cNvSpPr>
          <p:nvPr>
            <p:ph type="subTitle" idx="1"/>
          </p:nvPr>
        </p:nvSpPr>
        <p:spPr>
          <a:xfrm>
            <a:off x="5389868" y="1557712"/>
            <a:ext cx="6408533" cy="1555906"/>
          </a:xfrm>
        </p:spPr>
        <p:txBody>
          <a:bodyPr anchor="b">
            <a:normAutofit/>
          </a:bodyPr>
          <a:lstStyle/>
          <a:p>
            <a:r>
              <a:rPr lang="en-US" sz="3600" b="1" dirty="0"/>
              <a:t>Instructional Strategies that “Hook” Students on Learning!</a:t>
            </a:r>
          </a:p>
        </p:txBody>
      </p:sp>
      <p:sp>
        <p:nvSpPr>
          <p:cNvPr id="80" name="Freeform: Shape 77">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mall child sitting on a table&#10;&#10;Description automatically generated">
            <a:extLst>
              <a:ext uri="{FF2B5EF4-FFF2-40B4-BE49-F238E27FC236}">
                <a16:creationId xmlns:a16="http://schemas.microsoft.com/office/drawing/2014/main" id="{D90A6334-FB62-465E-AB1C-9E7083DC2999}"/>
              </a:ext>
            </a:extLst>
          </p:cNvPr>
          <p:cNvPicPr>
            <a:picLocks noChangeAspect="1"/>
          </p:cNvPicPr>
          <p:nvPr/>
        </p:nvPicPr>
        <p:blipFill rotWithShape="1">
          <a:blip r:embed="rId3">
            <a:extLst>
              <a:ext uri="{28A0092B-C50C-407E-A947-70E740481C1C}">
                <a14:useLocalDpi xmlns:a14="http://schemas.microsoft.com/office/drawing/2010/main" val="0"/>
              </a:ext>
            </a:extLst>
          </a:blip>
          <a:srcRect r="-2" b="11012"/>
          <a:stretch/>
        </p:blipFill>
        <p:spPr>
          <a:xfrm>
            <a:off x="20" y="10"/>
            <a:ext cx="5234499" cy="621061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pic>
        <p:nvPicPr>
          <p:cNvPr id="8" name="Picture 7" descr="A close up of a toy&#10;&#10;Description automatically generated">
            <a:extLst>
              <a:ext uri="{FF2B5EF4-FFF2-40B4-BE49-F238E27FC236}">
                <a16:creationId xmlns:a16="http://schemas.microsoft.com/office/drawing/2014/main" id="{985BE0F1-651B-477D-95F6-F137B65CC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0950" y="5328780"/>
            <a:ext cx="1505622" cy="1248710"/>
          </a:xfrm>
          <a:prstGeom prst="rect">
            <a:avLst/>
          </a:prstGeom>
        </p:spPr>
      </p:pic>
      <p:pic>
        <p:nvPicPr>
          <p:cNvPr id="18" name="Picture 17" descr="A close up of a toy&#10;&#10;Description automatically generated">
            <a:extLst>
              <a:ext uri="{FF2B5EF4-FFF2-40B4-BE49-F238E27FC236}">
                <a16:creationId xmlns:a16="http://schemas.microsoft.com/office/drawing/2014/main" id="{A51F6872-8E62-41EB-ACDB-DEE24AC98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2171" y="5586274"/>
            <a:ext cx="1505622" cy="1248710"/>
          </a:xfrm>
          <a:prstGeom prst="rect">
            <a:avLst/>
          </a:prstGeom>
        </p:spPr>
      </p:pic>
      <p:pic>
        <p:nvPicPr>
          <p:cNvPr id="19" name="Picture 18" descr="A close up of a toy&#10;&#10;Description automatically generated">
            <a:extLst>
              <a:ext uri="{FF2B5EF4-FFF2-40B4-BE49-F238E27FC236}">
                <a16:creationId xmlns:a16="http://schemas.microsoft.com/office/drawing/2014/main" id="{BDD175B3-ABFC-4C45-9DEB-92356C157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857" y="5207778"/>
            <a:ext cx="1505622" cy="1248710"/>
          </a:xfrm>
          <a:prstGeom prst="rect">
            <a:avLst/>
          </a:prstGeom>
        </p:spPr>
      </p:pic>
      <p:sp>
        <p:nvSpPr>
          <p:cNvPr id="4" name="TextBox 3">
            <a:extLst>
              <a:ext uri="{FF2B5EF4-FFF2-40B4-BE49-F238E27FC236}">
                <a16:creationId xmlns:a16="http://schemas.microsoft.com/office/drawing/2014/main" id="{D8C34954-D3CF-4224-9EFB-5079BFF3AD43}"/>
              </a:ext>
            </a:extLst>
          </p:cNvPr>
          <p:cNvSpPr txBox="1"/>
          <p:nvPr/>
        </p:nvSpPr>
        <p:spPr>
          <a:xfrm>
            <a:off x="6087467" y="3205983"/>
            <a:ext cx="2581045" cy="1938992"/>
          </a:xfrm>
          <a:prstGeom prst="rect">
            <a:avLst/>
          </a:prstGeom>
          <a:noFill/>
        </p:spPr>
        <p:txBody>
          <a:bodyPr wrap="square" rtlCol="0">
            <a:spAutoFit/>
          </a:bodyPr>
          <a:lstStyle/>
          <a:p>
            <a:r>
              <a:rPr lang="en-US" sz="2400" b="1" dirty="0">
                <a:solidFill>
                  <a:srgbClr val="00FF00"/>
                </a:solidFill>
              </a:rPr>
              <a:t>Please Register…</a:t>
            </a:r>
          </a:p>
          <a:p>
            <a:r>
              <a:rPr lang="en-US" sz="2400" b="1" dirty="0">
                <a:solidFill>
                  <a:srgbClr val="00FF00"/>
                </a:solidFill>
              </a:rPr>
              <a:t>We will use your registration information to </a:t>
            </a:r>
          </a:p>
          <a:p>
            <a:r>
              <a:rPr lang="en-US" sz="2400" b="1" dirty="0">
                <a:solidFill>
                  <a:srgbClr val="00FF00"/>
                </a:solidFill>
              </a:rPr>
              <a:t>award prizes!!!</a:t>
            </a:r>
          </a:p>
        </p:txBody>
      </p:sp>
      <p:pic>
        <p:nvPicPr>
          <p:cNvPr id="9" name="Picture 8" descr="A picture containing black, drawing&#10;&#10;Description automatically generated">
            <a:extLst>
              <a:ext uri="{FF2B5EF4-FFF2-40B4-BE49-F238E27FC236}">
                <a16:creationId xmlns:a16="http://schemas.microsoft.com/office/drawing/2014/main" id="{AB7B4671-5AA2-4385-8451-EA98E2C65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2775" y="3253989"/>
            <a:ext cx="1890986" cy="1890986"/>
          </a:xfrm>
          <a:prstGeom prst="rect">
            <a:avLst/>
          </a:prstGeom>
        </p:spPr>
      </p:pic>
    </p:spTree>
    <p:extLst>
      <p:ext uri="{BB962C8B-B14F-4D97-AF65-F5344CB8AC3E}">
        <p14:creationId xmlns:p14="http://schemas.microsoft.com/office/powerpoint/2010/main" val="366207837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B942CB-2C12-425C-9EA0-290638BC50C1}"/>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sz="5400" b="1" kern="1200" dirty="0">
                <a:solidFill>
                  <a:srgbClr val="FFFFFF"/>
                </a:solidFill>
                <a:latin typeface="+mj-lt"/>
                <a:ea typeface="+mj-ea"/>
                <a:cs typeface="+mj-cs"/>
              </a:rPr>
              <a:t>Instructional Strategies </a:t>
            </a:r>
          </a:p>
        </p:txBody>
      </p:sp>
      <p:sp>
        <p:nvSpPr>
          <p:cNvPr id="5" name="TextBox 4">
            <a:extLst>
              <a:ext uri="{FF2B5EF4-FFF2-40B4-BE49-F238E27FC236}">
                <a16:creationId xmlns:a16="http://schemas.microsoft.com/office/drawing/2014/main" id="{45B8AEE0-2AF9-4CCB-84FE-2A6936775822}"/>
              </a:ext>
            </a:extLst>
          </p:cNvPr>
          <p:cNvSpPr txBox="1"/>
          <p:nvPr/>
        </p:nvSpPr>
        <p:spPr>
          <a:xfrm>
            <a:off x="5449824" y="501329"/>
            <a:ext cx="6336978" cy="5855341"/>
          </a:xfrm>
          <a:prstGeom prst="rect">
            <a:avLst/>
          </a:prstGeom>
          <a:ln w="57150">
            <a:solidFill>
              <a:schemeClr val="accent2">
                <a:lumMod val="75000"/>
              </a:schemeClr>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Multiple Intelligences: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5. Spatial: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ability to represent the spatial world internally in your mind</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6. Naturalist: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sensitive to the features of the natural world</a:t>
            </a:r>
          </a:p>
        </p:txBody>
      </p:sp>
    </p:spTree>
    <p:extLst>
      <p:ext uri="{BB962C8B-B14F-4D97-AF65-F5344CB8AC3E}">
        <p14:creationId xmlns:p14="http://schemas.microsoft.com/office/powerpoint/2010/main" val="2931711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B942CB-2C12-425C-9EA0-290638BC50C1}"/>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sz="5400" b="1" kern="1200" dirty="0">
                <a:solidFill>
                  <a:srgbClr val="FFFFFF"/>
                </a:solidFill>
                <a:latin typeface="+mj-lt"/>
                <a:ea typeface="+mj-ea"/>
                <a:cs typeface="+mj-cs"/>
              </a:rPr>
              <a:t>Instructional Strategies </a:t>
            </a:r>
          </a:p>
        </p:txBody>
      </p:sp>
      <p:sp>
        <p:nvSpPr>
          <p:cNvPr id="5" name="TextBox 4">
            <a:extLst>
              <a:ext uri="{FF2B5EF4-FFF2-40B4-BE49-F238E27FC236}">
                <a16:creationId xmlns:a16="http://schemas.microsoft.com/office/drawing/2014/main" id="{45B8AEE0-2AF9-4CCB-84FE-2A6936775822}"/>
              </a:ext>
            </a:extLst>
          </p:cNvPr>
          <p:cNvSpPr txBox="1"/>
          <p:nvPr/>
        </p:nvSpPr>
        <p:spPr>
          <a:xfrm>
            <a:off x="5449824" y="501329"/>
            <a:ext cx="6336978" cy="5855341"/>
          </a:xfrm>
          <a:prstGeom prst="rect">
            <a:avLst/>
          </a:prstGeom>
          <a:ln w="57150">
            <a:solidFill>
              <a:schemeClr val="accent2">
                <a:lumMod val="75000"/>
              </a:schemeClr>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Multiple Intelligences: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7. Intrapersonal: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       understanding of self</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8. Interpersonal: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       understanding others</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9. Existential: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       questions everything</a:t>
            </a: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164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mage result for kids fishing">
            <a:extLst>
              <a:ext uri="{FF2B5EF4-FFF2-40B4-BE49-F238E27FC236}">
                <a16:creationId xmlns:a16="http://schemas.microsoft.com/office/drawing/2014/main" id="{AD6FDB52-5C5B-408C-8CA1-E7205A234F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01" b="7039"/>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34">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7" name="Oval 136">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B942CB-2C12-425C-9EA0-290638BC50C1}"/>
              </a:ext>
            </a:extLst>
          </p:cNvPr>
          <p:cNvSpPr>
            <a:spLocks noGrp="1"/>
          </p:cNvSpPr>
          <p:nvPr>
            <p:ph type="title"/>
          </p:nvPr>
        </p:nvSpPr>
        <p:spPr>
          <a:xfrm>
            <a:off x="488491" y="4551037"/>
            <a:ext cx="5607509" cy="1509931"/>
          </a:xfrm>
        </p:spPr>
        <p:txBody>
          <a:bodyPr vert="horz" lIns="91440" tIns="45720" rIns="91440" bIns="45720" rtlCol="0" anchor="ctr">
            <a:normAutofit/>
          </a:bodyPr>
          <a:lstStyle/>
          <a:p>
            <a:r>
              <a:rPr lang="en-US" b="1" dirty="0">
                <a:solidFill>
                  <a:srgbClr val="249491"/>
                </a:solidFill>
                <a:latin typeface="+mn-lt"/>
              </a:rPr>
              <a:t>Instructional Strategies</a:t>
            </a:r>
          </a:p>
        </p:txBody>
      </p:sp>
      <p:sp>
        <p:nvSpPr>
          <p:cNvPr id="5" name="TextBox 4">
            <a:extLst>
              <a:ext uri="{FF2B5EF4-FFF2-40B4-BE49-F238E27FC236}">
                <a16:creationId xmlns:a16="http://schemas.microsoft.com/office/drawing/2014/main" id="{45B8AEE0-2AF9-4CCB-84FE-2A6936775822}"/>
              </a:ext>
            </a:extLst>
          </p:cNvPr>
          <p:cNvSpPr txBox="1"/>
          <p:nvPr/>
        </p:nvSpPr>
        <p:spPr>
          <a:xfrm>
            <a:off x="6584491" y="4739796"/>
            <a:ext cx="5607509" cy="2546809"/>
          </a:xfrm>
          <a:prstGeom prst="rect">
            <a:avLst/>
          </a:prstGeom>
        </p:spPr>
        <p:txBody>
          <a:bodyPr vert="horz" lIns="91440" tIns="45720" rIns="91440" bIns="45720" rtlCol="0" anchor="ctr">
            <a:normAutofit lnSpcReduction="10000"/>
          </a:bodyPr>
          <a:lstStyle/>
          <a:p>
            <a:pPr>
              <a:lnSpc>
                <a:spcPct val="90000"/>
              </a:lnSpc>
              <a:spcAft>
                <a:spcPts val="600"/>
              </a:spcAft>
            </a:pPr>
            <a:r>
              <a:rPr lang="en-US" sz="4300" b="1" dirty="0">
                <a:solidFill>
                  <a:srgbClr val="249491"/>
                </a:solidFill>
              </a:rPr>
              <a:t>Learning Stations: </a:t>
            </a:r>
          </a:p>
          <a:p>
            <a:pPr indent="-228600">
              <a:lnSpc>
                <a:spcPct val="90000"/>
              </a:lnSpc>
              <a:spcAft>
                <a:spcPts val="600"/>
              </a:spcAft>
              <a:buFont typeface="Arial" panose="020B0604020202020204" pitchFamily="34" charset="0"/>
              <a:buChar char="•"/>
            </a:pPr>
            <a:endParaRPr lang="en-US" sz="900" b="1" dirty="0">
              <a:solidFill>
                <a:srgbClr val="000000"/>
              </a:solidFill>
            </a:endParaRPr>
          </a:p>
          <a:p>
            <a:pPr>
              <a:lnSpc>
                <a:spcPct val="90000"/>
              </a:lnSpc>
              <a:spcAft>
                <a:spcPts val="600"/>
              </a:spcAft>
            </a:pPr>
            <a:r>
              <a:rPr lang="en-US" sz="3900" b="1" i="1" dirty="0">
                <a:solidFill>
                  <a:srgbClr val="000000"/>
                </a:solidFill>
              </a:rPr>
              <a:t>Rotating, Individualized, Sequential, Thematic, Enrichment</a:t>
            </a:r>
            <a:endParaRPr lang="en-US" sz="3900" i="1" dirty="0">
              <a:solidFill>
                <a:srgbClr val="000000"/>
              </a:solidFill>
            </a:endParaRPr>
          </a:p>
          <a:p>
            <a:pPr indent="-228600">
              <a:lnSpc>
                <a:spcPct val="90000"/>
              </a:lnSpc>
              <a:spcAft>
                <a:spcPts val="600"/>
              </a:spcAft>
              <a:buFont typeface="Arial" panose="020B0604020202020204" pitchFamily="34" charset="0"/>
              <a:buChar char="•"/>
            </a:pPr>
            <a:endParaRPr lang="en-US" dirty="0">
              <a:solidFill>
                <a:srgbClr val="000000"/>
              </a:solidFill>
            </a:endParaRPr>
          </a:p>
          <a:p>
            <a:pPr indent="-228600">
              <a:lnSpc>
                <a:spcPct val="90000"/>
              </a:lnSpc>
              <a:spcAft>
                <a:spcPts val="600"/>
              </a:spcAft>
              <a:buFont typeface="Arial" panose="020B0604020202020204" pitchFamily="34" charset="0"/>
              <a:buChar char="•"/>
            </a:pPr>
            <a:endParaRPr lang="en-US" dirty="0">
              <a:solidFill>
                <a:srgbClr val="000000"/>
              </a:solidFill>
            </a:endParaRPr>
          </a:p>
          <a:p>
            <a:pPr indent="-228600">
              <a:lnSpc>
                <a:spcPct val="90000"/>
              </a:lnSpc>
              <a:spcAft>
                <a:spcPts val="600"/>
              </a:spcAft>
              <a:buFont typeface="Arial" panose="020B0604020202020204" pitchFamily="34" charset="0"/>
              <a:buChar char="•"/>
            </a:pPr>
            <a:endParaRPr lang="en-US" dirty="0">
              <a:solidFill>
                <a:srgbClr val="000000"/>
              </a:solidFill>
            </a:endParaRPr>
          </a:p>
          <a:p>
            <a:pPr indent="-228600">
              <a:lnSpc>
                <a:spcPct val="90000"/>
              </a:lnSpc>
              <a:spcAft>
                <a:spcPts val="600"/>
              </a:spcAft>
              <a:buFont typeface="Arial" panose="020B0604020202020204" pitchFamily="34" charset="0"/>
              <a:buChar char="•"/>
            </a:pPr>
            <a:endParaRPr lang="en-US" dirty="0">
              <a:solidFill>
                <a:srgbClr val="000000"/>
              </a:solidFill>
            </a:endParaRPr>
          </a:p>
        </p:txBody>
      </p:sp>
    </p:spTree>
    <p:extLst>
      <p:ext uri="{BB962C8B-B14F-4D97-AF65-F5344CB8AC3E}">
        <p14:creationId xmlns:p14="http://schemas.microsoft.com/office/powerpoint/2010/main" val="2641632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942CB-2C12-425C-9EA0-290638BC50C1}"/>
              </a:ext>
            </a:extLst>
          </p:cNvPr>
          <p:cNvSpPr>
            <a:spLocks noGrp="1"/>
          </p:cNvSpPr>
          <p:nvPr>
            <p:ph type="title"/>
          </p:nvPr>
        </p:nvSpPr>
        <p:spPr>
          <a:xfrm>
            <a:off x="838200" y="365125"/>
            <a:ext cx="6659880" cy="1325563"/>
          </a:xfrm>
          <a:solidFill>
            <a:schemeClr val="bg1"/>
          </a:solidFill>
        </p:spPr>
        <p:txBody>
          <a:bodyPr>
            <a:normAutofit/>
          </a:bodyPr>
          <a:lstStyle/>
          <a:p>
            <a:r>
              <a:rPr lang="en-US" sz="5400" b="1" dirty="0">
                <a:solidFill>
                  <a:srgbClr val="249491"/>
                </a:solidFill>
              </a:rPr>
              <a:t>Instructional Strategies</a:t>
            </a:r>
          </a:p>
        </p:txBody>
      </p:sp>
      <p:sp>
        <p:nvSpPr>
          <p:cNvPr id="5" name="TextBox 4">
            <a:extLst>
              <a:ext uri="{FF2B5EF4-FFF2-40B4-BE49-F238E27FC236}">
                <a16:creationId xmlns:a16="http://schemas.microsoft.com/office/drawing/2014/main" id="{45B8AEE0-2AF9-4CCB-84FE-2A6936775822}"/>
              </a:ext>
            </a:extLst>
          </p:cNvPr>
          <p:cNvSpPr txBox="1"/>
          <p:nvPr/>
        </p:nvSpPr>
        <p:spPr>
          <a:xfrm>
            <a:off x="838200" y="2095537"/>
            <a:ext cx="10379927" cy="38472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49491"/>
                </a:solidFill>
                <a:effectLst/>
                <a:uLnTx/>
                <a:uFillTx/>
                <a:latin typeface="Calibri" panose="020F0502020204030204"/>
                <a:ea typeface="+mn-ea"/>
                <a:cs typeface="+mn-cs"/>
              </a:rPr>
              <a:t>Learning Stations: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24949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49491"/>
                </a:solidFill>
                <a:effectLst/>
                <a:uLnTx/>
                <a:uFillTx/>
                <a:latin typeface="Calibri" panose="020F0502020204030204"/>
              </a:rPr>
              <a:t>Rotating</a:t>
            </a:r>
            <a:endParaRPr lang="en-US" sz="3600" b="1" dirty="0">
              <a:solidFill>
                <a:srgbClr val="24949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All students complete same stations, however each station has varying levels of difficulty that students can decide between.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Image result for kids fishing">
            <a:extLst>
              <a:ext uri="{FF2B5EF4-FFF2-40B4-BE49-F238E27FC236}">
                <a16:creationId xmlns:a16="http://schemas.microsoft.com/office/drawing/2014/main" id="{2F30F6B4-C8C1-4F01-A7E0-06CEDD48EA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500" t="19700" r="27200" b="31304"/>
          <a:stretch/>
        </p:blipFill>
        <p:spPr bwMode="auto">
          <a:xfrm>
            <a:off x="8168640" y="621802"/>
            <a:ext cx="2313430" cy="234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51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942CB-2C12-425C-9EA0-290638BC50C1}"/>
              </a:ext>
            </a:extLst>
          </p:cNvPr>
          <p:cNvSpPr>
            <a:spLocks noGrp="1"/>
          </p:cNvSpPr>
          <p:nvPr>
            <p:ph type="title"/>
          </p:nvPr>
        </p:nvSpPr>
        <p:spPr>
          <a:xfrm>
            <a:off x="838200" y="365125"/>
            <a:ext cx="6659880" cy="1325563"/>
          </a:xfrm>
          <a:solidFill>
            <a:schemeClr val="bg1"/>
          </a:solidFill>
        </p:spPr>
        <p:txBody>
          <a:bodyPr>
            <a:normAutofit/>
          </a:bodyPr>
          <a:lstStyle/>
          <a:p>
            <a:r>
              <a:rPr lang="en-US" sz="5400" b="1" dirty="0">
                <a:solidFill>
                  <a:srgbClr val="249491"/>
                </a:solidFill>
              </a:rPr>
              <a:t>Instructional Strategies</a:t>
            </a:r>
          </a:p>
        </p:txBody>
      </p:sp>
      <p:sp>
        <p:nvSpPr>
          <p:cNvPr id="5" name="TextBox 4">
            <a:extLst>
              <a:ext uri="{FF2B5EF4-FFF2-40B4-BE49-F238E27FC236}">
                <a16:creationId xmlns:a16="http://schemas.microsoft.com/office/drawing/2014/main" id="{45B8AEE0-2AF9-4CCB-84FE-2A6936775822}"/>
              </a:ext>
            </a:extLst>
          </p:cNvPr>
          <p:cNvSpPr txBox="1"/>
          <p:nvPr/>
        </p:nvSpPr>
        <p:spPr>
          <a:xfrm>
            <a:off x="838200" y="2497873"/>
            <a:ext cx="10379927" cy="32932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49491"/>
                </a:solidFill>
                <a:effectLst/>
                <a:uLnTx/>
                <a:uFillTx/>
                <a:latin typeface="Calibri" panose="020F0502020204030204"/>
                <a:ea typeface="+mn-ea"/>
                <a:cs typeface="+mn-cs"/>
              </a:rPr>
              <a:t>Learning Stations: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24949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49491"/>
                </a:solidFill>
                <a:effectLst/>
                <a:uLnTx/>
                <a:uFillTx/>
                <a:latin typeface="Calibri" panose="020F0502020204030204"/>
                <a:ea typeface="+mn-ea"/>
                <a:cs typeface="+mn-cs"/>
              </a:rPr>
              <a:t>Individualized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Calibri" panose="020F0502020204030204"/>
                <a:ea typeface="+mn-ea"/>
                <a:cs typeface="+mn-cs"/>
              </a:rPr>
              <a:t>Students are assigned the level that they will complete at each station, </a:t>
            </a:r>
            <a:r>
              <a:rPr lang="en-US" sz="3600" b="1" dirty="0">
                <a:latin typeface="Calibri" panose="020F0502020204030204"/>
              </a:rPr>
              <a:t>based on pre-assessment.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Image result for kids fishing">
            <a:extLst>
              <a:ext uri="{FF2B5EF4-FFF2-40B4-BE49-F238E27FC236}">
                <a16:creationId xmlns:a16="http://schemas.microsoft.com/office/drawing/2014/main" id="{17DACAEF-D768-435D-8C2A-040CF5E2D5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00" t="19701" r="56700" b="24414"/>
          <a:stretch/>
        </p:blipFill>
        <p:spPr bwMode="auto">
          <a:xfrm>
            <a:off x="8217408" y="911662"/>
            <a:ext cx="2365245" cy="236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146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942CB-2C12-425C-9EA0-290638BC50C1}"/>
              </a:ext>
            </a:extLst>
          </p:cNvPr>
          <p:cNvSpPr>
            <a:spLocks noGrp="1"/>
          </p:cNvSpPr>
          <p:nvPr>
            <p:ph type="title"/>
          </p:nvPr>
        </p:nvSpPr>
        <p:spPr>
          <a:xfrm>
            <a:off x="838200" y="365125"/>
            <a:ext cx="6659880" cy="1325563"/>
          </a:xfrm>
          <a:solidFill>
            <a:schemeClr val="bg1"/>
          </a:solidFill>
        </p:spPr>
        <p:txBody>
          <a:bodyPr>
            <a:normAutofit/>
          </a:bodyPr>
          <a:lstStyle/>
          <a:p>
            <a:r>
              <a:rPr lang="en-US" sz="5400" b="1" dirty="0">
                <a:solidFill>
                  <a:srgbClr val="249491"/>
                </a:solidFill>
              </a:rPr>
              <a:t>Instructional Strategies</a:t>
            </a:r>
          </a:p>
        </p:txBody>
      </p:sp>
      <p:sp>
        <p:nvSpPr>
          <p:cNvPr id="5" name="TextBox 4">
            <a:extLst>
              <a:ext uri="{FF2B5EF4-FFF2-40B4-BE49-F238E27FC236}">
                <a16:creationId xmlns:a16="http://schemas.microsoft.com/office/drawing/2014/main" id="{45B8AEE0-2AF9-4CCB-84FE-2A6936775822}"/>
              </a:ext>
            </a:extLst>
          </p:cNvPr>
          <p:cNvSpPr txBox="1"/>
          <p:nvPr/>
        </p:nvSpPr>
        <p:spPr>
          <a:xfrm>
            <a:off x="838200" y="2241841"/>
            <a:ext cx="10379927" cy="390876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49491"/>
                </a:solidFill>
                <a:effectLst/>
                <a:uLnTx/>
                <a:uFillTx/>
                <a:latin typeface="Calibri" panose="020F0502020204030204"/>
                <a:ea typeface="+mn-ea"/>
                <a:cs typeface="+mn-cs"/>
              </a:rPr>
              <a:t>Learning Stations: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24949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49491"/>
                </a:solidFill>
                <a:effectLst/>
                <a:uLnTx/>
                <a:uFillTx/>
                <a:latin typeface="Calibri" panose="020F0502020204030204"/>
                <a:ea typeface="+mn-ea"/>
                <a:cs typeface="+mn-cs"/>
              </a:rPr>
              <a:t>Sequential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Stations start students with lower level activities and students can move to more advanced activities once they have completed each step.</a:t>
            </a:r>
            <a:endParaRPr lang="en-US" sz="28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Image result for kids fishing">
            <a:extLst>
              <a:ext uri="{FF2B5EF4-FFF2-40B4-BE49-F238E27FC236}">
                <a16:creationId xmlns:a16="http://schemas.microsoft.com/office/drawing/2014/main" id="{AC35C9A6-9B54-4C09-B516-1461B69CDE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500" t="19700" r="27200" b="31304"/>
          <a:stretch/>
        </p:blipFill>
        <p:spPr bwMode="auto">
          <a:xfrm>
            <a:off x="8168640" y="621802"/>
            <a:ext cx="2313430" cy="234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541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942CB-2C12-425C-9EA0-290638BC50C1}"/>
              </a:ext>
            </a:extLst>
          </p:cNvPr>
          <p:cNvSpPr>
            <a:spLocks noGrp="1"/>
          </p:cNvSpPr>
          <p:nvPr>
            <p:ph type="title"/>
          </p:nvPr>
        </p:nvSpPr>
        <p:spPr>
          <a:xfrm>
            <a:off x="838200" y="365125"/>
            <a:ext cx="6659880" cy="1325563"/>
          </a:xfrm>
          <a:solidFill>
            <a:schemeClr val="bg1"/>
          </a:solidFill>
        </p:spPr>
        <p:txBody>
          <a:bodyPr>
            <a:normAutofit/>
          </a:bodyPr>
          <a:lstStyle/>
          <a:p>
            <a:r>
              <a:rPr lang="en-US" sz="5400" b="1" dirty="0">
                <a:solidFill>
                  <a:srgbClr val="249491"/>
                </a:solidFill>
              </a:rPr>
              <a:t>Instructional Strategies</a:t>
            </a:r>
          </a:p>
        </p:txBody>
      </p:sp>
      <p:sp>
        <p:nvSpPr>
          <p:cNvPr id="5" name="TextBox 4">
            <a:extLst>
              <a:ext uri="{FF2B5EF4-FFF2-40B4-BE49-F238E27FC236}">
                <a16:creationId xmlns:a16="http://schemas.microsoft.com/office/drawing/2014/main" id="{45B8AEE0-2AF9-4CCB-84FE-2A6936775822}"/>
              </a:ext>
            </a:extLst>
          </p:cNvPr>
          <p:cNvSpPr txBox="1"/>
          <p:nvPr/>
        </p:nvSpPr>
        <p:spPr>
          <a:xfrm>
            <a:off x="838200" y="2497873"/>
            <a:ext cx="10379927" cy="38472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49491"/>
                </a:solidFill>
                <a:effectLst/>
                <a:uLnTx/>
                <a:uFillTx/>
                <a:latin typeface="Calibri" panose="020F0502020204030204"/>
                <a:ea typeface="+mn-ea"/>
                <a:cs typeface="+mn-cs"/>
              </a:rPr>
              <a:t>Learning Stations: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24949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49491"/>
                </a:solidFill>
                <a:effectLst/>
                <a:uLnTx/>
                <a:uFillTx/>
                <a:latin typeface="Calibri" panose="020F0502020204030204"/>
                <a:ea typeface="+mn-ea"/>
                <a:cs typeface="+mn-cs"/>
              </a:rPr>
              <a:t>Enrichment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Students who are able to complete lesson activities before the majority of the class, can work on enrichment stations.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Image result for kids fishing">
            <a:extLst>
              <a:ext uri="{FF2B5EF4-FFF2-40B4-BE49-F238E27FC236}">
                <a16:creationId xmlns:a16="http://schemas.microsoft.com/office/drawing/2014/main" id="{59516570-6D2A-4798-A74A-612822C5FA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00" t="19701" r="56700" b="24414"/>
          <a:stretch/>
        </p:blipFill>
        <p:spPr bwMode="auto">
          <a:xfrm>
            <a:off x="8217408" y="911662"/>
            <a:ext cx="2365245" cy="236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486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942CB-2C12-425C-9EA0-290638BC50C1}"/>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800" b="1" dirty="0"/>
              <a:t>Instructional Strategies </a:t>
            </a:r>
          </a:p>
        </p:txBody>
      </p:sp>
      <p:sp>
        <p:nvSpPr>
          <p:cNvPr id="5" name="TextBox 4">
            <a:extLst>
              <a:ext uri="{FF2B5EF4-FFF2-40B4-BE49-F238E27FC236}">
                <a16:creationId xmlns:a16="http://schemas.microsoft.com/office/drawing/2014/main" id="{45B8AEE0-2AF9-4CCB-84FE-2A6936775822}"/>
              </a:ext>
            </a:extLst>
          </p:cNvPr>
          <p:cNvSpPr txBox="1"/>
          <p:nvPr/>
        </p:nvSpPr>
        <p:spPr>
          <a:xfrm>
            <a:off x="4965431" y="2438400"/>
            <a:ext cx="6586489" cy="3785419"/>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3200" b="1" dirty="0">
                <a:solidFill>
                  <a:schemeClr val="accent2">
                    <a:lumMod val="75000"/>
                  </a:schemeClr>
                </a:solidFill>
              </a:rPr>
              <a:t>Problem Solving: </a:t>
            </a:r>
          </a:p>
          <a:p>
            <a:pPr>
              <a:lnSpc>
                <a:spcPct val="90000"/>
              </a:lnSpc>
              <a:spcAft>
                <a:spcPts val="600"/>
              </a:spcAft>
            </a:pPr>
            <a:r>
              <a:rPr lang="en-US" sz="2400" b="1" dirty="0"/>
              <a:t>Define the problem, Analyze the problem, Establish criteria, Propose solutions, Take action</a:t>
            </a:r>
          </a:p>
          <a:p>
            <a:pPr>
              <a:lnSpc>
                <a:spcPct val="90000"/>
              </a:lnSpc>
              <a:spcAft>
                <a:spcPts val="600"/>
              </a:spcAft>
            </a:pPr>
            <a:endParaRPr lang="en-US" sz="2400" b="1" dirty="0"/>
          </a:p>
          <a:p>
            <a:pPr>
              <a:lnSpc>
                <a:spcPct val="90000"/>
              </a:lnSpc>
              <a:spcAft>
                <a:spcPts val="600"/>
              </a:spcAft>
            </a:pPr>
            <a:r>
              <a:rPr lang="en-US" sz="3200" b="1" dirty="0">
                <a:solidFill>
                  <a:schemeClr val="accent2">
                    <a:lumMod val="75000"/>
                  </a:schemeClr>
                </a:solidFill>
              </a:rPr>
              <a:t>Reflective Discussion: </a:t>
            </a:r>
          </a:p>
          <a:p>
            <a:pPr>
              <a:lnSpc>
                <a:spcPct val="90000"/>
              </a:lnSpc>
              <a:spcAft>
                <a:spcPts val="600"/>
              </a:spcAft>
            </a:pPr>
            <a:r>
              <a:rPr lang="en-US" sz="2400" b="1" dirty="0"/>
              <a:t>The questions should be open-ended </a:t>
            </a:r>
          </a:p>
          <a:p>
            <a:pPr>
              <a:lnSpc>
                <a:spcPct val="90000"/>
              </a:lnSpc>
              <a:spcAft>
                <a:spcPts val="600"/>
              </a:spcAft>
            </a:pPr>
            <a:endParaRPr lang="en-US" sz="2400" b="1" dirty="0"/>
          </a:p>
          <a:p>
            <a:pPr>
              <a:lnSpc>
                <a:spcPct val="90000"/>
              </a:lnSpc>
              <a:spcAft>
                <a:spcPts val="600"/>
              </a:spcAft>
            </a:pPr>
            <a:r>
              <a:rPr lang="en-US" sz="3200" b="1" dirty="0">
                <a:solidFill>
                  <a:schemeClr val="accent2">
                    <a:lumMod val="75000"/>
                  </a:schemeClr>
                </a:solidFill>
              </a:rPr>
              <a:t>Web Quest:</a:t>
            </a:r>
          </a:p>
          <a:p>
            <a:pPr>
              <a:lnSpc>
                <a:spcPct val="90000"/>
              </a:lnSpc>
              <a:spcAft>
                <a:spcPts val="600"/>
              </a:spcAft>
            </a:pPr>
            <a:r>
              <a:rPr lang="en-US" sz="2400" b="1" dirty="0"/>
              <a:t> Introduction, Task, Resource, Process, Evaluation, Conclusion</a:t>
            </a:r>
          </a:p>
        </p:txBody>
      </p:sp>
      <p:pic>
        <p:nvPicPr>
          <p:cNvPr id="5122" name="Picture 2" descr="Image result for question mark bubble letter">
            <a:extLst>
              <a:ext uri="{FF2B5EF4-FFF2-40B4-BE49-F238E27FC236}">
                <a16:creationId xmlns:a16="http://schemas.microsoft.com/office/drawing/2014/main" id="{081DC895-CC94-458E-9677-2625D9061C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6055"/>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4FFA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150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942CB-2C12-425C-9EA0-290638BC50C1}"/>
              </a:ext>
            </a:extLst>
          </p:cNvPr>
          <p:cNvSpPr>
            <a:spLocks noGrp="1"/>
          </p:cNvSpPr>
          <p:nvPr>
            <p:ph type="title"/>
          </p:nvPr>
        </p:nvSpPr>
        <p:spPr>
          <a:xfrm>
            <a:off x="960100" y="978102"/>
            <a:ext cx="10588434" cy="1062644"/>
          </a:xfrm>
        </p:spPr>
        <p:txBody>
          <a:bodyPr vert="horz" lIns="91440" tIns="45720" rIns="91440" bIns="45720" rtlCol="0" anchor="b">
            <a:normAutofit/>
          </a:bodyPr>
          <a:lstStyle/>
          <a:p>
            <a:r>
              <a:rPr lang="en-US" b="1" kern="1200" dirty="0">
                <a:solidFill>
                  <a:srgbClr val="FF5050"/>
                </a:solidFill>
                <a:latin typeface="+mn-lt"/>
                <a:ea typeface="+mj-ea"/>
                <a:cs typeface="+mj-cs"/>
              </a:rPr>
              <a:t>                                </a:t>
            </a:r>
            <a:r>
              <a:rPr lang="en-US" b="1" kern="1200" dirty="0">
                <a:solidFill>
                  <a:srgbClr val="CC0066"/>
                </a:solidFill>
                <a:latin typeface="+mn-lt"/>
                <a:ea typeface="+mj-ea"/>
                <a:cs typeface="+mj-cs"/>
              </a:rPr>
              <a:t>Instructional Strategies </a:t>
            </a:r>
          </a:p>
        </p:txBody>
      </p:sp>
      <p:cxnSp>
        <p:nvCxnSpPr>
          <p:cNvPr id="71" name="Straight Connector 70">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242" name="Picture 2" descr="Image result for venn diagram colorful">
            <a:extLst>
              <a:ext uri="{FF2B5EF4-FFF2-40B4-BE49-F238E27FC236}">
                <a16:creationId xmlns:a16="http://schemas.microsoft.com/office/drawing/2014/main" id="{A200E23E-A775-4CD3-9E4B-16149A13720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8871" y="1429296"/>
            <a:ext cx="4056539" cy="3752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B8AEE0-2AF9-4CCB-84FE-2A6936775822}"/>
              </a:ext>
            </a:extLst>
          </p:cNvPr>
          <p:cNvSpPr txBox="1"/>
          <p:nvPr/>
        </p:nvSpPr>
        <p:spPr>
          <a:xfrm>
            <a:off x="4955354" y="2682433"/>
            <a:ext cx="6282169" cy="321574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400" b="1" dirty="0"/>
          </a:p>
          <a:p>
            <a:pPr>
              <a:lnSpc>
                <a:spcPct val="90000"/>
              </a:lnSpc>
              <a:spcAft>
                <a:spcPts val="600"/>
              </a:spcAft>
            </a:pPr>
            <a:r>
              <a:rPr lang="en-US" sz="3200" b="1" dirty="0">
                <a:solidFill>
                  <a:srgbClr val="CC0066"/>
                </a:solidFill>
              </a:rPr>
              <a:t>Active Reading: </a:t>
            </a:r>
          </a:p>
          <a:p>
            <a:pPr>
              <a:lnSpc>
                <a:spcPct val="90000"/>
              </a:lnSpc>
              <a:spcAft>
                <a:spcPts val="600"/>
              </a:spcAft>
            </a:pPr>
            <a:endParaRPr lang="en-US" sz="2800" b="1" dirty="0"/>
          </a:p>
          <a:p>
            <a:pPr>
              <a:lnSpc>
                <a:spcPct val="90000"/>
              </a:lnSpc>
              <a:spcAft>
                <a:spcPts val="600"/>
              </a:spcAft>
            </a:pPr>
            <a:r>
              <a:rPr lang="en-US" sz="2800" b="1" dirty="0"/>
              <a:t>Asking questions, making predictions, asking open and closed questions, comparing and contrasting information</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2662299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942CB-2C12-425C-9EA0-290638BC50C1}"/>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b="1" dirty="0"/>
              <a:t>Instructional Strategies </a:t>
            </a:r>
          </a:p>
        </p:txBody>
      </p:sp>
      <p:sp>
        <p:nvSpPr>
          <p:cNvPr id="5" name="TextBox 4">
            <a:extLst>
              <a:ext uri="{FF2B5EF4-FFF2-40B4-BE49-F238E27FC236}">
                <a16:creationId xmlns:a16="http://schemas.microsoft.com/office/drawing/2014/main" id="{45B8AEE0-2AF9-4CCB-84FE-2A6936775822}"/>
              </a:ext>
            </a:extLst>
          </p:cNvPr>
          <p:cNvSpPr txBox="1"/>
          <p:nvPr/>
        </p:nvSpPr>
        <p:spPr>
          <a:xfrm>
            <a:off x="762000" y="2103581"/>
            <a:ext cx="5820780" cy="3951094"/>
          </a:xfrm>
          <a:prstGeom prst="rect">
            <a:avLst/>
          </a:prstGeom>
        </p:spPr>
        <p:txBody>
          <a:bodyPr vert="horz" lIns="91440" tIns="45720" rIns="91440" bIns="45720" rtlCol="0" anchor="t">
            <a:normAutofit fontScale="92500" lnSpcReduction="10000"/>
          </a:bodyPr>
          <a:lstStyle/>
          <a:p>
            <a:pPr>
              <a:lnSpc>
                <a:spcPct val="90000"/>
              </a:lnSpc>
              <a:spcAft>
                <a:spcPts val="600"/>
              </a:spcAft>
            </a:pPr>
            <a:endParaRPr lang="en-US" sz="3500" dirty="0"/>
          </a:p>
          <a:p>
            <a:pPr>
              <a:lnSpc>
                <a:spcPct val="90000"/>
              </a:lnSpc>
              <a:spcAft>
                <a:spcPts val="600"/>
              </a:spcAft>
            </a:pPr>
            <a:r>
              <a:rPr lang="en-US" sz="3500" b="1" dirty="0">
                <a:solidFill>
                  <a:srgbClr val="33CCCC"/>
                </a:solidFill>
              </a:rPr>
              <a:t>Alternative Assignments: </a:t>
            </a:r>
          </a:p>
          <a:p>
            <a:pPr>
              <a:lnSpc>
                <a:spcPct val="90000"/>
              </a:lnSpc>
              <a:spcAft>
                <a:spcPts val="600"/>
              </a:spcAft>
            </a:pPr>
            <a:endParaRPr lang="en-US" sz="2800" b="1" dirty="0"/>
          </a:p>
          <a:p>
            <a:pPr>
              <a:lnSpc>
                <a:spcPct val="90000"/>
              </a:lnSpc>
              <a:spcAft>
                <a:spcPts val="600"/>
              </a:spcAft>
            </a:pPr>
            <a:r>
              <a:rPr lang="en-US" sz="2800" b="1" dirty="0">
                <a:solidFill>
                  <a:srgbClr val="33CCCC"/>
                </a:solidFill>
              </a:rPr>
              <a:t>Advanced: </a:t>
            </a:r>
            <a:r>
              <a:rPr lang="en-US" sz="2800" b="1" dirty="0"/>
              <a:t>Project, composition, debate, digital presentation</a:t>
            </a:r>
          </a:p>
          <a:p>
            <a:pPr>
              <a:lnSpc>
                <a:spcPct val="90000"/>
              </a:lnSpc>
              <a:spcAft>
                <a:spcPts val="600"/>
              </a:spcAft>
            </a:pPr>
            <a:endParaRPr lang="en-US" sz="2800" b="1" dirty="0"/>
          </a:p>
          <a:p>
            <a:pPr>
              <a:lnSpc>
                <a:spcPct val="90000"/>
              </a:lnSpc>
              <a:spcAft>
                <a:spcPts val="600"/>
              </a:spcAft>
            </a:pPr>
            <a:r>
              <a:rPr lang="en-US" sz="2800" b="1" dirty="0">
                <a:solidFill>
                  <a:srgbClr val="33CCCC"/>
                </a:solidFill>
              </a:rPr>
              <a:t>Supplemental: </a:t>
            </a:r>
            <a:r>
              <a:rPr lang="en-US" sz="2800" b="1" dirty="0"/>
              <a:t>Flash cards, concise/simplified directions (have student repeat the directions), content review, graphic organizers</a:t>
            </a:r>
            <a:endParaRPr lang="en-US" sz="2800" dirty="0"/>
          </a:p>
          <a:p>
            <a:pPr indent="-228600">
              <a:lnSpc>
                <a:spcPct val="90000"/>
              </a:lnSpc>
              <a:spcAft>
                <a:spcPts val="600"/>
              </a:spcAft>
              <a:buFont typeface="Arial" panose="020B0604020202020204" pitchFamily="34" charset="0"/>
              <a:buChar char="•"/>
            </a:pPr>
            <a:endParaRPr lang="en-US" dirty="0"/>
          </a:p>
        </p:txBody>
      </p:sp>
      <p:sp>
        <p:nvSpPr>
          <p:cNvPr id="135" name="Freeform: Shape 13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Image result for project students music">
            <a:extLst>
              <a:ext uri="{FF2B5EF4-FFF2-40B4-BE49-F238E27FC236}">
                <a16:creationId xmlns:a16="http://schemas.microsoft.com/office/drawing/2014/main" id="{BAAA0DCC-E6A8-460C-BA1E-E9344F1CA8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47" r="17980"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58417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10244" name="Picture 4" descr="Image result for lake background&quot;">
            <a:extLst>
              <a:ext uri="{FF2B5EF4-FFF2-40B4-BE49-F238E27FC236}">
                <a16:creationId xmlns:a16="http://schemas.microsoft.com/office/drawing/2014/main" id="{4B2A78CB-D6A9-4695-821B-D39030829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64984"/>
            <a:ext cx="12244409" cy="9196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23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C1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B942CB-2C12-425C-9EA0-290638BC50C1}"/>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b="1" dirty="0">
                <a:solidFill>
                  <a:srgbClr val="FFFFFF"/>
                </a:solidFill>
              </a:rPr>
              <a:t>Instructional Strategies </a:t>
            </a:r>
          </a:p>
        </p:txBody>
      </p:sp>
      <p:pic>
        <p:nvPicPr>
          <p:cNvPr id="12290" name="Picture 2" descr="Image result for connecting">
            <a:extLst>
              <a:ext uri="{FF2B5EF4-FFF2-40B4-BE49-F238E27FC236}">
                <a16:creationId xmlns:a16="http://schemas.microsoft.com/office/drawing/2014/main" id="{A87B225E-0C47-409A-A976-D79ACAFC21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2" r="1" b="6790"/>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5B8AEE0-2AF9-4CCB-84FE-2A6936775822}"/>
              </a:ext>
            </a:extLst>
          </p:cNvPr>
          <p:cNvSpPr txBox="1"/>
          <p:nvPr/>
        </p:nvSpPr>
        <p:spPr>
          <a:xfrm>
            <a:off x="8029319" y="917725"/>
            <a:ext cx="3424739" cy="4852362"/>
          </a:xfrm>
          <a:prstGeom prst="rect">
            <a:avLst/>
          </a:prstGeom>
        </p:spPr>
        <p:txBody>
          <a:bodyPr vert="horz" lIns="91440" tIns="45720" rIns="91440" bIns="45720" rtlCol="0" anchor="ctr">
            <a:normAutofit/>
          </a:bodyPr>
          <a:lstStyle/>
          <a:p>
            <a:pPr>
              <a:lnSpc>
                <a:spcPct val="90000"/>
              </a:lnSpc>
              <a:spcAft>
                <a:spcPts val="600"/>
              </a:spcAft>
            </a:pPr>
            <a:endParaRPr lang="en-US" sz="2400" b="1" dirty="0">
              <a:solidFill>
                <a:srgbClr val="FFFFFF"/>
              </a:solidFill>
            </a:endParaRPr>
          </a:p>
          <a:p>
            <a:pPr>
              <a:lnSpc>
                <a:spcPct val="90000"/>
              </a:lnSpc>
              <a:spcAft>
                <a:spcPts val="600"/>
              </a:spcAft>
            </a:pPr>
            <a:r>
              <a:rPr lang="en-US" sz="3200" b="1" dirty="0">
                <a:solidFill>
                  <a:srgbClr val="FFE5FF"/>
                </a:solidFill>
              </a:rPr>
              <a:t>Concept Maps and Webbing: </a:t>
            </a:r>
          </a:p>
          <a:p>
            <a:pPr>
              <a:lnSpc>
                <a:spcPct val="90000"/>
              </a:lnSpc>
              <a:spcAft>
                <a:spcPts val="600"/>
              </a:spcAft>
            </a:pPr>
            <a:endParaRPr lang="en-US" sz="2800" b="1" dirty="0">
              <a:solidFill>
                <a:srgbClr val="FFFFFF"/>
              </a:solidFill>
            </a:endParaRPr>
          </a:p>
          <a:p>
            <a:pPr>
              <a:lnSpc>
                <a:spcPct val="90000"/>
              </a:lnSpc>
              <a:spcAft>
                <a:spcPts val="600"/>
              </a:spcAft>
            </a:pPr>
            <a:r>
              <a:rPr lang="en-US" sz="2800" b="1" dirty="0">
                <a:solidFill>
                  <a:srgbClr val="FFFFFF"/>
                </a:solidFill>
              </a:rPr>
              <a:t>Connecting skills, structures, and strategies to the main concept</a:t>
            </a:r>
          </a:p>
          <a:p>
            <a:pPr indent="-228600">
              <a:lnSpc>
                <a:spcPct val="90000"/>
              </a:lnSpc>
              <a:spcAft>
                <a:spcPts val="600"/>
              </a:spcAft>
              <a:buFont typeface="Arial" panose="020B0604020202020204" pitchFamily="34" charset="0"/>
              <a:buChar char="•"/>
            </a:pPr>
            <a:endParaRPr lang="en-US" sz="2000" b="1" dirty="0">
              <a:solidFill>
                <a:srgbClr val="FFFFFF"/>
              </a:solidFill>
            </a:endParaRPr>
          </a:p>
          <a:p>
            <a:pPr indent="-228600">
              <a:lnSpc>
                <a:spcPct val="90000"/>
              </a:lnSpc>
              <a:spcAft>
                <a:spcPts val="600"/>
              </a:spcAft>
              <a:buFont typeface="Arial" panose="020B0604020202020204" pitchFamily="34" charset="0"/>
              <a:buChar char="•"/>
            </a:pPr>
            <a:endParaRPr lang="en-US" sz="2000" b="1" dirty="0">
              <a:solidFill>
                <a:srgbClr val="FFFFFF"/>
              </a:solidFill>
            </a:endParaRPr>
          </a:p>
        </p:txBody>
      </p:sp>
    </p:spTree>
    <p:extLst>
      <p:ext uri="{BB962C8B-B14F-4D97-AF65-F5344CB8AC3E}">
        <p14:creationId xmlns:p14="http://schemas.microsoft.com/office/powerpoint/2010/main" val="337607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942CB-2C12-425C-9EA0-290638BC50C1}"/>
              </a:ext>
            </a:extLst>
          </p:cNvPr>
          <p:cNvSpPr>
            <a:spLocks noGrp="1"/>
          </p:cNvSpPr>
          <p:nvPr>
            <p:ph type="title"/>
          </p:nvPr>
        </p:nvSpPr>
        <p:spPr>
          <a:xfrm>
            <a:off x="838200" y="420913"/>
            <a:ext cx="7013448" cy="1044255"/>
          </a:xfrm>
          <a:solidFill>
            <a:schemeClr val="bg1"/>
          </a:solidFill>
        </p:spPr>
        <p:txBody>
          <a:bodyPr>
            <a:normAutofit/>
          </a:bodyPr>
          <a:lstStyle/>
          <a:p>
            <a:r>
              <a:rPr lang="en-US" sz="5400" b="1" dirty="0">
                <a:solidFill>
                  <a:schemeClr val="accent2">
                    <a:lumMod val="75000"/>
                  </a:schemeClr>
                </a:solidFill>
              </a:rPr>
              <a:t>Instructional Strategies </a:t>
            </a:r>
          </a:p>
        </p:txBody>
      </p:sp>
      <p:sp>
        <p:nvSpPr>
          <p:cNvPr id="5" name="TextBox 4">
            <a:extLst>
              <a:ext uri="{FF2B5EF4-FFF2-40B4-BE49-F238E27FC236}">
                <a16:creationId xmlns:a16="http://schemas.microsoft.com/office/drawing/2014/main" id="{45B8AEE0-2AF9-4CCB-84FE-2A6936775822}"/>
              </a:ext>
            </a:extLst>
          </p:cNvPr>
          <p:cNvSpPr txBox="1"/>
          <p:nvPr/>
        </p:nvSpPr>
        <p:spPr>
          <a:xfrm>
            <a:off x="838200" y="1644188"/>
            <a:ext cx="10379927" cy="4339650"/>
          </a:xfrm>
          <a:prstGeom prst="rect">
            <a:avLst/>
          </a:prstGeom>
          <a:solidFill>
            <a:schemeClr val="bg1"/>
          </a:solidFill>
        </p:spPr>
        <p:txBody>
          <a:bodyPr wrap="square" rtlCol="0">
            <a:spAutoFit/>
          </a:bodyPr>
          <a:lstStyle/>
          <a:p>
            <a:endParaRPr lang="en-US" sz="2800" b="1" dirty="0">
              <a:solidFill>
                <a:schemeClr val="accent2">
                  <a:lumMod val="75000"/>
                </a:schemeClr>
              </a:solidFill>
            </a:endParaRPr>
          </a:p>
          <a:p>
            <a:endParaRPr lang="en-US" sz="2800" b="1" dirty="0">
              <a:solidFill>
                <a:schemeClr val="accent2">
                  <a:lumMod val="75000"/>
                </a:schemeClr>
              </a:solidFill>
            </a:endParaRPr>
          </a:p>
          <a:p>
            <a:r>
              <a:rPr lang="en-US" sz="3200" b="1" dirty="0">
                <a:solidFill>
                  <a:schemeClr val="accent2">
                    <a:lumMod val="75000"/>
                  </a:schemeClr>
                </a:solidFill>
              </a:rPr>
              <a:t>Cooperative Learning: </a:t>
            </a:r>
          </a:p>
          <a:p>
            <a:endParaRPr lang="en-US" sz="2000" b="1" dirty="0">
              <a:solidFill>
                <a:schemeClr val="bg1"/>
              </a:solidFill>
            </a:endParaRPr>
          </a:p>
          <a:p>
            <a:r>
              <a:rPr lang="en-US" sz="2800" b="1" i="1" dirty="0"/>
              <a:t>Jigsaw: </a:t>
            </a:r>
            <a:r>
              <a:rPr lang="en-US" sz="2800" b="1" dirty="0"/>
              <a:t>Each member of the team works independently and then teaches what they have learned to their group.</a:t>
            </a:r>
          </a:p>
          <a:p>
            <a:endParaRPr lang="en-US" sz="2800" b="1" dirty="0"/>
          </a:p>
          <a:p>
            <a:r>
              <a:rPr lang="en-US" sz="2800" b="1" i="1" dirty="0"/>
              <a:t>Think-Pair-Share: </a:t>
            </a:r>
            <a:r>
              <a:rPr lang="en-US" sz="2800" b="1" dirty="0"/>
              <a:t>Think of answer, compare thoughts with a neighbor, share with others.</a:t>
            </a:r>
          </a:p>
          <a:p>
            <a:endParaRPr lang="en-US" sz="2800" b="1" dirty="0"/>
          </a:p>
        </p:txBody>
      </p:sp>
      <p:pic>
        <p:nvPicPr>
          <p:cNvPr id="4" name="Picture 3" descr="A picture containing person, man, child, boy&#10;&#10;Description automatically generated">
            <a:extLst>
              <a:ext uri="{FF2B5EF4-FFF2-40B4-BE49-F238E27FC236}">
                <a16:creationId xmlns:a16="http://schemas.microsoft.com/office/drawing/2014/main" id="{B2CFAB81-5937-4C22-8875-17EE27894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082340" y="614582"/>
            <a:ext cx="2745615" cy="2059211"/>
          </a:xfrm>
          <a:prstGeom prst="rect">
            <a:avLst/>
          </a:prstGeom>
        </p:spPr>
      </p:pic>
    </p:spTree>
    <p:extLst>
      <p:ext uri="{BB962C8B-B14F-4D97-AF65-F5344CB8AC3E}">
        <p14:creationId xmlns:p14="http://schemas.microsoft.com/office/powerpoint/2010/main" val="4272251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942CB-2C12-425C-9EA0-290638BC50C1}"/>
              </a:ext>
            </a:extLst>
          </p:cNvPr>
          <p:cNvSpPr>
            <a:spLocks noGrp="1"/>
          </p:cNvSpPr>
          <p:nvPr>
            <p:ph type="title"/>
          </p:nvPr>
        </p:nvSpPr>
        <p:spPr>
          <a:xfrm>
            <a:off x="906036" y="260289"/>
            <a:ext cx="7013448" cy="1044255"/>
          </a:xfrm>
          <a:solidFill>
            <a:schemeClr val="bg1"/>
          </a:solidFill>
        </p:spPr>
        <p:txBody>
          <a:bodyPr>
            <a:normAutofit/>
          </a:bodyPr>
          <a:lstStyle/>
          <a:p>
            <a:r>
              <a:rPr lang="en-US" sz="5400" b="1" dirty="0">
                <a:solidFill>
                  <a:schemeClr val="accent2">
                    <a:lumMod val="75000"/>
                  </a:schemeClr>
                </a:solidFill>
              </a:rPr>
              <a:t>Instructional Strategies </a:t>
            </a:r>
          </a:p>
        </p:txBody>
      </p:sp>
      <p:sp>
        <p:nvSpPr>
          <p:cNvPr id="5" name="TextBox 4">
            <a:extLst>
              <a:ext uri="{FF2B5EF4-FFF2-40B4-BE49-F238E27FC236}">
                <a16:creationId xmlns:a16="http://schemas.microsoft.com/office/drawing/2014/main" id="{45B8AEE0-2AF9-4CCB-84FE-2A6936775822}"/>
              </a:ext>
            </a:extLst>
          </p:cNvPr>
          <p:cNvSpPr txBox="1"/>
          <p:nvPr/>
        </p:nvSpPr>
        <p:spPr>
          <a:xfrm>
            <a:off x="906036" y="1518053"/>
            <a:ext cx="10379927" cy="477053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Cooperative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Numbered Heads Together: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Team of four (each student is numbers 1,2,3,4). The team decides on answer to question, one number is called and that student answers for the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Structured Problem Solving: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Groups are given a problem to solve within a specified amount of time. All members must agree on the solution and be able to explain the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338" name="Picture 2" descr="Image result for numbered heads together">
            <a:extLst>
              <a:ext uri="{FF2B5EF4-FFF2-40B4-BE49-F238E27FC236}">
                <a16:creationId xmlns:a16="http://schemas.microsoft.com/office/drawing/2014/main" id="{A453A75A-E439-4693-92E1-A9541DDFD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9838" y="569410"/>
            <a:ext cx="3286125" cy="200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425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6" name="Content Placeholder 15365">
            <a:extLst>
              <a:ext uri="{FF2B5EF4-FFF2-40B4-BE49-F238E27FC236}">
                <a16:creationId xmlns:a16="http://schemas.microsoft.com/office/drawing/2014/main" id="{5ECD3F6A-0CDA-4980-92FA-4FD633D9619D}"/>
              </a:ext>
            </a:extLst>
          </p:cNvPr>
          <p:cNvSpPr>
            <a:spLocks noGrp="1"/>
          </p:cNvSpPr>
          <p:nvPr>
            <p:ph idx="1"/>
          </p:nvPr>
        </p:nvSpPr>
        <p:spPr>
          <a:xfrm>
            <a:off x="648928" y="1426464"/>
            <a:ext cx="5690911" cy="5096255"/>
          </a:xfrm>
          <a:solidFill>
            <a:schemeClr val="accent4">
              <a:lumMod val="60000"/>
              <a:lumOff val="40000"/>
            </a:schemeClr>
          </a:solidFill>
          <a:ln w="76200">
            <a:solidFill>
              <a:srgbClr val="996633"/>
            </a:solidFill>
          </a:ln>
        </p:spPr>
        <p:txBody>
          <a:bodyPr>
            <a:normAutofit fontScale="92500" lnSpcReduction="10000"/>
          </a:bodyPr>
          <a:lstStyle/>
          <a:p>
            <a:pPr marL="0" indent="0">
              <a:buNone/>
            </a:pPr>
            <a:endParaRPr lang="en-US" sz="1000" b="1" dirty="0">
              <a:solidFill>
                <a:schemeClr val="accent1">
                  <a:lumMod val="75000"/>
                </a:schemeClr>
              </a:solidFill>
            </a:endParaRPr>
          </a:p>
          <a:p>
            <a:pPr marL="0" indent="0">
              <a:buNone/>
            </a:pPr>
            <a:r>
              <a:rPr lang="en-US" b="1" dirty="0">
                <a:solidFill>
                  <a:schemeClr val="accent1">
                    <a:lumMod val="75000"/>
                  </a:schemeClr>
                </a:solidFill>
              </a:rPr>
              <a:t>Rules:</a:t>
            </a:r>
          </a:p>
          <a:p>
            <a:pPr marL="0" indent="0">
              <a:buNone/>
            </a:pPr>
            <a:endParaRPr lang="en-US" sz="1600" b="1" dirty="0">
              <a:solidFill>
                <a:schemeClr val="accent1">
                  <a:lumMod val="75000"/>
                </a:schemeClr>
              </a:solidFill>
            </a:endParaRPr>
          </a:p>
          <a:p>
            <a:r>
              <a:rPr lang="en-US" sz="2400" b="1" dirty="0">
                <a:solidFill>
                  <a:schemeClr val="accent1">
                    <a:lumMod val="75000"/>
                  </a:schemeClr>
                </a:solidFill>
              </a:rPr>
              <a:t>Groups of no more than 10 at each pond.</a:t>
            </a:r>
          </a:p>
          <a:p>
            <a:r>
              <a:rPr lang="en-US" sz="2400" b="1" dirty="0">
                <a:solidFill>
                  <a:schemeClr val="accent1">
                    <a:lumMod val="75000"/>
                  </a:schemeClr>
                </a:solidFill>
              </a:rPr>
              <a:t>Don’t open the envelope until the music starts.</a:t>
            </a:r>
          </a:p>
          <a:p>
            <a:r>
              <a:rPr lang="en-US" sz="2400" b="1" dirty="0">
                <a:solidFill>
                  <a:schemeClr val="accent1">
                    <a:lumMod val="75000"/>
                  </a:schemeClr>
                </a:solidFill>
              </a:rPr>
              <a:t>There are instructional strategies in each envelope. Your whole team must work on ONE at a time as a team.</a:t>
            </a:r>
          </a:p>
          <a:p>
            <a:r>
              <a:rPr lang="en-US" sz="2400" b="1" dirty="0">
                <a:solidFill>
                  <a:schemeClr val="accent1">
                    <a:lumMod val="75000"/>
                  </a:schemeClr>
                </a:solidFill>
              </a:rPr>
              <a:t>Sort the cards into the different categories of instructional strategies.</a:t>
            </a:r>
          </a:p>
          <a:p>
            <a:r>
              <a:rPr lang="en-US" sz="2400" b="1" dirty="0">
                <a:solidFill>
                  <a:schemeClr val="accent1">
                    <a:lumMod val="75000"/>
                  </a:schemeClr>
                </a:solidFill>
              </a:rPr>
              <a:t>No technology can be used to assist your decisions.</a:t>
            </a:r>
          </a:p>
          <a:p>
            <a:r>
              <a:rPr lang="en-US" sz="2400" b="1" dirty="0">
                <a:solidFill>
                  <a:schemeClr val="accent1">
                    <a:lumMod val="75000"/>
                  </a:schemeClr>
                </a:solidFill>
              </a:rPr>
              <a:t>When the song is over, all remaining cards must be put back in your envelope.</a:t>
            </a:r>
          </a:p>
          <a:p>
            <a:endParaRPr lang="en-US" sz="1800" b="1" dirty="0"/>
          </a:p>
          <a:p>
            <a:pPr marL="0" indent="0">
              <a:buNone/>
            </a:pPr>
            <a:endParaRPr lang="en-US" sz="1800" b="1" dirty="0"/>
          </a:p>
        </p:txBody>
      </p:sp>
      <p:pic>
        <p:nvPicPr>
          <p:cNvPr id="15362" name="Picture 2" descr="Image result for fishing pond cartoon">
            <a:extLst>
              <a:ext uri="{FF2B5EF4-FFF2-40B4-BE49-F238E27FC236}">
                <a16:creationId xmlns:a16="http://schemas.microsoft.com/office/drawing/2014/main" id="{8BEB492D-E225-4F6A-89DA-09D3B2046E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37" r="205" b="1"/>
          <a:stretch/>
        </p:blipFill>
        <p:spPr bwMode="auto">
          <a:xfrm>
            <a:off x="6595872" y="888388"/>
            <a:ext cx="5596128" cy="508122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364" name="Picture 4" descr="Image result for let's go fishing sign">
            <a:extLst>
              <a:ext uri="{FF2B5EF4-FFF2-40B4-BE49-F238E27FC236}">
                <a16:creationId xmlns:a16="http://schemas.microsoft.com/office/drawing/2014/main" id="{48CC5B72-3A19-4A23-A89F-759773860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3039" y="335281"/>
            <a:ext cx="2174124" cy="1786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429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Image result for fishing tournament">
            <a:extLst>
              <a:ext uri="{FF2B5EF4-FFF2-40B4-BE49-F238E27FC236}">
                <a16:creationId xmlns:a16="http://schemas.microsoft.com/office/drawing/2014/main" id="{696FB3D9-155F-446B-80A7-7413F882C4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094"/>
          <a:stretch/>
        </p:blipFill>
        <p:spPr bwMode="auto">
          <a:xfrm>
            <a:off x="2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5892757-7A8C-4399-A9F9-739BDA85A3FC}"/>
              </a:ext>
            </a:extLst>
          </p:cNvPr>
          <p:cNvSpPr>
            <a:spLocks noGrp="1"/>
          </p:cNvSpPr>
          <p:nvPr>
            <p:ph type="title"/>
          </p:nvPr>
        </p:nvSpPr>
        <p:spPr>
          <a:xfrm>
            <a:off x="7571074" y="2804160"/>
            <a:ext cx="4827086" cy="3875490"/>
          </a:xfrm>
        </p:spPr>
        <p:txBody>
          <a:bodyPr vert="horz" lIns="91440" tIns="45720" rIns="91440" bIns="45720" rtlCol="0" anchor="b">
            <a:normAutofit/>
          </a:bodyPr>
          <a:lstStyle/>
          <a:p>
            <a:pPr algn="ctr"/>
            <a:r>
              <a:rPr lang="en-US" sz="6700" b="1" dirty="0">
                <a:solidFill>
                  <a:srgbClr val="C00000"/>
                </a:solidFill>
                <a:latin typeface="+mn-lt"/>
              </a:rPr>
              <a:t>READY</a:t>
            </a:r>
            <a:br>
              <a:rPr lang="en-US" sz="6700" b="1" dirty="0">
                <a:solidFill>
                  <a:srgbClr val="C00000"/>
                </a:solidFill>
                <a:latin typeface="+mn-lt"/>
              </a:rPr>
            </a:br>
            <a:r>
              <a:rPr lang="en-US" sz="6700" b="1" dirty="0">
                <a:solidFill>
                  <a:schemeClr val="accent5">
                    <a:lumMod val="50000"/>
                  </a:schemeClr>
                </a:solidFill>
                <a:latin typeface="+mn-lt"/>
              </a:rPr>
              <a:t>SET</a:t>
            </a:r>
            <a:br>
              <a:rPr lang="en-US" sz="6700" b="1" dirty="0">
                <a:solidFill>
                  <a:srgbClr val="C00000"/>
                </a:solidFill>
                <a:latin typeface="+mn-lt"/>
              </a:rPr>
            </a:br>
            <a:r>
              <a:rPr lang="en-US" sz="6700" b="1" dirty="0">
                <a:solidFill>
                  <a:srgbClr val="008000"/>
                </a:solidFill>
                <a:latin typeface="+mn-lt"/>
              </a:rPr>
              <a:t>GO! </a:t>
            </a:r>
            <a:br>
              <a:rPr lang="en-US" sz="4000" dirty="0"/>
            </a:br>
            <a:endParaRPr lang="en-US" sz="4000" dirty="0"/>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4" name="New Recording 34">
            <a:hlinkClick r:id="" action="ppaction://media"/>
            <a:extLst>
              <a:ext uri="{FF2B5EF4-FFF2-40B4-BE49-F238E27FC236}">
                <a16:creationId xmlns:a16="http://schemas.microsoft.com/office/drawing/2014/main" id="{ACA18A5C-D53C-4F7E-9BC5-BA0B759748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9135" y="413639"/>
            <a:ext cx="347663" cy="347663"/>
          </a:xfrm>
          <a:prstGeom prst="rect">
            <a:avLst/>
          </a:prstGeom>
          <a:ln w="19050">
            <a:solidFill>
              <a:srgbClr val="FF0000"/>
            </a:solidFill>
          </a:ln>
        </p:spPr>
      </p:pic>
    </p:spTree>
    <p:extLst>
      <p:ext uri="{BB962C8B-B14F-4D97-AF65-F5344CB8AC3E}">
        <p14:creationId xmlns:p14="http://schemas.microsoft.com/office/powerpoint/2010/main" val="316640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8196" name="Rectangle 19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194" name="Picture 2" descr="Image result for fishing hook&quot;">
            <a:extLst>
              <a:ext uri="{FF2B5EF4-FFF2-40B4-BE49-F238E27FC236}">
                <a16:creationId xmlns:a16="http://schemas.microsoft.com/office/drawing/2014/main" id="{74657E2D-07A8-443F-819E-99E696B5D03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6884" y="878820"/>
            <a:ext cx="4332307" cy="324923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98640FC-0549-4C0F-858A-70B611C40CFA}"/>
              </a:ext>
            </a:extLst>
          </p:cNvPr>
          <p:cNvSpPr/>
          <p:nvPr/>
        </p:nvSpPr>
        <p:spPr>
          <a:xfrm>
            <a:off x="317983" y="4760391"/>
            <a:ext cx="4370107" cy="1107996"/>
          </a:xfrm>
          <a:prstGeom prst="rect">
            <a:avLst/>
          </a:prstGeom>
          <a:solidFill>
            <a:schemeClr val="bg1">
              <a:lumMod val="75000"/>
            </a:schemeClr>
          </a:solidFill>
        </p:spPr>
        <p:txBody>
          <a:bodyPr wrap="none" lIns="91440" tIns="45720" rIns="91440" bIns="45720">
            <a:spAutoFit/>
          </a:bodyPr>
          <a:lstStyle/>
          <a:p>
            <a:pPr algn="ctr"/>
            <a:r>
              <a:rPr lang="en-US" sz="6600" cap="none" spc="0" dirty="0">
                <a:ln w="9525">
                  <a:solidFill>
                    <a:schemeClr val="tx1"/>
                  </a:solidFill>
                  <a:prstDash val="solid"/>
                </a:ln>
                <a:solidFill>
                  <a:srgbClr val="FF0066"/>
                </a:solidFill>
                <a:effectLst>
                  <a:outerShdw blurRad="12700" dist="38100" dir="2700000" algn="tl" rotWithShape="0">
                    <a:schemeClr val="bg1">
                      <a:lumMod val="50000"/>
                    </a:schemeClr>
                  </a:outerShdw>
                </a:effectLst>
                <a:latin typeface="Stencil" panose="040409050D0802020404" pitchFamily="82" charset="0"/>
                <a:ea typeface="+mj-ea"/>
                <a:cs typeface="+mj-cs"/>
              </a:rPr>
              <a:t>The </a:t>
            </a:r>
            <a:r>
              <a:rPr lang="en-US" sz="6600" dirty="0">
                <a:ln w="9525">
                  <a:solidFill>
                    <a:schemeClr val="tx1"/>
                  </a:solidFill>
                  <a:prstDash val="solid"/>
                </a:ln>
                <a:solidFill>
                  <a:srgbClr val="FF0066"/>
                </a:solidFill>
                <a:effectLst>
                  <a:outerShdw blurRad="12700" dist="38100" dir="2700000" algn="tl" rotWithShape="0">
                    <a:schemeClr val="bg1">
                      <a:lumMod val="50000"/>
                    </a:schemeClr>
                  </a:outerShdw>
                </a:effectLst>
                <a:latin typeface="Stencil" panose="040409050D0802020404" pitchFamily="82" charset="0"/>
                <a:ea typeface="+mj-ea"/>
                <a:cs typeface="+mj-cs"/>
              </a:rPr>
              <a:t>hook</a:t>
            </a:r>
            <a:endParaRPr lang="en-US" sz="6600" cap="none" spc="0" dirty="0">
              <a:ln w="9525">
                <a:solidFill>
                  <a:schemeClr val="tx1"/>
                </a:solidFill>
                <a:prstDash val="solid"/>
              </a:ln>
              <a:solidFill>
                <a:srgbClr val="FF0066"/>
              </a:solidFill>
              <a:effectLst>
                <a:outerShdw blurRad="12700" dist="38100" dir="2700000" algn="tl" rotWithShape="0">
                  <a:schemeClr val="bg1">
                    <a:lumMod val="50000"/>
                  </a:schemeClr>
                </a:outerShdw>
              </a:effectLst>
              <a:latin typeface="Stencil" panose="040409050D0802020404" pitchFamily="82" charset="0"/>
            </a:endParaRPr>
          </a:p>
        </p:txBody>
      </p:sp>
      <p:sp>
        <p:nvSpPr>
          <p:cNvPr id="2" name="TextBox 1">
            <a:extLst>
              <a:ext uri="{FF2B5EF4-FFF2-40B4-BE49-F238E27FC236}">
                <a16:creationId xmlns:a16="http://schemas.microsoft.com/office/drawing/2014/main" id="{519FC0F9-48C2-42EB-B7F8-23DBEFFA2254}"/>
              </a:ext>
            </a:extLst>
          </p:cNvPr>
          <p:cNvSpPr txBox="1"/>
          <p:nvPr/>
        </p:nvSpPr>
        <p:spPr>
          <a:xfrm>
            <a:off x="5800854" y="878820"/>
            <a:ext cx="5673750" cy="4247317"/>
          </a:xfrm>
          <a:prstGeom prst="rect">
            <a:avLst/>
          </a:prstGeom>
          <a:solidFill>
            <a:schemeClr val="bg2">
              <a:lumMod val="75000"/>
            </a:schemeClr>
          </a:solidFill>
          <a:ln w="57150">
            <a:solidFill>
              <a:schemeClr val="bg1"/>
            </a:solidFill>
          </a:ln>
        </p:spPr>
        <p:txBody>
          <a:bodyPr wrap="square" rtlCol="0" anchor="t">
            <a:spAutoFit/>
          </a:bodyPr>
          <a:lstStyle/>
          <a:p>
            <a:pPr algn="ctr"/>
            <a:endParaRPr lang="en-US" sz="1400" b="1" dirty="0">
              <a:solidFill>
                <a:schemeClr val="bg1"/>
              </a:solidFill>
            </a:endParaRPr>
          </a:p>
          <a:p>
            <a:pPr algn="ctr"/>
            <a:r>
              <a:rPr lang="en-US" sz="3200" b="1" dirty="0"/>
              <a:t>How to “hook” your students</a:t>
            </a:r>
            <a:r>
              <a:rPr lang="en-US" sz="2800" b="1" dirty="0"/>
              <a:t>…</a:t>
            </a:r>
            <a:endParaRPr lang="en-US" sz="2800" b="1" dirty="0">
              <a:cs typeface="Calibri"/>
            </a:endParaRPr>
          </a:p>
          <a:p>
            <a:pPr algn="ctr"/>
            <a:endParaRPr lang="en-US" sz="2000" b="1" dirty="0">
              <a:solidFill>
                <a:srgbClr val="FF3399"/>
              </a:solidFill>
            </a:endParaRPr>
          </a:p>
          <a:p>
            <a:pPr algn="ctr"/>
            <a:r>
              <a:rPr lang="en-US" sz="3200" b="1" dirty="0">
                <a:solidFill>
                  <a:srgbClr val="FF0066"/>
                </a:solidFill>
              </a:rPr>
              <a:t>Dress up</a:t>
            </a:r>
            <a:endParaRPr lang="en-US" sz="3200" b="1" dirty="0">
              <a:solidFill>
                <a:srgbClr val="FF0066"/>
              </a:solidFill>
              <a:cs typeface="Calibri"/>
            </a:endParaRPr>
          </a:p>
          <a:p>
            <a:pPr algn="ctr"/>
            <a:r>
              <a:rPr lang="en-US" sz="3200" b="1" dirty="0">
                <a:solidFill>
                  <a:srgbClr val="FF0066"/>
                </a:solidFill>
              </a:rPr>
              <a:t>Video</a:t>
            </a:r>
            <a:endParaRPr lang="en-US" sz="3200" b="1" dirty="0">
              <a:solidFill>
                <a:srgbClr val="FF0066"/>
              </a:solidFill>
              <a:cs typeface="Calibri"/>
            </a:endParaRPr>
          </a:p>
          <a:p>
            <a:pPr algn="ctr"/>
            <a:r>
              <a:rPr lang="en-US" sz="3200" b="1" dirty="0">
                <a:solidFill>
                  <a:srgbClr val="FF0066"/>
                </a:solidFill>
              </a:rPr>
              <a:t>Q&amp;A</a:t>
            </a:r>
          </a:p>
          <a:p>
            <a:pPr algn="ctr"/>
            <a:r>
              <a:rPr lang="en-US" sz="3200" b="1" dirty="0">
                <a:solidFill>
                  <a:srgbClr val="FF0066"/>
                </a:solidFill>
              </a:rPr>
              <a:t>Mystery Item</a:t>
            </a:r>
            <a:endParaRPr lang="en-US" sz="3200" b="1" dirty="0">
              <a:solidFill>
                <a:srgbClr val="FF0066"/>
              </a:solidFill>
              <a:cs typeface="Calibri"/>
            </a:endParaRPr>
          </a:p>
          <a:p>
            <a:pPr algn="ctr"/>
            <a:r>
              <a:rPr lang="en-US" sz="3200" b="1" dirty="0">
                <a:solidFill>
                  <a:srgbClr val="FF0066"/>
                </a:solidFill>
              </a:rPr>
              <a:t>Guess what we are studying</a:t>
            </a:r>
            <a:endParaRPr lang="en-US" sz="3200" b="1" dirty="0">
              <a:solidFill>
                <a:srgbClr val="FF0066"/>
              </a:solidFill>
              <a:cs typeface="Calibri"/>
            </a:endParaRPr>
          </a:p>
          <a:p>
            <a:pPr algn="ctr"/>
            <a:r>
              <a:rPr lang="en-US" sz="3200" b="1" dirty="0">
                <a:solidFill>
                  <a:srgbClr val="FF0066"/>
                </a:solidFill>
              </a:rPr>
              <a:t>Theme</a:t>
            </a:r>
            <a:endParaRPr lang="en-US" sz="3200" b="1" dirty="0">
              <a:solidFill>
                <a:srgbClr val="FF0066"/>
              </a:solidFill>
              <a:cs typeface="Calibri"/>
            </a:endParaRPr>
          </a:p>
          <a:p>
            <a:pPr algn="ctr"/>
            <a:endParaRPr lang="en-US" sz="1200" b="1" dirty="0">
              <a:solidFill>
                <a:schemeClr val="bg1"/>
              </a:solidFill>
              <a:cs typeface="Calibri" panose="020F0502020204030204"/>
            </a:endParaRPr>
          </a:p>
        </p:txBody>
      </p:sp>
      <p:pic>
        <p:nvPicPr>
          <p:cNvPr id="16386" name="Picture 2" descr="Image result for composer costume">
            <a:extLst>
              <a:ext uri="{FF2B5EF4-FFF2-40B4-BE49-F238E27FC236}">
                <a16:creationId xmlns:a16="http://schemas.microsoft.com/office/drawing/2014/main" id="{9C68EA98-3C96-4C39-ADAD-90F241F70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108" y="1937147"/>
            <a:ext cx="921141" cy="188593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super hero logo">
            <a:extLst>
              <a:ext uri="{FF2B5EF4-FFF2-40B4-BE49-F238E27FC236}">
                <a16:creationId xmlns:a16="http://schemas.microsoft.com/office/drawing/2014/main" id="{7CB2D08C-11BA-4DAA-BD8D-3A49C6333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7549" y="2263698"/>
            <a:ext cx="952835" cy="858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072480"/>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1F98F"/>
        </a:solidFill>
        <a:effectLst/>
      </p:bgPr>
    </p:bg>
    <p:spTree>
      <p:nvGrpSpPr>
        <p:cNvPr id="1" name=""/>
        <p:cNvGrpSpPr/>
        <p:nvPr/>
      </p:nvGrpSpPr>
      <p:grpSpPr>
        <a:xfrm>
          <a:off x="0" y="0"/>
          <a:ext cx="0" cy="0"/>
          <a:chOff x="0" y="0"/>
          <a:chExt cx="0" cy="0"/>
        </a:xfrm>
      </p:grpSpPr>
      <p:pic>
        <p:nvPicPr>
          <p:cNvPr id="5" name="Picture 4" descr="A sign lit up at night&#10;&#10;Description automatically generated">
            <a:extLst>
              <a:ext uri="{FF2B5EF4-FFF2-40B4-BE49-F238E27FC236}">
                <a16:creationId xmlns:a16="http://schemas.microsoft.com/office/drawing/2014/main" id="{9CCFEDD1-9BDC-4DAE-9FA8-51C99E9D1F9E}"/>
              </a:ext>
            </a:extLst>
          </p:cNvPr>
          <p:cNvPicPr>
            <a:picLocks noChangeAspect="1"/>
          </p:cNvPicPr>
          <p:nvPr/>
        </p:nvPicPr>
        <p:blipFill rotWithShape="1">
          <a:blip r:embed="rId3">
            <a:extLst>
              <a:ext uri="{28A0092B-C50C-407E-A947-70E740481C1C}">
                <a14:useLocalDpi xmlns:a14="http://schemas.microsoft.com/office/drawing/2010/main" val="0"/>
              </a:ext>
            </a:extLst>
          </a:blip>
          <a:srcRect l="7086" t="8193" r="2517" b="23012"/>
          <a:stretch/>
        </p:blipFill>
        <p:spPr>
          <a:xfrm>
            <a:off x="5851446" y="928611"/>
            <a:ext cx="5781598" cy="3299977"/>
          </a:xfrm>
          <a:prstGeom prst="rect">
            <a:avLst/>
          </a:prstGeom>
        </p:spPr>
      </p:pic>
      <p:pic>
        <p:nvPicPr>
          <p:cNvPr id="7" name="Picture 6" descr="A picture containing light, sitting, dark, monitor&#10;&#10;Description automatically generated">
            <a:extLst>
              <a:ext uri="{FF2B5EF4-FFF2-40B4-BE49-F238E27FC236}">
                <a16:creationId xmlns:a16="http://schemas.microsoft.com/office/drawing/2014/main" id="{A3168806-78A8-4729-9FD7-08726C71F21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134539" y="1212076"/>
            <a:ext cx="6149689" cy="4612267"/>
          </a:xfrm>
          <a:prstGeom prst="rect">
            <a:avLst/>
          </a:prstGeom>
        </p:spPr>
      </p:pic>
      <p:pic>
        <p:nvPicPr>
          <p:cNvPr id="9" name="Picture 8" descr="A picture containing monitor, computer, light, laptop&#10;&#10;Description automatically generated">
            <a:extLst>
              <a:ext uri="{FF2B5EF4-FFF2-40B4-BE49-F238E27FC236}">
                <a16:creationId xmlns:a16="http://schemas.microsoft.com/office/drawing/2014/main" id="{1B0755E8-26B8-4E5C-A10D-B9EE9A9039D2}"/>
              </a:ext>
            </a:extLst>
          </p:cNvPr>
          <p:cNvPicPr>
            <a:picLocks noChangeAspect="1"/>
          </p:cNvPicPr>
          <p:nvPr/>
        </p:nvPicPr>
        <p:blipFill rotWithShape="1">
          <a:blip r:embed="rId6">
            <a:extLst>
              <a:ext uri="{28A0092B-C50C-407E-A947-70E740481C1C}">
                <a14:useLocalDpi xmlns:a14="http://schemas.microsoft.com/office/drawing/2010/main" val="0"/>
              </a:ext>
            </a:extLst>
          </a:blip>
          <a:srcRect t="20275" b="56311"/>
          <a:stretch/>
        </p:blipFill>
        <p:spPr>
          <a:xfrm>
            <a:off x="4815156" y="4982288"/>
            <a:ext cx="6998140" cy="1228942"/>
          </a:xfrm>
          <a:prstGeom prst="rect">
            <a:avLst/>
          </a:prstGeom>
        </p:spPr>
      </p:pic>
    </p:spTree>
    <p:extLst>
      <p:ext uri="{BB962C8B-B14F-4D97-AF65-F5344CB8AC3E}">
        <p14:creationId xmlns:p14="http://schemas.microsoft.com/office/powerpoint/2010/main" val="3319090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Hook for Entering">
            <a:hlinkClick r:id="" action="ppaction://media"/>
            <a:extLst>
              <a:ext uri="{FF2B5EF4-FFF2-40B4-BE49-F238E27FC236}">
                <a16:creationId xmlns:a16="http://schemas.microsoft.com/office/drawing/2014/main" id="{8A6D42E2-CFD6-403B-9F5A-41B5A59553E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03313" y="590550"/>
            <a:ext cx="9985375" cy="5586413"/>
          </a:xfrm>
        </p:spPr>
      </p:pic>
    </p:spTree>
    <p:extLst>
      <p:ext uri="{BB962C8B-B14F-4D97-AF65-F5344CB8AC3E}">
        <p14:creationId xmlns:p14="http://schemas.microsoft.com/office/powerpoint/2010/main" val="125600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8" name="Freeform: Shape 7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6" descr="Image result for fishing line&quot;">
            <a:extLst>
              <a:ext uri="{FF2B5EF4-FFF2-40B4-BE49-F238E27FC236}">
                <a16:creationId xmlns:a16="http://schemas.microsoft.com/office/drawing/2014/main" id="{68963E86-3D33-450D-A9DA-46D287B585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66" r="31019"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CF3137A-CDF7-43C6-A60C-03A964672D88}"/>
              </a:ext>
            </a:extLst>
          </p:cNvPr>
          <p:cNvSpPr/>
          <p:nvPr/>
        </p:nvSpPr>
        <p:spPr>
          <a:xfrm>
            <a:off x="1340489" y="558671"/>
            <a:ext cx="3890809" cy="1107996"/>
          </a:xfrm>
          <a:prstGeom prst="rect">
            <a:avLst/>
          </a:prstGeom>
          <a:noFill/>
        </p:spPr>
        <p:txBody>
          <a:bodyPr wrap="none" lIns="91440" tIns="45720" rIns="91440" bIns="45720">
            <a:spAutoFit/>
          </a:bodyPr>
          <a:lstStyle/>
          <a:p>
            <a:pPr algn="ctr"/>
            <a:r>
              <a:rPr lang="en-US" sz="6600" cap="none" spc="0" dirty="0">
                <a:ln w="9525">
                  <a:solidFill>
                    <a:schemeClr val="tx1"/>
                  </a:solidFill>
                  <a:prstDash val="solid"/>
                </a:ln>
                <a:solidFill>
                  <a:srgbClr val="FF0000"/>
                </a:solidFill>
                <a:effectLst>
                  <a:outerShdw blurRad="12700" dist="38100" dir="2700000" algn="tl" rotWithShape="0">
                    <a:schemeClr val="bg1">
                      <a:lumMod val="50000"/>
                    </a:schemeClr>
                  </a:outerShdw>
                </a:effectLst>
                <a:latin typeface="Stencil" panose="040409050D0802020404" pitchFamily="82" charset="0"/>
                <a:ea typeface="+mj-ea"/>
                <a:cs typeface="+mj-cs"/>
              </a:rPr>
              <a:t>The Line</a:t>
            </a:r>
            <a:endParaRPr lang="en-US" sz="6600" cap="none" spc="0" dirty="0">
              <a:ln w="9525">
                <a:solidFill>
                  <a:schemeClr val="tx1"/>
                </a:solidFill>
                <a:prstDash val="solid"/>
              </a:ln>
              <a:solidFill>
                <a:srgbClr val="FF0000"/>
              </a:solidFill>
              <a:effectLst>
                <a:outerShdw blurRad="12700" dist="38100" dir="2700000" algn="tl" rotWithShape="0">
                  <a:schemeClr val="bg1">
                    <a:lumMod val="50000"/>
                  </a:schemeClr>
                </a:outerShdw>
              </a:effectLst>
              <a:latin typeface="Stencil" panose="040409050D0802020404" pitchFamily="82" charset="0"/>
            </a:endParaRPr>
          </a:p>
        </p:txBody>
      </p:sp>
      <p:sp>
        <p:nvSpPr>
          <p:cNvPr id="14" name="Rectangle 13">
            <a:extLst>
              <a:ext uri="{FF2B5EF4-FFF2-40B4-BE49-F238E27FC236}">
                <a16:creationId xmlns:a16="http://schemas.microsoft.com/office/drawing/2014/main" id="{A3CC0613-9D47-441E-B1C4-10A32CEF6E71}"/>
              </a:ext>
            </a:extLst>
          </p:cNvPr>
          <p:cNvSpPr/>
          <p:nvPr/>
        </p:nvSpPr>
        <p:spPr>
          <a:xfrm>
            <a:off x="538722" y="1666667"/>
            <a:ext cx="7449475" cy="4862870"/>
          </a:xfrm>
          <a:prstGeom prst="rect">
            <a:avLst/>
          </a:prstGeom>
        </p:spPr>
        <p:txBody>
          <a:bodyPr wrap="none" anchor="t">
            <a:spAutoFit/>
          </a:bodyPr>
          <a:lstStyle/>
          <a:p>
            <a:pPr>
              <a:spcBef>
                <a:spcPts val="600"/>
              </a:spcBef>
            </a:pPr>
            <a:endParaRPr lang="en-US" sz="900" b="1" i="1" dirty="0">
              <a:latin typeface="Times New Roman" panose="02020603050405020304" pitchFamily="18" charset="0"/>
            </a:endParaRPr>
          </a:p>
          <a:p>
            <a:pPr>
              <a:spcBef>
                <a:spcPts val="600"/>
              </a:spcBef>
            </a:pPr>
            <a:r>
              <a:rPr lang="en-US" sz="2800" b="1" i="1" dirty="0">
                <a:latin typeface="Times New Roman"/>
                <a:cs typeface="Times New Roman"/>
              </a:rPr>
              <a:t>Map out where you are going</a:t>
            </a:r>
          </a:p>
          <a:p>
            <a:pPr>
              <a:spcBef>
                <a:spcPts val="600"/>
              </a:spcBef>
            </a:pPr>
            <a:r>
              <a:rPr lang="en-US" sz="2800" b="1" i="1" dirty="0">
                <a:latin typeface="Times New Roman"/>
                <a:cs typeface="Times New Roman"/>
              </a:rPr>
              <a:t>Planning</a:t>
            </a:r>
          </a:p>
          <a:p>
            <a:pPr>
              <a:spcBef>
                <a:spcPts val="600"/>
              </a:spcBef>
            </a:pPr>
            <a:r>
              <a:rPr lang="en-US" sz="2800" b="1" i="1" dirty="0">
                <a:latin typeface="Times New Roman"/>
                <a:cs typeface="Times New Roman"/>
              </a:rPr>
              <a:t>Transition from Hook to lesson</a:t>
            </a:r>
          </a:p>
          <a:p>
            <a:pPr>
              <a:spcBef>
                <a:spcPts val="600"/>
              </a:spcBef>
            </a:pPr>
            <a:r>
              <a:rPr lang="en-US" sz="2800" b="1" i="1" dirty="0">
                <a:latin typeface="Times New Roman"/>
                <a:cs typeface="Times New Roman"/>
              </a:rPr>
              <a:t>Pair and Share</a:t>
            </a:r>
          </a:p>
          <a:p>
            <a:pPr>
              <a:spcBef>
                <a:spcPts val="600"/>
              </a:spcBef>
            </a:pPr>
            <a:r>
              <a:rPr lang="en-US" sz="2800" b="1" i="1" dirty="0">
                <a:latin typeface="Times New Roman"/>
                <a:cs typeface="Times New Roman"/>
              </a:rPr>
              <a:t>Driving Questions</a:t>
            </a:r>
          </a:p>
          <a:p>
            <a:pPr>
              <a:spcBef>
                <a:spcPts val="600"/>
              </a:spcBef>
            </a:pPr>
            <a:r>
              <a:rPr lang="en-US" sz="2800" b="1" i="1" dirty="0">
                <a:latin typeface="Times New Roman"/>
                <a:cs typeface="Times New Roman"/>
              </a:rPr>
              <a:t>Community</a:t>
            </a:r>
          </a:p>
          <a:p>
            <a:pPr>
              <a:spcBef>
                <a:spcPts val="600"/>
              </a:spcBef>
            </a:pPr>
            <a:r>
              <a:rPr lang="en-US" sz="2800" b="1" i="1" dirty="0">
                <a:latin typeface="Times New Roman"/>
                <a:cs typeface="Times New Roman"/>
              </a:rPr>
              <a:t>Movable bulletin board: concepts, move to front, </a:t>
            </a:r>
            <a:endParaRPr lang="en-US" sz="2800" b="1" i="1" dirty="0">
              <a:latin typeface="Times New Roman" panose="02020603050405020304" pitchFamily="18" charset="0"/>
              <a:cs typeface="Times New Roman"/>
            </a:endParaRPr>
          </a:p>
          <a:p>
            <a:pPr>
              <a:spcBef>
                <a:spcPts val="600"/>
              </a:spcBef>
            </a:pPr>
            <a:r>
              <a:rPr lang="en-US" sz="2800" b="1" i="1" dirty="0">
                <a:latin typeface="Times New Roman"/>
                <a:cs typeface="Times New Roman"/>
              </a:rPr>
              <a:t>grab from wall, read for me, solve the problem</a:t>
            </a:r>
          </a:p>
          <a:p>
            <a:pPr>
              <a:spcBef>
                <a:spcPts val="600"/>
              </a:spcBef>
            </a:pPr>
            <a:endParaRPr lang="en-US" sz="3200" b="1" i="1" dirty="0">
              <a:latin typeface="Times New Roman" panose="02020603050405020304" pitchFamily="18" charset="0"/>
            </a:endParaRPr>
          </a:p>
        </p:txBody>
      </p:sp>
    </p:spTree>
    <p:extLst>
      <p:ext uri="{BB962C8B-B14F-4D97-AF65-F5344CB8AC3E}">
        <p14:creationId xmlns:p14="http://schemas.microsoft.com/office/powerpoint/2010/main" val="396732135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Image result for fishing bait&quot;">
            <a:extLst>
              <a:ext uri="{FF2B5EF4-FFF2-40B4-BE49-F238E27FC236}">
                <a16:creationId xmlns:a16="http://schemas.microsoft.com/office/drawing/2014/main" id="{F41EEC17-67A6-4C37-9E50-58E0150CE5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159"/>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2E951B-36A5-46FE-81F3-8A8F452BDBA5}"/>
              </a:ext>
            </a:extLst>
          </p:cNvPr>
          <p:cNvSpPr/>
          <p:nvPr/>
        </p:nvSpPr>
        <p:spPr>
          <a:xfrm>
            <a:off x="6947502" y="5750004"/>
            <a:ext cx="3964547" cy="1107996"/>
          </a:xfrm>
          <a:prstGeom prst="rect">
            <a:avLst/>
          </a:prstGeom>
          <a:noFill/>
        </p:spPr>
        <p:txBody>
          <a:bodyPr wrap="none" lIns="91440" tIns="45720" rIns="91440" bIns="45720">
            <a:spAutoFit/>
          </a:bodyPr>
          <a:lstStyle/>
          <a:p>
            <a:pPr algn="ctr"/>
            <a:r>
              <a:rPr lang="en-US" sz="6600" cap="none" spc="0" dirty="0">
                <a:ln w="9525">
                  <a:solidFill>
                    <a:schemeClr val="tx1"/>
                  </a:solidFill>
                  <a:prstDash val="solid"/>
                </a:ln>
                <a:solidFill>
                  <a:srgbClr val="009900"/>
                </a:solidFill>
                <a:effectLst>
                  <a:outerShdw blurRad="12700" dist="38100" dir="2700000" algn="tl" rotWithShape="0">
                    <a:schemeClr val="bg1">
                      <a:lumMod val="50000"/>
                    </a:schemeClr>
                  </a:outerShdw>
                </a:effectLst>
                <a:latin typeface="Stencil" panose="040409050D0802020404" pitchFamily="82" charset="0"/>
                <a:ea typeface="+mj-ea"/>
                <a:cs typeface="+mj-cs"/>
              </a:rPr>
              <a:t>The </a:t>
            </a:r>
            <a:r>
              <a:rPr lang="en-US" sz="6600" dirty="0">
                <a:ln w="9525">
                  <a:solidFill>
                    <a:schemeClr val="tx1"/>
                  </a:solidFill>
                  <a:prstDash val="solid"/>
                </a:ln>
                <a:solidFill>
                  <a:srgbClr val="009900"/>
                </a:solidFill>
                <a:effectLst>
                  <a:outerShdw blurRad="12700" dist="38100" dir="2700000" algn="tl" rotWithShape="0">
                    <a:schemeClr val="bg1">
                      <a:lumMod val="50000"/>
                    </a:schemeClr>
                  </a:outerShdw>
                </a:effectLst>
                <a:latin typeface="Stencil" panose="040409050D0802020404" pitchFamily="82" charset="0"/>
                <a:ea typeface="+mj-ea"/>
                <a:cs typeface="+mj-cs"/>
              </a:rPr>
              <a:t>bait</a:t>
            </a:r>
            <a:endParaRPr lang="en-US" sz="6600" cap="none" spc="0" dirty="0">
              <a:ln w="9525">
                <a:solidFill>
                  <a:schemeClr val="tx1"/>
                </a:solidFill>
                <a:prstDash val="solid"/>
              </a:ln>
              <a:solidFill>
                <a:srgbClr val="009900"/>
              </a:solidFill>
              <a:effectLst>
                <a:outerShdw blurRad="12700" dist="38100" dir="2700000" algn="tl" rotWithShape="0">
                  <a:schemeClr val="bg1">
                    <a:lumMod val="50000"/>
                  </a:schemeClr>
                </a:outerShdw>
              </a:effectLst>
              <a:latin typeface="Stencil" panose="040409050D0802020404" pitchFamily="82" charset="0"/>
            </a:endParaRPr>
          </a:p>
        </p:txBody>
      </p:sp>
      <p:sp>
        <p:nvSpPr>
          <p:cNvPr id="2" name="TextBox 1">
            <a:extLst>
              <a:ext uri="{FF2B5EF4-FFF2-40B4-BE49-F238E27FC236}">
                <a16:creationId xmlns:a16="http://schemas.microsoft.com/office/drawing/2014/main" id="{11365788-9953-46AA-8F19-BF9BEDE8FF77}"/>
              </a:ext>
            </a:extLst>
          </p:cNvPr>
          <p:cNvSpPr txBox="1"/>
          <p:nvPr/>
        </p:nvSpPr>
        <p:spPr>
          <a:xfrm>
            <a:off x="6332432" y="156339"/>
            <a:ext cx="6024151" cy="6363280"/>
          </a:xfrm>
          <a:prstGeom prst="rect">
            <a:avLst/>
          </a:prstGeom>
          <a:noFill/>
        </p:spPr>
        <p:txBody>
          <a:bodyPr wrap="square" rtlCol="0">
            <a:spAutoFit/>
          </a:bodyPr>
          <a:lstStyle/>
          <a:p>
            <a:endParaRPr lang="en-US" sz="1050" b="1" dirty="0"/>
          </a:p>
          <a:p>
            <a:r>
              <a:rPr lang="en-US" sz="2800" b="1" dirty="0"/>
              <a:t>State Learning Target: </a:t>
            </a:r>
          </a:p>
          <a:p>
            <a:r>
              <a:rPr lang="en-US" sz="2800" b="1" dirty="0"/>
              <a:t>Entire lesson tied into target</a:t>
            </a:r>
          </a:p>
          <a:p>
            <a:endParaRPr lang="en-US" sz="1100" b="1" dirty="0"/>
          </a:p>
          <a:p>
            <a:r>
              <a:rPr lang="en-US" sz="2800" b="1" dirty="0"/>
              <a:t>Consider Learning Styles</a:t>
            </a:r>
          </a:p>
          <a:p>
            <a:endParaRPr lang="en-US" sz="1100" b="1" dirty="0"/>
          </a:p>
          <a:p>
            <a:r>
              <a:rPr lang="en-US" sz="2800" b="1" dirty="0"/>
              <a:t>Include Modalities: Sing, Move, </a:t>
            </a:r>
          </a:p>
          <a:p>
            <a:r>
              <a:rPr lang="en-US" sz="2800" b="1" dirty="0"/>
              <a:t>Play Instruments</a:t>
            </a:r>
          </a:p>
          <a:p>
            <a:endParaRPr lang="en-US" sz="1100" b="1" dirty="0"/>
          </a:p>
          <a:p>
            <a:r>
              <a:rPr lang="en-US" sz="2800" b="1" dirty="0"/>
              <a:t>Group Students for Personalized Learning:</a:t>
            </a:r>
          </a:p>
          <a:p>
            <a:r>
              <a:rPr lang="en-US" sz="2800" b="1" dirty="0"/>
              <a:t>Whole group intro…small groups</a:t>
            </a:r>
          </a:p>
          <a:p>
            <a:r>
              <a:rPr lang="en-US" sz="2800" b="1" dirty="0"/>
              <a:t>Small as the intro….large group</a:t>
            </a:r>
          </a:p>
          <a:p>
            <a:r>
              <a:rPr lang="en-US" sz="2800" b="1" dirty="0"/>
              <a:t>Groups can be based on prior knowledge, interests, and skills.</a:t>
            </a:r>
          </a:p>
          <a:p>
            <a:endParaRPr lang="en-US" sz="2800" b="1" dirty="0"/>
          </a:p>
          <a:p>
            <a:endParaRPr lang="en-US" sz="2800" b="1" dirty="0"/>
          </a:p>
        </p:txBody>
      </p:sp>
    </p:spTree>
    <p:extLst>
      <p:ext uri="{BB962C8B-B14F-4D97-AF65-F5344CB8AC3E}">
        <p14:creationId xmlns:p14="http://schemas.microsoft.com/office/powerpoint/2010/main" val="122609381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3">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1255BE-A0E5-4940-ABA2-1A43C7C3056C}"/>
              </a:ext>
            </a:extLst>
          </p:cNvPr>
          <p:cNvSpPr>
            <a:spLocks noGrp="1"/>
          </p:cNvSpPr>
          <p:nvPr>
            <p:ph type="title"/>
          </p:nvPr>
        </p:nvSpPr>
        <p:spPr>
          <a:xfrm>
            <a:off x="578370" y="1363528"/>
            <a:ext cx="3669161" cy="2760098"/>
          </a:xfrm>
        </p:spPr>
        <p:txBody>
          <a:bodyPr>
            <a:normAutofit/>
          </a:bodyPr>
          <a:lstStyle/>
          <a:p>
            <a:r>
              <a:rPr lang="en-US" sz="4800" b="1" dirty="0">
                <a:solidFill>
                  <a:schemeClr val="accent4">
                    <a:lumMod val="60000"/>
                    <a:lumOff val="40000"/>
                  </a:schemeClr>
                </a:solidFill>
              </a:rPr>
              <a:t>What are instructional strategies? </a:t>
            </a:r>
            <a:br>
              <a:rPr lang="en-US" dirty="0">
                <a:solidFill>
                  <a:srgbClr val="FFFFFF"/>
                </a:solidFill>
              </a:rPr>
            </a:br>
            <a:endParaRPr lang="en-US" dirty="0">
              <a:solidFill>
                <a:srgbClr val="FFFFFF"/>
              </a:solidFill>
            </a:endParaRPr>
          </a:p>
        </p:txBody>
      </p:sp>
      <p:sp>
        <p:nvSpPr>
          <p:cNvPr id="88" name="Content Placeholder 2">
            <a:extLst>
              <a:ext uri="{FF2B5EF4-FFF2-40B4-BE49-F238E27FC236}">
                <a16:creationId xmlns:a16="http://schemas.microsoft.com/office/drawing/2014/main" id="{92DB45A9-991D-4FBA-AC4A-959580BE4251}"/>
              </a:ext>
            </a:extLst>
          </p:cNvPr>
          <p:cNvSpPr>
            <a:spLocks noGrp="1"/>
          </p:cNvSpPr>
          <p:nvPr>
            <p:ph idx="1"/>
          </p:nvPr>
        </p:nvSpPr>
        <p:spPr>
          <a:xfrm>
            <a:off x="6090574" y="801866"/>
            <a:ext cx="5306084" cy="5230634"/>
          </a:xfrm>
        </p:spPr>
        <p:txBody>
          <a:bodyPr anchor="ctr">
            <a:normAutofit/>
          </a:bodyPr>
          <a:lstStyle/>
          <a:p>
            <a:pPr marL="0" indent="0">
              <a:buNone/>
            </a:pPr>
            <a:r>
              <a:rPr lang="en-US" b="1" dirty="0">
                <a:solidFill>
                  <a:srgbClr val="000000"/>
                </a:solidFill>
              </a:rPr>
              <a:t>Instructional strategies are techniques teachers use to help students become independent, strategic learners. </a:t>
            </a:r>
          </a:p>
          <a:p>
            <a:pPr marL="0" indent="0">
              <a:buNone/>
            </a:pPr>
            <a:endParaRPr lang="en-US" sz="2400" b="1" dirty="0">
              <a:solidFill>
                <a:srgbClr val="000000"/>
              </a:solidFill>
            </a:endParaRPr>
          </a:p>
          <a:p>
            <a:pPr marL="0" indent="0">
              <a:buNone/>
            </a:pPr>
            <a:r>
              <a:rPr lang="en-US" b="1" dirty="0">
                <a:solidFill>
                  <a:schemeClr val="accent5">
                    <a:lumMod val="75000"/>
                  </a:schemeClr>
                </a:solidFill>
              </a:rPr>
              <a:t>Instructional strategies can: </a:t>
            </a:r>
          </a:p>
          <a:p>
            <a:pPr marL="0" indent="0">
              <a:buNone/>
            </a:pPr>
            <a:r>
              <a:rPr lang="en-US" b="1" dirty="0">
                <a:solidFill>
                  <a:schemeClr val="accent5">
                    <a:lumMod val="75000"/>
                  </a:schemeClr>
                </a:solidFill>
              </a:rPr>
              <a:t>• motivate students and help them focus attention </a:t>
            </a:r>
          </a:p>
          <a:p>
            <a:pPr marL="0" indent="0">
              <a:buNone/>
            </a:pPr>
            <a:r>
              <a:rPr lang="en-US" b="1" dirty="0">
                <a:solidFill>
                  <a:schemeClr val="accent5">
                    <a:lumMod val="75000"/>
                  </a:schemeClr>
                </a:solidFill>
              </a:rPr>
              <a:t>• organize information for understanding and memory</a:t>
            </a:r>
          </a:p>
          <a:p>
            <a:pPr marL="0" indent="0">
              <a:buNone/>
            </a:pPr>
            <a:r>
              <a:rPr lang="en-US" b="1" dirty="0">
                <a:solidFill>
                  <a:schemeClr val="accent5">
                    <a:lumMod val="75000"/>
                  </a:schemeClr>
                </a:solidFill>
              </a:rPr>
              <a:t>• monitor and assess learning</a:t>
            </a:r>
          </a:p>
        </p:txBody>
      </p:sp>
      <p:pic>
        <p:nvPicPr>
          <p:cNvPr id="14342" name="Picture 6" descr="Image result for small fishing boat png&quot;">
            <a:extLst>
              <a:ext uri="{FF2B5EF4-FFF2-40B4-BE49-F238E27FC236}">
                <a16:creationId xmlns:a16="http://schemas.microsoft.com/office/drawing/2014/main" id="{00A8E0F1-8451-4385-9730-5A4763A19C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169" y="3801999"/>
            <a:ext cx="3355561" cy="223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176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result for fishing net&quot;">
            <a:extLst>
              <a:ext uri="{FF2B5EF4-FFF2-40B4-BE49-F238E27FC236}">
                <a16:creationId xmlns:a16="http://schemas.microsoft.com/office/drawing/2014/main" id="{441FFEB4-0049-4305-85B1-69A340C359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1" r="4245" b="2"/>
          <a:stretch/>
        </p:blipFill>
        <p:spPr bwMode="auto">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7F75CCB-772C-43A9-B8F1-1ABFFBE4A11B}"/>
              </a:ext>
            </a:extLst>
          </p:cNvPr>
          <p:cNvSpPr/>
          <p:nvPr/>
        </p:nvSpPr>
        <p:spPr>
          <a:xfrm>
            <a:off x="1523223" y="381000"/>
            <a:ext cx="3603872" cy="1107996"/>
          </a:xfrm>
          <a:prstGeom prst="rect">
            <a:avLst/>
          </a:prstGeom>
          <a:noFill/>
        </p:spPr>
        <p:txBody>
          <a:bodyPr wrap="none" lIns="91440" tIns="45720" rIns="91440" bIns="45720">
            <a:spAutoFit/>
          </a:bodyPr>
          <a:lstStyle/>
          <a:p>
            <a:pPr algn="ctr"/>
            <a:r>
              <a:rPr lang="en-US" sz="6600" cap="none" spc="0" dirty="0">
                <a:ln w="9525">
                  <a:solidFill>
                    <a:schemeClr val="tx1"/>
                  </a:solidFill>
                  <a:prstDash val="solid"/>
                </a:ln>
                <a:solidFill>
                  <a:schemeClr val="accent5">
                    <a:lumMod val="75000"/>
                  </a:schemeClr>
                </a:solidFill>
                <a:effectLst>
                  <a:outerShdw blurRad="12700" dist="38100" dir="2700000" algn="tl" rotWithShape="0">
                    <a:schemeClr val="bg1">
                      <a:lumMod val="50000"/>
                    </a:schemeClr>
                  </a:outerShdw>
                </a:effectLst>
                <a:latin typeface="Stencil" panose="040409050D0802020404" pitchFamily="82" charset="0"/>
                <a:ea typeface="+mj-ea"/>
                <a:cs typeface="+mj-cs"/>
              </a:rPr>
              <a:t>The net</a:t>
            </a:r>
            <a:endParaRPr lang="en-US" sz="6600" cap="none" spc="0" dirty="0">
              <a:ln w="9525">
                <a:solidFill>
                  <a:schemeClr val="tx1"/>
                </a:solidFill>
                <a:prstDash val="solid"/>
              </a:ln>
              <a:solidFill>
                <a:schemeClr val="accent5">
                  <a:lumMod val="75000"/>
                </a:schemeClr>
              </a:solidFill>
              <a:effectLst>
                <a:outerShdw blurRad="12700" dist="38100" dir="2700000" algn="tl" rotWithShape="0">
                  <a:schemeClr val="bg1">
                    <a:lumMod val="50000"/>
                  </a:schemeClr>
                </a:outerShdw>
              </a:effectLst>
              <a:latin typeface="Stencil" panose="040409050D0802020404" pitchFamily="82" charset="0"/>
            </a:endParaRPr>
          </a:p>
        </p:txBody>
      </p:sp>
      <p:sp>
        <p:nvSpPr>
          <p:cNvPr id="2" name="TextBox 1">
            <a:extLst>
              <a:ext uri="{FF2B5EF4-FFF2-40B4-BE49-F238E27FC236}">
                <a16:creationId xmlns:a16="http://schemas.microsoft.com/office/drawing/2014/main" id="{6B46A7EC-C34F-404A-B14C-3F3BCB41DC56}"/>
              </a:ext>
            </a:extLst>
          </p:cNvPr>
          <p:cNvSpPr txBox="1"/>
          <p:nvPr/>
        </p:nvSpPr>
        <p:spPr>
          <a:xfrm>
            <a:off x="878936" y="1652773"/>
            <a:ext cx="5142149" cy="5878532"/>
          </a:xfrm>
          <a:prstGeom prst="rect">
            <a:avLst/>
          </a:prstGeom>
          <a:noFill/>
        </p:spPr>
        <p:txBody>
          <a:bodyPr wrap="square" rtlCol="0">
            <a:spAutoFit/>
          </a:bodyPr>
          <a:lstStyle/>
          <a:p>
            <a:r>
              <a:rPr lang="en-US" sz="3200" b="1" dirty="0"/>
              <a:t>Tie it all up</a:t>
            </a:r>
          </a:p>
          <a:p>
            <a:endParaRPr lang="en-US" sz="1400" b="1" dirty="0"/>
          </a:p>
          <a:p>
            <a:r>
              <a:rPr lang="en-US" sz="3200" b="1" dirty="0"/>
              <a:t>Class discussion</a:t>
            </a:r>
          </a:p>
          <a:p>
            <a:endParaRPr lang="en-US" sz="1400" b="1" dirty="0"/>
          </a:p>
          <a:p>
            <a:r>
              <a:rPr lang="en-US" sz="3200" b="1" dirty="0"/>
              <a:t>Reflection</a:t>
            </a:r>
          </a:p>
          <a:p>
            <a:endParaRPr lang="en-US" sz="1400" b="1" dirty="0"/>
          </a:p>
          <a:p>
            <a:r>
              <a:rPr lang="en-US" sz="3200" b="1" dirty="0"/>
              <a:t>Pair and Share</a:t>
            </a:r>
          </a:p>
          <a:p>
            <a:endParaRPr lang="en-US" sz="1400" b="1" dirty="0"/>
          </a:p>
          <a:p>
            <a:r>
              <a:rPr lang="en-US" sz="3200" b="1" dirty="0"/>
              <a:t>What did you learn?</a:t>
            </a:r>
          </a:p>
          <a:p>
            <a:endParaRPr lang="en-US" sz="1400" b="1" dirty="0"/>
          </a:p>
          <a:p>
            <a:r>
              <a:rPr lang="en-US" sz="3200" b="1" dirty="0"/>
              <a:t>Questions to figure out what is coming next</a:t>
            </a:r>
          </a:p>
          <a:p>
            <a:endParaRPr lang="en-US" sz="3200" b="1" dirty="0"/>
          </a:p>
          <a:p>
            <a:endParaRPr lang="en-US" sz="1400" b="1" dirty="0"/>
          </a:p>
          <a:p>
            <a:endParaRPr lang="en-US" dirty="0"/>
          </a:p>
          <a:p>
            <a:endParaRPr lang="en-US" dirty="0"/>
          </a:p>
        </p:txBody>
      </p:sp>
    </p:spTree>
    <p:extLst>
      <p:ext uri="{BB962C8B-B14F-4D97-AF65-F5344CB8AC3E}">
        <p14:creationId xmlns:p14="http://schemas.microsoft.com/office/powerpoint/2010/main" val="340125126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Image result for plickers">
            <a:extLst>
              <a:ext uri="{FF2B5EF4-FFF2-40B4-BE49-F238E27FC236}">
                <a16:creationId xmlns:a16="http://schemas.microsoft.com/office/drawing/2014/main" id="{1492B246-D410-4C01-8EA9-21004442A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919" y="1773741"/>
            <a:ext cx="4767894" cy="3579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CE83FB9-9F9B-49D8-B1D6-9E365EB3A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615128" y="1181819"/>
            <a:ext cx="5992483" cy="4494362"/>
          </a:xfrm>
          <a:prstGeom prst="rect">
            <a:avLst/>
          </a:prstGeom>
          <a:solidFill>
            <a:srgbClr val="FFFFFF">
              <a:shade val="85000"/>
            </a:srgbClr>
          </a:solidFill>
          <a:ln w="190500" cap="rnd">
            <a:solidFill>
              <a:srgbClr val="1382B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02363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Image result for fishing sinkers">
            <a:extLst>
              <a:ext uri="{FF2B5EF4-FFF2-40B4-BE49-F238E27FC236}">
                <a16:creationId xmlns:a16="http://schemas.microsoft.com/office/drawing/2014/main" id="{460939F5-BBC3-43B2-9FAD-FEEE765E13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6200000">
            <a:off x="7528111" y="1626191"/>
            <a:ext cx="5242246" cy="3225997"/>
          </a:xfrm>
          <a:prstGeom prst="rect">
            <a:avLst/>
          </a:prstGeom>
          <a:noFill/>
          <a:extLst>
            <a:ext uri="{909E8E84-426E-40DD-AFC4-6F175D3DCCD1}">
              <a14:hiddenFill xmlns:a14="http://schemas.microsoft.com/office/drawing/2010/main">
                <a:solidFill>
                  <a:srgbClr val="FFFFFF"/>
                </a:solidFill>
              </a14:hiddenFill>
            </a:ext>
          </a:extLst>
        </p:spPr>
      </p:pic>
      <p:sp>
        <p:nvSpPr>
          <p:cNvPr id="193" name="Freeform 3">
            <a:extLst>
              <a:ext uri="{FF2B5EF4-FFF2-40B4-BE49-F238E27FC236}">
                <a16:creationId xmlns:a16="http://schemas.microsoft.com/office/drawing/2014/main" id="{97FCB4AC-74E0-4CC3-95D6-E6158D6EC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4">
            <a:extLst>
              <a:ext uri="{FF2B5EF4-FFF2-40B4-BE49-F238E27FC236}">
                <a16:creationId xmlns:a16="http://schemas.microsoft.com/office/drawing/2014/main" id="{5C4527E1-0008-421A-B31C-AEA4C2A6A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01B274-27D5-4349-9586-C8EAB167D8C5}"/>
              </a:ext>
            </a:extLst>
          </p:cNvPr>
          <p:cNvSpPr/>
          <p:nvPr/>
        </p:nvSpPr>
        <p:spPr>
          <a:xfrm>
            <a:off x="1156665" y="5495886"/>
            <a:ext cx="5121915" cy="1107996"/>
          </a:xfrm>
          <a:prstGeom prst="rect">
            <a:avLst/>
          </a:prstGeom>
          <a:noFill/>
        </p:spPr>
        <p:txBody>
          <a:bodyPr wrap="none" lIns="91440" tIns="45720" rIns="91440" bIns="45720">
            <a:spAutoFit/>
          </a:bodyPr>
          <a:lstStyle/>
          <a:p>
            <a:pPr algn="ctr"/>
            <a:r>
              <a:rPr lang="en-US" sz="6600" cap="none" spc="0" dirty="0">
                <a:ln w="9525">
                  <a:solidFill>
                    <a:schemeClr val="tx1"/>
                  </a:solidFill>
                  <a:prstDash val="solid"/>
                </a:ln>
                <a:solidFill>
                  <a:schemeClr val="accent4">
                    <a:lumMod val="75000"/>
                  </a:schemeClr>
                </a:solidFill>
                <a:effectLst>
                  <a:outerShdw blurRad="12700" dist="38100" dir="2700000" algn="tl" rotWithShape="0">
                    <a:schemeClr val="bg1">
                      <a:lumMod val="50000"/>
                    </a:schemeClr>
                  </a:outerShdw>
                </a:effectLst>
                <a:latin typeface="Stencil" panose="040409050D0802020404" pitchFamily="82" charset="0"/>
                <a:ea typeface="+mj-ea"/>
                <a:cs typeface="+mj-cs"/>
              </a:rPr>
              <a:t>The sinker</a:t>
            </a:r>
            <a:endParaRPr lang="en-US" sz="6600" cap="none" spc="0" dirty="0">
              <a:ln w="9525">
                <a:solidFill>
                  <a:schemeClr val="tx1"/>
                </a:solidFill>
                <a:prstDash val="solid"/>
              </a:ln>
              <a:solidFill>
                <a:schemeClr val="accent4">
                  <a:lumMod val="75000"/>
                </a:schemeClr>
              </a:solidFill>
              <a:effectLst>
                <a:outerShdw blurRad="12700" dist="38100" dir="2700000" algn="tl" rotWithShape="0">
                  <a:schemeClr val="bg1">
                    <a:lumMod val="50000"/>
                  </a:schemeClr>
                </a:outerShdw>
              </a:effectLst>
              <a:latin typeface="Stencil" panose="040409050D0802020404" pitchFamily="82" charset="0"/>
            </a:endParaRPr>
          </a:p>
        </p:txBody>
      </p:sp>
      <p:sp>
        <p:nvSpPr>
          <p:cNvPr id="4" name="TextBox 3">
            <a:extLst>
              <a:ext uri="{FF2B5EF4-FFF2-40B4-BE49-F238E27FC236}">
                <a16:creationId xmlns:a16="http://schemas.microsoft.com/office/drawing/2014/main" id="{511A4516-5AAE-43C0-A16D-3DE1ABDD9FDE}"/>
              </a:ext>
            </a:extLst>
          </p:cNvPr>
          <p:cNvSpPr txBox="1"/>
          <p:nvPr/>
        </p:nvSpPr>
        <p:spPr>
          <a:xfrm>
            <a:off x="643822" y="669254"/>
            <a:ext cx="7432395" cy="6617196"/>
          </a:xfrm>
          <a:prstGeom prst="rect">
            <a:avLst/>
          </a:prstGeom>
          <a:noFill/>
        </p:spPr>
        <p:txBody>
          <a:bodyPr wrap="square" rtlCol="0" anchor="t">
            <a:spAutoFit/>
          </a:bodyPr>
          <a:lstStyle/>
          <a:p>
            <a:endParaRPr lang="en-US" sz="2400" b="1" dirty="0"/>
          </a:p>
          <a:p>
            <a:r>
              <a:rPr lang="en-US" sz="3200" b="1" dirty="0">
                <a:solidFill>
                  <a:schemeClr val="accent4">
                    <a:lumMod val="60000"/>
                    <a:lumOff val="40000"/>
                  </a:schemeClr>
                </a:solidFill>
              </a:rPr>
              <a:t>Diagnostic</a:t>
            </a:r>
            <a:r>
              <a:rPr lang="en-US" sz="3200" b="1" dirty="0"/>
              <a:t> (before you teach):</a:t>
            </a:r>
            <a:endParaRPr lang="en-US" sz="3200" b="1" dirty="0">
              <a:cs typeface="Calibri"/>
            </a:endParaRPr>
          </a:p>
          <a:p>
            <a:endParaRPr lang="en-US" sz="3200" b="1" dirty="0"/>
          </a:p>
          <a:p>
            <a:r>
              <a:rPr lang="en-US" sz="3200" b="1" dirty="0">
                <a:cs typeface="Calibri" panose="020F0502020204030204"/>
              </a:rPr>
              <a:t>Written Assessments</a:t>
            </a:r>
            <a:endParaRPr lang="en-US" sz="3200" b="1" dirty="0"/>
          </a:p>
          <a:p>
            <a:r>
              <a:rPr lang="en-US" sz="3200" b="1" dirty="0" err="1">
                <a:cs typeface="Calibri"/>
              </a:rPr>
              <a:t>Plickers</a:t>
            </a:r>
            <a:endParaRPr lang="en-US" sz="3200" b="1" dirty="0"/>
          </a:p>
          <a:p>
            <a:r>
              <a:rPr lang="en-US" sz="3200" b="1" dirty="0"/>
              <a:t>High 5</a:t>
            </a:r>
            <a:endParaRPr lang="en-US" sz="3200" b="1" dirty="0">
              <a:cs typeface="Calibri" panose="020F0502020204030204"/>
            </a:endParaRPr>
          </a:p>
          <a:p>
            <a:r>
              <a:rPr lang="en-US" sz="3200" b="1" dirty="0"/>
              <a:t>Clapping rhythm or reading Solfege patterns</a:t>
            </a:r>
            <a:r>
              <a:rPr lang="en-US" sz="3200" b="1" dirty="0">
                <a:cs typeface="Calibri" panose="020F0502020204030204"/>
              </a:rPr>
              <a:t> and asking students </a:t>
            </a:r>
            <a:r>
              <a:rPr lang="en-US" sz="3200" b="1" dirty="0"/>
              <a:t>which </a:t>
            </a:r>
          </a:p>
          <a:p>
            <a:r>
              <a:rPr lang="en-US" sz="3200" b="1" dirty="0"/>
              <a:t>one they heard</a:t>
            </a:r>
            <a:endParaRPr lang="en-US" dirty="0"/>
          </a:p>
          <a:p>
            <a:endParaRPr lang="en-US" sz="3200" b="1" dirty="0">
              <a:cs typeface="Calibri"/>
            </a:endParaRPr>
          </a:p>
          <a:p>
            <a:endParaRPr lang="en-US" sz="3200" b="1" dirty="0">
              <a:cs typeface="Calibri"/>
            </a:endParaRPr>
          </a:p>
          <a:p>
            <a:endParaRPr lang="en-US" sz="2800" b="1" dirty="0"/>
          </a:p>
          <a:p>
            <a:endParaRPr lang="en-US" sz="2800" b="1" dirty="0"/>
          </a:p>
          <a:p>
            <a:endParaRPr lang="en-US" sz="2400" b="1" dirty="0"/>
          </a:p>
        </p:txBody>
      </p:sp>
    </p:spTree>
    <p:extLst>
      <p:ext uri="{BB962C8B-B14F-4D97-AF65-F5344CB8AC3E}">
        <p14:creationId xmlns:p14="http://schemas.microsoft.com/office/powerpoint/2010/main" val="504126703"/>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Image result for fishing sinkers">
            <a:extLst>
              <a:ext uri="{FF2B5EF4-FFF2-40B4-BE49-F238E27FC236}">
                <a16:creationId xmlns:a16="http://schemas.microsoft.com/office/drawing/2014/main" id="{460939F5-BBC3-43B2-9FAD-FEEE765E13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6200000">
            <a:off x="7528111" y="1626191"/>
            <a:ext cx="5242246" cy="3225997"/>
          </a:xfrm>
          <a:prstGeom prst="rect">
            <a:avLst/>
          </a:prstGeom>
          <a:noFill/>
          <a:extLst>
            <a:ext uri="{909E8E84-426E-40DD-AFC4-6F175D3DCCD1}">
              <a14:hiddenFill xmlns:a14="http://schemas.microsoft.com/office/drawing/2010/main">
                <a:solidFill>
                  <a:srgbClr val="FFFFFF"/>
                </a:solidFill>
              </a14:hiddenFill>
            </a:ext>
          </a:extLst>
        </p:spPr>
      </p:pic>
      <p:sp>
        <p:nvSpPr>
          <p:cNvPr id="193" name="Freeform 3">
            <a:extLst>
              <a:ext uri="{FF2B5EF4-FFF2-40B4-BE49-F238E27FC236}">
                <a16:creationId xmlns:a16="http://schemas.microsoft.com/office/drawing/2014/main" id="{97FCB4AC-74E0-4CC3-95D6-E6158D6EC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Freeform 4">
            <a:extLst>
              <a:ext uri="{FF2B5EF4-FFF2-40B4-BE49-F238E27FC236}">
                <a16:creationId xmlns:a16="http://schemas.microsoft.com/office/drawing/2014/main" id="{5C4527E1-0008-421A-B31C-AEA4C2A6A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701B274-27D5-4349-9586-C8EAB167D8C5}"/>
              </a:ext>
            </a:extLst>
          </p:cNvPr>
          <p:cNvSpPr/>
          <p:nvPr/>
        </p:nvSpPr>
        <p:spPr>
          <a:xfrm>
            <a:off x="979793" y="5686737"/>
            <a:ext cx="512191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9525">
                  <a:solidFill>
                    <a:prstClr val="white"/>
                  </a:solidFill>
                  <a:prstDash val="solid"/>
                </a:ln>
                <a:solidFill>
                  <a:srgbClr val="FFC000">
                    <a:lumMod val="75000"/>
                  </a:srgbClr>
                </a:solidFill>
                <a:effectLst>
                  <a:outerShdw blurRad="12700" dist="38100" dir="2700000" algn="tl" rotWithShape="0">
                    <a:prstClr val="black">
                      <a:lumMod val="50000"/>
                    </a:prstClr>
                  </a:outerShdw>
                </a:effectLst>
                <a:uLnTx/>
                <a:uFillTx/>
                <a:latin typeface="Stencil" panose="040409050D0802020404" pitchFamily="82" charset="0"/>
                <a:ea typeface="+mn-ea"/>
                <a:cs typeface="+mn-cs"/>
              </a:rPr>
              <a:t>The sinker</a:t>
            </a:r>
          </a:p>
        </p:txBody>
      </p:sp>
      <p:sp>
        <p:nvSpPr>
          <p:cNvPr id="4" name="TextBox 3">
            <a:extLst>
              <a:ext uri="{FF2B5EF4-FFF2-40B4-BE49-F238E27FC236}">
                <a16:creationId xmlns:a16="http://schemas.microsoft.com/office/drawing/2014/main" id="{511A4516-5AAE-43C0-A16D-3DE1ABDD9FDE}"/>
              </a:ext>
            </a:extLst>
          </p:cNvPr>
          <p:cNvSpPr txBox="1"/>
          <p:nvPr/>
        </p:nvSpPr>
        <p:spPr>
          <a:xfrm>
            <a:off x="645656" y="-78620"/>
            <a:ext cx="7432395" cy="317009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Diagnostic: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rPr>
              <a:t>Written Assessment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close up of text on a black background&#10;&#10;Description automatically generated">
            <a:extLst>
              <a:ext uri="{FF2B5EF4-FFF2-40B4-BE49-F238E27FC236}">
                <a16:creationId xmlns:a16="http://schemas.microsoft.com/office/drawing/2014/main" id="{6A3AF8A9-D36C-4760-B7DB-8995C0A99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71870" y="1593158"/>
            <a:ext cx="4389420" cy="3292065"/>
          </a:xfrm>
          <a:prstGeom prst="rect">
            <a:avLst/>
          </a:prstGeom>
        </p:spPr>
      </p:pic>
    </p:spTree>
    <p:extLst>
      <p:ext uri="{BB962C8B-B14F-4D97-AF65-F5344CB8AC3E}">
        <p14:creationId xmlns:p14="http://schemas.microsoft.com/office/powerpoint/2010/main" val="3912894888"/>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Image result for fishing sinkers">
            <a:extLst>
              <a:ext uri="{FF2B5EF4-FFF2-40B4-BE49-F238E27FC236}">
                <a16:creationId xmlns:a16="http://schemas.microsoft.com/office/drawing/2014/main" id="{460939F5-BBC3-43B2-9FAD-FEEE765E13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6200000">
            <a:off x="7528111" y="1626191"/>
            <a:ext cx="5242246" cy="3225997"/>
          </a:xfrm>
          <a:prstGeom prst="rect">
            <a:avLst/>
          </a:prstGeom>
          <a:noFill/>
          <a:extLst>
            <a:ext uri="{909E8E84-426E-40DD-AFC4-6F175D3DCCD1}">
              <a14:hiddenFill xmlns:a14="http://schemas.microsoft.com/office/drawing/2010/main">
                <a:solidFill>
                  <a:srgbClr val="FFFFFF"/>
                </a:solidFill>
              </a14:hiddenFill>
            </a:ext>
          </a:extLst>
        </p:spPr>
      </p:pic>
      <p:sp>
        <p:nvSpPr>
          <p:cNvPr id="193" name="Freeform 3">
            <a:extLst>
              <a:ext uri="{FF2B5EF4-FFF2-40B4-BE49-F238E27FC236}">
                <a16:creationId xmlns:a16="http://schemas.microsoft.com/office/drawing/2014/main" id="{97FCB4AC-74E0-4CC3-95D6-E6158D6EC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Freeform 4">
            <a:extLst>
              <a:ext uri="{FF2B5EF4-FFF2-40B4-BE49-F238E27FC236}">
                <a16:creationId xmlns:a16="http://schemas.microsoft.com/office/drawing/2014/main" id="{5C4527E1-0008-421A-B31C-AEA4C2A6A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701B274-27D5-4349-9586-C8EAB167D8C5}"/>
              </a:ext>
            </a:extLst>
          </p:cNvPr>
          <p:cNvSpPr/>
          <p:nvPr/>
        </p:nvSpPr>
        <p:spPr>
          <a:xfrm>
            <a:off x="1156665" y="5495886"/>
            <a:ext cx="512191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9525">
                  <a:solidFill>
                    <a:prstClr val="white"/>
                  </a:solidFill>
                  <a:prstDash val="solid"/>
                </a:ln>
                <a:solidFill>
                  <a:srgbClr val="FFC000">
                    <a:lumMod val="75000"/>
                  </a:srgbClr>
                </a:solidFill>
                <a:effectLst>
                  <a:outerShdw blurRad="12700" dist="38100" dir="2700000" algn="tl" rotWithShape="0">
                    <a:prstClr val="black">
                      <a:lumMod val="50000"/>
                    </a:prstClr>
                  </a:outerShdw>
                </a:effectLst>
                <a:uLnTx/>
                <a:uFillTx/>
                <a:latin typeface="Stencil" panose="040409050D0802020404" pitchFamily="82" charset="0"/>
                <a:ea typeface="+mn-ea"/>
                <a:cs typeface="+mn-cs"/>
              </a:rPr>
              <a:t>The sinker</a:t>
            </a:r>
          </a:p>
        </p:txBody>
      </p:sp>
      <p:sp>
        <p:nvSpPr>
          <p:cNvPr id="4" name="TextBox 3">
            <a:extLst>
              <a:ext uri="{FF2B5EF4-FFF2-40B4-BE49-F238E27FC236}">
                <a16:creationId xmlns:a16="http://schemas.microsoft.com/office/drawing/2014/main" id="{511A4516-5AAE-43C0-A16D-3DE1ABDD9FDE}"/>
              </a:ext>
            </a:extLst>
          </p:cNvPr>
          <p:cNvSpPr txBox="1"/>
          <p:nvPr/>
        </p:nvSpPr>
        <p:spPr>
          <a:xfrm>
            <a:off x="1763244" y="31182"/>
            <a:ext cx="7432395" cy="317009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r>
              <a:rPr kumimoji="0" lang="en-US" sz="32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Diagnostic: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3200" b="1" dirty="0" err="1">
                <a:cs typeface="Calibri"/>
              </a:rPr>
              <a:t>Plickers</a:t>
            </a:r>
            <a:endParaRPr lang="en-US" sz="3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indoor, person, child, sitting&#10;&#10;Description automatically generated">
            <a:extLst>
              <a:ext uri="{FF2B5EF4-FFF2-40B4-BE49-F238E27FC236}">
                <a16:creationId xmlns:a16="http://schemas.microsoft.com/office/drawing/2014/main" id="{C742AC01-322C-46B5-8C8C-831AF830E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588" y="1272414"/>
            <a:ext cx="5292472" cy="3969354"/>
          </a:xfrm>
          <a:prstGeom prst="rect">
            <a:avLst/>
          </a:prstGeom>
        </p:spPr>
      </p:pic>
    </p:spTree>
    <p:extLst>
      <p:ext uri="{BB962C8B-B14F-4D97-AF65-F5344CB8AC3E}">
        <p14:creationId xmlns:p14="http://schemas.microsoft.com/office/powerpoint/2010/main" val="1081692608"/>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Image result for fishing sinkers">
            <a:extLst>
              <a:ext uri="{FF2B5EF4-FFF2-40B4-BE49-F238E27FC236}">
                <a16:creationId xmlns:a16="http://schemas.microsoft.com/office/drawing/2014/main" id="{460939F5-BBC3-43B2-9FAD-FEEE765E13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6200000">
            <a:off x="7528111" y="1626191"/>
            <a:ext cx="5242246" cy="3225997"/>
          </a:xfrm>
          <a:prstGeom prst="rect">
            <a:avLst/>
          </a:prstGeom>
          <a:noFill/>
          <a:extLst>
            <a:ext uri="{909E8E84-426E-40DD-AFC4-6F175D3DCCD1}">
              <a14:hiddenFill xmlns:a14="http://schemas.microsoft.com/office/drawing/2010/main">
                <a:solidFill>
                  <a:srgbClr val="FFFFFF"/>
                </a:solidFill>
              </a14:hiddenFill>
            </a:ext>
          </a:extLst>
        </p:spPr>
      </p:pic>
      <p:sp>
        <p:nvSpPr>
          <p:cNvPr id="193" name="Freeform 3">
            <a:extLst>
              <a:ext uri="{FF2B5EF4-FFF2-40B4-BE49-F238E27FC236}">
                <a16:creationId xmlns:a16="http://schemas.microsoft.com/office/drawing/2014/main" id="{97FCB4AC-74E0-4CC3-95D6-E6158D6EC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Freeform 4">
            <a:extLst>
              <a:ext uri="{FF2B5EF4-FFF2-40B4-BE49-F238E27FC236}">
                <a16:creationId xmlns:a16="http://schemas.microsoft.com/office/drawing/2014/main" id="{5C4527E1-0008-421A-B31C-AEA4C2A6A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701B274-27D5-4349-9586-C8EAB167D8C5}"/>
              </a:ext>
            </a:extLst>
          </p:cNvPr>
          <p:cNvSpPr/>
          <p:nvPr/>
        </p:nvSpPr>
        <p:spPr>
          <a:xfrm>
            <a:off x="1156665" y="5495886"/>
            <a:ext cx="512191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9525">
                  <a:solidFill>
                    <a:prstClr val="white"/>
                  </a:solidFill>
                  <a:prstDash val="solid"/>
                </a:ln>
                <a:solidFill>
                  <a:srgbClr val="FFC000">
                    <a:lumMod val="75000"/>
                  </a:srgbClr>
                </a:solidFill>
                <a:effectLst>
                  <a:outerShdw blurRad="12700" dist="38100" dir="2700000" algn="tl" rotWithShape="0">
                    <a:prstClr val="black">
                      <a:lumMod val="50000"/>
                    </a:prstClr>
                  </a:outerShdw>
                </a:effectLst>
                <a:uLnTx/>
                <a:uFillTx/>
                <a:latin typeface="Stencil" panose="040409050D0802020404" pitchFamily="82" charset="0"/>
                <a:ea typeface="+mn-ea"/>
                <a:cs typeface="+mn-cs"/>
              </a:rPr>
              <a:t>The sinker</a:t>
            </a:r>
          </a:p>
        </p:txBody>
      </p:sp>
      <p:sp>
        <p:nvSpPr>
          <p:cNvPr id="4" name="TextBox 3">
            <a:extLst>
              <a:ext uri="{FF2B5EF4-FFF2-40B4-BE49-F238E27FC236}">
                <a16:creationId xmlns:a16="http://schemas.microsoft.com/office/drawing/2014/main" id="{511A4516-5AAE-43C0-A16D-3DE1ABDD9FDE}"/>
              </a:ext>
            </a:extLst>
          </p:cNvPr>
          <p:cNvSpPr txBox="1"/>
          <p:nvPr/>
        </p:nvSpPr>
        <p:spPr>
          <a:xfrm>
            <a:off x="1541064" y="254118"/>
            <a:ext cx="7432395" cy="317009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Diagnostic: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High 5</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group of people standing in a room&#10;&#10;Description automatically generated">
            <a:extLst>
              <a:ext uri="{FF2B5EF4-FFF2-40B4-BE49-F238E27FC236}">
                <a16:creationId xmlns:a16="http://schemas.microsoft.com/office/drawing/2014/main" id="{0ABCBB4E-24E7-4F12-9F9B-E3F40C5454C0}"/>
              </a:ext>
            </a:extLst>
          </p:cNvPr>
          <p:cNvPicPr>
            <a:picLocks noChangeAspect="1"/>
          </p:cNvPicPr>
          <p:nvPr/>
        </p:nvPicPr>
        <p:blipFill rotWithShape="1">
          <a:blip r:embed="rId4">
            <a:extLst>
              <a:ext uri="{28A0092B-C50C-407E-A947-70E740481C1C}">
                <a14:useLocalDpi xmlns:a14="http://schemas.microsoft.com/office/drawing/2010/main" val="0"/>
              </a:ext>
            </a:extLst>
          </a:blip>
          <a:srcRect t="35471"/>
          <a:stretch/>
        </p:blipFill>
        <p:spPr>
          <a:xfrm>
            <a:off x="895408" y="1494736"/>
            <a:ext cx="5634404" cy="3635785"/>
          </a:xfrm>
          <a:prstGeom prst="rect">
            <a:avLst/>
          </a:prstGeom>
        </p:spPr>
      </p:pic>
    </p:spTree>
    <p:extLst>
      <p:ext uri="{BB962C8B-B14F-4D97-AF65-F5344CB8AC3E}">
        <p14:creationId xmlns:p14="http://schemas.microsoft.com/office/powerpoint/2010/main" val="191601272"/>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Image result for fishing sinkers">
            <a:extLst>
              <a:ext uri="{FF2B5EF4-FFF2-40B4-BE49-F238E27FC236}">
                <a16:creationId xmlns:a16="http://schemas.microsoft.com/office/drawing/2014/main" id="{460939F5-BBC3-43B2-9FAD-FEEE765E13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6200000">
            <a:off x="7528111" y="1626191"/>
            <a:ext cx="5242246" cy="3225997"/>
          </a:xfrm>
          <a:prstGeom prst="rect">
            <a:avLst/>
          </a:prstGeom>
          <a:noFill/>
          <a:extLst>
            <a:ext uri="{909E8E84-426E-40DD-AFC4-6F175D3DCCD1}">
              <a14:hiddenFill xmlns:a14="http://schemas.microsoft.com/office/drawing/2010/main">
                <a:solidFill>
                  <a:srgbClr val="FFFFFF"/>
                </a:solidFill>
              </a14:hiddenFill>
            </a:ext>
          </a:extLst>
        </p:spPr>
      </p:pic>
      <p:sp>
        <p:nvSpPr>
          <p:cNvPr id="193" name="Freeform 3">
            <a:extLst>
              <a:ext uri="{FF2B5EF4-FFF2-40B4-BE49-F238E27FC236}">
                <a16:creationId xmlns:a16="http://schemas.microsoft.com/office/drawing/2014/main" id="{97FCB4AC-74E0-4CC3-95D6-E6158D6EC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Freeform 4">
            <a:extLst>
              <a:ext uri="{FF2B5EF4-FFF2-40B4-BE49-F238E27FC236}">
                <a16:creationId xmlns:a16="http://schemas.microsoft.com/office/drawing/2014/main" id="{5C4527E1-0008-421A-B31C-AEA4C2A6A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701B274-27D5-4349-9586-C8EAB167D8C5}"/>
              </a:ext>
            </a:extLst>
          </p:cNvPr>
          <p:cNvSpPr/>
          <p:nvPr/>
        </p:nvSpPr>
        <p:spPr>
          <a:xfrm>
            <a:off x="1156665" y="5495886"/>
            <a:ext cx="512191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9525">
                  <a:solidFill>
                    <a:prstClr val="white"/>
                  </a:solidFill>
                  <a:prstDash val="solid"/>
                </a:ln>
                <a:solidFill>
                  <a:srgbClr val="FFC000">
                    <a:lumMod val="75000"/>
                  </a:srgbClr>
                </a:solidFill>
                <a:effectLst>
                  <a:outerShdw blurRad="12700" dist="38100" dir="2700000" algn="tl" rotWithShape="0">
                    <a:prstClr val="black">
                      <a:lumMod val="50000"/>
                    </a:prstClr>
                  </a:outerShdw>
                </a:effectLst>
                <a:uLnTx/>
                <a:uFillTx/>
                <a:latin typeface="Stencil" panose="040409050D0802020404" pitchFamily="82" charset="0"/>
                <a:ea typeface="+mn-ea"/>
                <a:cs typeface="+mn-cs"/>
              </a:rPr>
              <a:t>The sinker</a:t>
            </a:r>
          </a:p>
        </p:txBody>
      </p:sp>
      <p:sp>
        <p:nvSpPr>
          <p:cNvPr id="4" name="TextBox 3">
            <a:extLst>
              <a:ext uri="{FF2B5EF4-FFF2-40B4-BE49-F238E27FC236}">
                <a16:creationId xmlns:a16="http://schemas.microsoft.com/office/drawing/2014/main" id="{511A4516-5AAE-43C0-A16D-3DE1ABDD9FDE}"/>
              </a:ext>
            </a:extLst>
          </p:cNvPr>
          <p:cNvSpPr txBox="1"/>
          <p:nvPr/>
        </p:nvSpPr>
        <p:spPr>
          <a:xfrm>
            <a:off x="1883794" y="-478"/>
            <a:ext cx="7432395" cy="317009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r>
              <a:rPr kumimoji="0" lang="en-US" sz="32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Diagnostic: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3200" b="1" dirty="0"/>
              <a:t>High 5</a:t>
            </a:r>
            <a:endParaRPr lang="en-US" sz="3200" b="1"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person, indoor, child, boy&#10;&#10;Description automatically generated">
            <a:extLst>
              <a:ext uri="{FF2B5EF4-FFF2-40B4-BE49-F238E27FC236}">
                <a16:creationId xmlns:a16="http://schemas.microsoft.com/office/drawing/2014/main" id="{23A6416E-975F-47D3-91D1-3D5C9BDA90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833469" y="1355754"/>
            <a:ext cx="3768306" cy="3768306"/>
          </a:xfrm>
          <a:prstGeom prst="rect">
            <a:avLst/>
          </a:prstGeom>
        </p:spPr>
      </p:pic>
    </p:spTree>
    <p:extLst>
      <p:ext uri="{BB962C8B-B14F-4D97-AF65-F5344CB8AC3E}">
        <p14:creationId xmlns:p14="http://schemas.microsoft.com/office/powerpoint/2010/main" val="2277115569"/>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2" name="Picture 8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4" name="Straight Connector 8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88" name="Rectangle 87">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0" name="Rectangle 89">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CD66179C-C906-47DA-9A2B-9D92A9358770}"/>
              </a:ext>
            </a:extLst>
          </p:cNvPr>
          <p:cNvSpPr txBox="1"/>
          <p:nvPr/>
        </p:nvSpPr>
        <p:spPr>
          <a:xfrm>
            <a:off x="1379616" y="-313128"/>
            <a:ext cx="4176384" cy="2380828"/>
          </a:xfrm>
          <a:prstGeom prst="rect">
            <a:avLst/>
          </a:prstGeom>
        </p:spPr>
        <p:txBody>
          <a:bodyPr vert="horz" lIns="91440" tIns="45720" rIns="91440" bIns="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all" spc="0" normalizeH="0" baseline="0" noProof="0" dirty="0">
                <a:ln>
                  <a:noFill/>
                </a:ln>
                <a:solidFill>
                  <a:srgbClr val="0070C0"/>
                </a:solidFill>
                <a:effectLst/>
                <a:uLnTx/>
                <a:uFillTx/>
                <a:latin typeface="Gill Sans MT" panose="020B0502020104020203"/>
                <a:ea typeface="+mn-ea"/>
                <a:cs typeface="+mn-cs"/>
              </a:rPr>
              <a:t>Solfege Centers</a:t>
            </a:r>
          </a:p>
        </p:txBody>
      </p:sp>
      <p:cxnSp>
        <p:nvCxnSpPr>
          <p:cNvPr id="92" name="Straight Connector 91">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7" name="Picture 6" descr="See the source image">
            <a:extLst>
              <a:ext uri="{FF2B5EF4-FFF2-40B4-BE49-F238E27FC236}">
                <a16:creationId xmlns:a16="http://schemas.microsoft.com/office/drawing/2014/main" id="{CF0CD881-0291-490D-A27E-7C1CA9C817E9}"/>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6521163" y="736132"/>
            <a:ext cx="4660762" cy="4660762"/>
          </a:xfrm>
          <a:prstGeom prst="rect">
            <a:avLst/>
          </a:prstGeom>
          <a:solidFill>
            <a:srgbClr val="FFFFFF">
              <a:shade val="85000"/>
            </a:srgbClr>
          </a:solidFill>
          <a:ln w="190500" cap="rnd">
            <a:solidFill>
              <a:srgbClr val="1C54B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4" name="Picture 93">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96" name="Straight Connector 95">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0A2BAEA-7DD6-4AFF-951A-7AE917DEEF6D}"/>
              </a:ext>
            </a:extLst>
          </p:cNvPr>
          <p:cNvSpPr txBox="1"/>
          <p:nvPr/>
        </p:nvSpPr>
        <p:spPr>
          <a:xfrm>
            <a:off x="1137148" y="2241096"/>
            <a:ext cx="4660762" cy="415498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C72F0">
                    <a:lumMod val="50000"/>
                  </a:srgbClr>
                </a:solidFill>
                <a:effectLst/>
                <a:uLnTx/>
                <a:uFillTx/>
                <a:latin typeface="Gill Sans MT" panose="020B0502020104020203"/>
                <a:ea typeface="+mn-ea"/>
                <a:cs typeface="+mn-cs"/>
              </a:rPr>
              <a:t>Purple Team: Read Flashcards with teacher and then with partners.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Gill Sans MT" panose="020B0502020104020203"/>
                <a:ea typeface="+mn-ea"/>
                <a:cs typeface="+mn-cs"/>
              </a:rPr>
              <a:t>Green Team: Place chips on your chart to create the Solfege patterns listed on </a:t>
            </a:r>
            <a:r>
              <a:rPr kumimoji="0" lang="en-US" sz="2400" b="0" i="0" u="none" strike="noStrike" kern="1200" cap="none" spc="0" normalizeH="0" baseline="0" noProof="0" dirty="0" err="1">
                <a:ln>
                  <a:noFill/>
                </a:ln>
                <a:solidFill>
                  <a:srgbClr val="00B050"/>
                </a:solidFill>
                <a:effectLst/>
                <a:uLnTx/>
                <a:uFillTx/>
                <a:latin typeface="Gill Sans MT" panose="020B0502020104020203"/>
                <a:ea typeface="+mn-ea"/>
                <a:cs typeface="+mn-cs"/>
              </a:rPr>
              <a:t>th</a:t>
            </a:r>
            <a:r>
              <a:rPr lang="en-US" sz="2400" dirty="0">
                <a:solidFill>
                  <a:srgbClr val="00B050"/>
                </a:solidFill>
                <a:latin typeface="Gill Sans MT" panose="020B0502020104020203"/>
              </a:rPr>
              <a:t>e board.</a:t>
            </a:r>
            <a:endParaRPr kumimoji="0" lang="en-US" sz="2400" b="0" i="0" u="none" strike="noStrike" kern="1200" cap="none" spc="0" normalizeH="0" baseline="0" noProof="0" dirty="0">
              <a:ln>
                <a:noFill/>
              </a:ln>
              <a:solidFill>
                <a:srgbClr val="00B05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Gill Sans MT" panose="020B0502020104020203"/>
                <a:ea typeface="+mn-ea"/>
                <a:cs typeface="+mn-cs"/>
              </a:rPr>
              <a:t>Blue Team: Compose Solfege patterns on flashcards and write the answers on the back. Use cards to challenge others on your team.</a:t>
            </a:r>
          </a:p>
        </p:txBody>
      </p:sp>
    </p:spTree>
    <p:extLst>
      <p:ext uri="{BB962C8B-B14F-4D97-AF65-F5344CB8AC3E}">
        <p14:creationId xmlns:p14="http://schemas.microsoft.com/office/powerpoint/2010/main" val="1847538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Image result for fishing sinkers">
            <a:extLst>
              <a:ext uri="{FF2B5EF4-FFF2-40B4-BE49-F238E27FC236}">
                <a16:creationId xmlns:a16="http://schemas.microsoft.com/office/drawing/2014/main" id="{460939F5-BBC3-43B2-9FAD-FEEE765E13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6200000">
            <a:off x="7528111" y="1626191"/>
            <a:ext cx="5242246" cy="3225997"/>
          </a:xfrm>
          <a:prstGeom prst="rect">
            <a:avLst/>
          </a:prstGeom>
          <a:noFill/>
          <a:extLst>
            <a:ext uri="{909E8E84-426E-40DD-AFC4-6F175D3DCCD1}">
              <a14:hiddenFill xmlns:a14="http://schemas.microsoft.com/office/drawing/2010/main">
                <a:solidFill>
                  <a:srgbClr val="FFFFFF"/>
                </a:solidFill>
              </a14:hiddenFill>
            </a:ext>
          </a:extLst>
        </p:spPr>
      </p:pic>
      <p:sp>
        <p:nvSpPr>
          <p:cNvPr id="193" name="Freeform 3">
            <a:extLst>
              <a:ext uri="{FF2B5EF4-FFF2-40B4-BE49-F238E27FC236}">
                <a16:creationId xmlns:a16="http://schemas.microsoft.com/office/drawing/2014/main" id="{97FCB4AC-74E0-4CC3-95D6-E6158D6EC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Freeform 4">
            <a:extLst>
              <a:ext uri="{FF2B5EF4-FFF2-40B4-BE49-F238E27FC236}">
                <a16:creationId xmlns:a16="http://schemas.microsoft.com/office/drawing/2014/main" id="{5C4527E1-0008-421A-B31C-AEA4C2A6A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701B274-27D5-4349-9586-C8EAB167D8C5}"/>
              </a:ext>
            </a:extLst>
          </p:cNvPr>
          <p:cNvSpPr/>
          <p:nvPr/>
        </p:nvSpPr>
        <p:spPr>
          <a:xfrm>
            <a:off x="1156665" y="5495886"/>
            <a:ext cx="512191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9525">
                  <a:solidFill>
                    <a:prstClr val="white"/>
                  </a:solidFill>
                  <a:prstDash val="solid"/>
                </a:ln>
                <a:solidFill>
                  <a:srgbClr val="FFC000">
                    <a:lumMod val="75000"/>
                  </a:srgbClr>
                </a:solidFill>
                <a:effectLst>
                  <a:outerShdw blurRad="12700" dist="38100" dir="2700000" algn="tl" rotWithShape="0">
                    <a:prstClr val="black">
                      <a:lumMod val="50000"/>
                    </a:prstClr>
                  </a:outerShdw>
                </a:effectLst>
                <a:uLnTx/>
                <a:uFillTx/>
                <a:latin typeface="Stencil" panose="040409050D0802020404" pitchFamily="82" charset="0"/>
                <a:ea typeface="+mn-ea"/>
                <a:cs typeface="+mn-cs"/>
              </a:rPr>
              <a:t>The sinker</a:t>
            </a:r>
          </a:p>
        </p:txBody>
      </p:sp>
      <p:sp>
        <p:nvSpPr>
          <p:cNvPr id="4" name="TextBox 3">
            <a:extLst>
              <a:ext uri="{FF2B5EF4-FFF2-40B4-BE49-F238E27FC236}">
                <a16:creationId xmlns:a16="http://schemas.microsoft.com/office/drawing/2014/main" id="{511A4516-5AAE-43C0-A16D-3DE1ABDD9FDE}"/>
              </a:ext>
            </a:extLst>
          </p:cNvPr>
          <p:cNvSpPr txBox="1"/>
          <p:nvPr/>
        </p:nvSpPr>
        <p:spPr>
          <a:xfrm>
            <a:off x="674072" y="280412"/>
            <a:ext cx="7432395" cy="415498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r>
              <a:rPr kumimoji="0" lang="en-US" sz="32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Diagnostic:</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p>
          <a:p>
            <a:r>
              <a:rPr lang="en-US" sz="3200" b="1" dirty="0"/>
              <a:t>Clap rhythm or read Solfege pattern</a:t>
            </a:r>
            <a:endParaRPr lang="en-US" sz="3200" b="1" dirty="0">
              <a:cs typeface="Calibri" panose="020F0502020204030204"/>
            </a:endParaRPr>
          </a:p>
          <a:p>
            <a:r>
              <a:rPr lang="en-US" sz="3200" b="1" dirty="0"/>
              <a:t>…which one did you hear?</a:t>
            </a:r>
            <a:endParaRPr lang="en-US" sz="3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412" name="Picture 4" descr="Image result for rhythm flashcards">
            <a:extLst>
              <a:ext uri="{FF2B5EF4-FFF2-40B4-BE49-F238E27FC236}">
                <a16:creationId xmlns:a16="http://schemas.microsoft.com/office/drawing/2014/main" id="{F51CF4AB-F2AF-4732-8F06-929953630F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157" y="2969484"/>
            <a:ext cx="2500701" cy="1914822"/>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Image result for solfege flashcards">
            <a:extLst>
              <a:ext uri="{FF2B5EF4-FFF2-40B4-BE49-F238E27FC236}">
                <a16:creationId xmlns:a16="http://schemas.microsoft.com/office/drawing/2014/main" id="{DB72CE1A-7458-4446-B332-A0AF948E3D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2614" y="2418812"/>
            <a:ext cx="2234871" cy="2844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630264"/>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A99D-C4E9-4431-9CFF-4FFD078D1267}"/>
              </a:ext>
            </a:extLst>
          </p:cNvPr>
          <p:cNvSpPr>
            <a:spLocks noGrp="1"/>
          </p:cNvSpPr>
          <p:nvPr>
            <p:ph type="title"/>
          </p:nvPr>
        </p:nvSpPr>
        <p:spPr>
          <a:xfrm>
            <a:off x="762001" y="803325"/>
            <a:ext cx="5314536" cy="5034945"/>
          </a:xfrm>
        </p:spPr>
        <p:txBody>
          <a:bodyPr>
            <a:normAutofit/>
          </a:bodyPr>
          <a:lstStyle/>
          <a:p>
            <a:pPr algn="ctr"/>
            <a:r>
              <a:rPr lang="en-US" sz="4800" b="1" dirty="0"/>
              <a:t>The Key is to use the Diagnostic Assessment </a:t>
            </a:r>
            <a:br>
              <a:rPr lang="en-US" sz="4800" b="1" dirty="0"/>
            </a:br>
            <a:r>
              <a:rPr lang="en-US" sz="4800" b="1" dirty="0"/>
              <a:t>to group students and to customize your lesson plans!</a:t>
            </a:r>
          </a:p>
        </p:txBody>
      </p:sp>
      <p:sp>
        <p:nvSpPr>
          <p:cNvPr id="73" name="Freeform: Shape 7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result for key">
            <a:extLst>
              <a:ext uri="{FF2B5EF4-FFF2-40B4-BE49-F238E27FC236}">
                <a16:creationId xmlns:a16="http://schemas.microsoft.com/office/drawing/2014/main" id="{21BD5F6F-1134-4E2D-A819-82C1A8C510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63" r="10825"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95722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B4491-6E19-4440-AC9D-43BAE9D1C029}"/>
              </a:ext>
            </a:extLst>
          </p:cNvPr>
          <p:cNvSpPr>
            <a:spLocks noGrp="1"/>
          </p:cNvSpPr>
          <p:nvPr>
            <p:ph type="title"/>
          </p:nvPr>
        </p:nvSpPr>
        <p:spPr>
          <a:xfrm>
            <a:off x="-167268" y="33455"/>
            <a:ext cx="12489366" cy="1690688"/>
          </a:xfrm>
          <a:solidFill>
            <a:schemeClr val="accent5">
              <a:lumMod val="50000"/>
            </a:schemeClr>
          </a:solidFill>
        </p:spPr>
        <p:txBody>
          <a:bodyPr>
            <a:normAutofit fontScale="90000"/>
          </a:bodyPr>
          <a:lstStyle/>
          <a:p>
            <a:pPr algn="ctr"/>
            <a:br>
              <a:rPr lang="en-US" dirty="0"/>
            </a:br>
            <a:r>
              <a:rPr lang="en-US" sz="4900" b="1" dirty="0">
                <a:solidFill>
                  <a:schemeClr val="accent4">
                    <a:lumMod val="60000"/>
                    <a:lumOff val="40000"/>
                  </a:schemeClr>
                </a:solidFill>
              </a:rPr>
              <a:t>To become successful strategic </a:t>
            </a:r>
            <a:br>
              <a:rPr lang="en-US" sz="4900" b="1" dirty="0">
                <a:solidFill>
                  <a:schemeClr val="accent4">
                    <a:lumMod val="60000"/>
                    <a:lumOff val="40000"/>
                  </a:schemeClr>
                </a:solidFill>
              </a:rPr>
            </a:br>
            <a:r>
              <a:rPr lang="en-US" sz="4900" b="1" dirty="0">
                <a:solidFill>
                  <a:schemeClr val="accent4">
                    <a:lumMod val="60000"/>
                    <a:lumOff val="40000"/>
                  </a:schemeClr>
                </a:solidFill>
              </a:rPr>
              <a:t>learners, students need: </a:t>
            </a:r>
            <a:br>
              <a:rPr lang="en-US" dirty="0"/>
            </a:br>
            <a:endParaRPr lang="en-US" dirty="0"/>
          </a:p>
        </p:txBody>
      </p:sp>
      <p:sp>
        <p:nvSpPr>
          <p:cNvPr id="3" name="Content Placeholder 2">
            <a:extLst>
              <a:ext uri="{FF2B5EF4-FFF2-40B4-BE49-F238E27FC236}">
                <a16:creationId xmlns:a16="http://schemas.microsoft.com/office/drawing/2014/main" id="{FD8EDBC0-F082-480A-8A1A-D5200839AAA6}"/>
              </a:ext>
            </a:extLst>
          </p:cNvPr>
          <p:cNvSpPr>
            <a:spLocks noGrp="1"/>
          </p:cNvSpPr>
          <p:nvPr>
            <p:ph idx="1"/>
          </p:nvPr>
        </p:nvSpPr>
        <p:spPr>
          <a:xfrm>
            <a:off x="3562817" y="2473207"/>
            <a:ext cx="10515600" cy="4351338"/>
          </a:xfrm>
        </p:spPr>
        <p:txBody>
          <a:bodyPr>
            <a:normAutofit/>
          </a:bodyPr>
          <a:lstStyle/>
          <a:p>
            <a:pPr marL="0" indent="0">
              <a:buNone/>
            </a:pPr>
            <a:r>
              <a:rPr lang="en-US" sz="3200" b="1" dirty="0">
                <a:solidFill>
                  <a:schemeClr val="accent1">
                    <a:lumMod val="75000"/>
                  </a:schemeClr>
                </a:solidFill>
              </a:rPr>
              <a:t>• Step-by-step strategic instruction </a:t>
            </a:r>
          </a:p>
          <a:p>
            <a:pPr marL="0" indent="0">
              <a:buNone/>
            </a:pPr>
            <a:endParaRPr lang="en-US" sz="3200" b="1" dirty="0">
              <a:solidFill>
                <a:schemeClr val="accent1">
                  <a:lumMod val="75000"/>
                </a:schemeClr>
              </a:solidFill>
            </a:endParaRPr>
          </a:p>
          <a:p>
            <a:pPr marL="0" indent="0">
              <a:buNone/>
            </a:pPr>
            <a:r>
              <a:rPr lang="en-US" sz="3200" b="1" dirty="0">
                <a:solidFill>
                  <a:schemeClr val="accent1">
                    <a:lumMod val="75000"/>
                  </a:schemeClr>
                </a:solidFill>
              </a:rPr>
              <a:t>• A variety of instructional approaches</a:t>
            </a:r>
          </a:p>
          <a:p>
            <a:pPr marL="0" indent="0">
              <a:buNone/>
            </a:pPr>
            <a:r>
              <a:rPr lang="en-US" sz="3200" b="1" dirty="0">
                <a:solidFill>
                  <a:schemeClr val="accent1">
                    <a:lumMod val="75000"/>
                  </a:schemeClr>
                </a:solidFill>
              </a:rPr>
              <a:t>   and learning materials </a:t>
            </a:r>
          </a:p>
          <a:p>
            <a:pPr marL="0" indent="0">
              <a:buNone/>
            </a:pPr>
            <a:endParaRPr lang="en-US" sz="3200" b="1" dirty="0">
              <a:solidFill>
                <a:schemeClr val="accent1">
                  <a:lumMod val="75000"/>
                </a:schemeClr>
              </a:solidFill>
            </a:endParaRPr>
          </a:p>
          <a:p>
            <a:pPr marL="0" indent="0">
              <a:buNone/>
            </a:pPr>
            <a:r>
              <a:rPr lang="en-US" sz="3200" b="1" dirty="0">
                <a:solidFill>
                  <a:schemeClr val="accent1">
                    <a:lumMod val="75000"/>
                  </a:schemeClr>
                </a:solidFill>
              </a:rPr>
              <a:t>• Appropriate support that includes modelling, </a:t>
            </a:r>
          </a:p>
          <a:p>
            <a:pPr marL="0" indent="0">
              <a:buNone/>
            </a:pPr>
            <a:r>
              <a:rPr lang="en-US" sz="3200" b="1" dirty="0">
                <a:solidFill>
                  <a:schemeClr val="accent1">
                    <a:lumMod val="75000"/>
                  </a:schemeClr>
                </a:solidFill>
              </a:rPr>
              <a:t>   guided practice and independent practice </a:t>
            </a:r>
          </a:p>
        </p:txBody>
      </p:sp>
      <p:pic>
        <p:nvPicPr>
          <p:cNvPr id="15362" name="Picture 2" descr="Image result for fishing pole png&quot;">
            <a:extLst>
              <a:ext uri="{FF2B5EF4-FFF2-40B4-BE49-F238E27FC236}">
                <a16:creationId xmlns:a16="http://schemas.microsoft.com/office/drawing/2014/main" id="{8E821E05-F6C8-43B3-80C6-5A859F594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6" y="544758"/>
            <a:ext cx="3389971" cy="5389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947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Image result for fishing sinkers">
            <a:extLst>
              <a:ext uri="{FF2B5EF4-FFF2-40B4-BE49-F238E27FC236}">
                <a16:creationId xmlns:a16="http://schemas.microsoft.com/office/drawing/2014/main" id="{460939F5-BBC3-43B2-9FAD-FEEE765E13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6200000">
            <a:off x="7528111" y="1626191"/>
            <a:ext cx="5242246" cy="3225997"/>
          </a:xfrm>
          <a:prstGeom prst="rect">
            <a:avLst/>
          </a:prstGeom>
          <a:noFill/>
          <a:extLst>
            <a:ext uri="{909E8E84-426E-40DD-AFC4-6F175D3DCCD1}">
              <a14:hiddenFill xmlns:a14="http://schemas.microsoft.com/office/drawing/2010/main">
                <a:solidFill>
                  <a:srgbClr val="FFFFFF"/>
                </a:solidFill>
              </a14:hiddenFill>
            </a:ext>
          </a:extLst>
        </p:spPr>
      </p:pic>
      <p:sp>
        <p:nvSpPr>
          <p:cNvPr id="193" name="Freeform 3">
            <a:extLst>
              <a:ext uri="{FF2B5EF4-FFF2-40B4-BE49-F238E27FC236}">
                <a16:creationId xmlns:a16="http://schemas.microsoft.com/office/drawing/2014/main" id="{97FCB4AC-74E0-4CC3-95D6-E6158D6EC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Freeform 4">
            <a:extLst>
              <a:ext uri="{FF2B5EF4-FFF2-40B4-BE49-F238E27FC236}">
                <a16:creationId xmlns:a16="http://schemas.microsoft.com/office/drawing/2014/main" id="{5C4527E1-0008-421A-B31C-AEA4C2A6A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701B274-27D5-4349-9586-C8EAB167D8C5}"/>
              </a:ext>
            </a:extLst>
          </p:cNvPr>
          <p:cNvSpPr/>
          <p:nvPr/>
        </p:nvSpPr>
        <p:spPr>
          <a:xfrm>
            <a:off x="1156665" y="5495886"/>
            <a:ext cx="512191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9525">
                  <a:solidFill>
                    <a:prstClr val="white"/>
                  </a:solidFill>
                  <a:prstDash val="solid"/>
                </a:ln>
                <a:solidFill>
                  <a:srgbClr val="FFC000">
                    <a:lumMod val="75000"/>
                  </a:srgbClr>
                </a:solidFill>
                <a:effectLst>
                  <a:outerShdw blurRad="12700" dist="38100" dir="2700000" algn="tl" rotWithShape="0">
                    <a:prstClr val="black">
                      <a:lumMod val="50000"/>
                    </a:prstClr>
                  </a:outerShdw>
                </a:effectLst>
                <a:uLnTx/>
                <a:uFillTx/>
                <a:latin typeface="Stencil" panose="040409050D0802020404" pitchFamily="82" charset="0"/>
                <a:ea typeface="+mn-ea"/>
                <a:cs typeface="+mn-cs"/>
              </a:rPr>
              <a:t>The sinker</a:t>
            </a:r>
          </a:p>
        </p:txBody>
      </p:sp>
      <p:sp>
        <p:nvSpPr>
          <p:cNvPr id="4" name="TextBox 3">
            <a:extLst>
              <a:ext uri="{FF2B5EF4-FFF2-40B4-BE49-F238E27FC236}">
                <a16:creationId xmlns:a16="http://schemas.microsoft.com/office/drawing/2014/main" id="{511A4516-5AAE-43C0-A16D-3DE1ABDD9FDE}"/>
              </a:ext>
            </a:extLst>
          </p:cNvPr>
          <p:cNvSpPr txBox="1"/>
          <p:nvPr/>
        </p:nvSpPr>
        <p:spPr>
          <a:xfrm>
            <a:off x="645656" y="254118"/>
            <a:ext cx="7432395"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Formative</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(end of 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r>
              <a:rPr lang="en-US" sz="2800" b="1" dirty="0"/>
              <a:t>Student surveys:</a:t>
            </a:r>
          </a:p>
          <a:p>
            <a:r>
              <a:rPr lang="en-US" sz="2800" b="1" dirty="0"/>
              <a:t>List of things they want to learn next week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a:rPr>
              <a:t>Checklists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a:rPr>
              <a:t>Thumbs 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Calibri" panose="020F0502020204030204"/>
              </a:rPr>
              <a:t>Ticket out the Door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white"/>
              </a:solidFill>
              <a:latin typeface="Calibri" panose="020F0502020204030204"/>
            </a:endParaRPr>
          </a:p>
          <a:p>
            <a:r>
              <a:rPr lang="en-US" sz="2800" b="1" dirty="0">
                <a:solidFill>
                  <a:prstClr val="white"/>
                </a:solidFill>
              </a:rPr>
              <a:t>What do you need more work 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359867"/>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Image result for fishing sinkers">
            <a:extLst>
              <a:ext uri="{FF2B5EF4-FFF2-40B4-BE49-F238E27FC236}">
                <a16:creationId xmlns:a16="http://schemas.microsoft.com/office/drawing/2014/main" id="{460939F5-BBC3-43B2-9FAD-FEEE765E13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6200000">
            <a:off x="7528111" y="1626191"/>
            <a:ext cx="5242246" cy="3225997"/>
          </a:xfrm>
          <a:prstGeom prst="rect">
            <a:avLst/>
          </a:prstGeom>
          <a:noFill/>
          <a:extLst>
            <a:ext uri="{909E8E84-426E-40DD-AFC4-6F175D3DCCD1}">
              <a14:hiddenFill xmlns:a14="http://schemas.microsoft.com/office/drawing/2010/main">
                <a:solidFill>
                  <a:srgbClr val="FFFFFF"/>
                </a:solidFill>
              </a14:hiddenFill>
            </a:ext>
          </a:extLst>
        </p:spPr>
      </p:pic>
      <p:sp>
        <p:nvSpPr>
          <p:cNvPr id="193" name="Freeform 3">
            <a:extLst>
              <a:ext uri="{FF2B5EF4-FFF2-40B4-BE49-F238E27FC236}">
                <a16:creationId xmlns:a16="http://schemas.microsoft.com/office/drawing/2014/main" id="{97FCB4AC-74E0-4CC3-95D6-E6158D6EC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Freeform 4">
            <a:extLst>
              <a:ext uri="{FF2B5EF4-FFF2-40B4-BE49-F238E27FC236}">
                <a16:creationId xmlns:a16="http://schemas.microsoft.com/office/drawing/2014/main" id="{5C4527E1-0008-421A-B31C-AEA4C2A6A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701B274-27D5-4349-9586-C8EAB167D8C5}"/>
              </a:ext>
            </a:extLst>
          </p:cNvPr>
          <p:cNvSpPr/>
          <p:nvPr/>
        </p:nvSpPr>
        <p:spPr>
          <a:xfrm>
            <a:off x="1156665" y="5495886"/>
            <a:ext cx="512191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9525">
                  <a:solidFill>
                    <a:prstClr val="white"/>
                  </a:solidFill>
                  <a:prstDash val="solid"/>
                </a:ln>
                <a:solidFill>
                  <a:srgbClr val="FFC000">
                    <a:lumMod val="75000"/>
                  </a:srgbClr>
                </a:solidFill>
                <a:effectLst>
                  <a:outerShdw blurRad="12700" dist="38100" dir="2700000" algn="tl" rotWithShape="0">
                    <a:prstClr val="black">
                      <a:lumMod val="50000"/>
                    </a:prstClr>
                  </a:outerShdw>
                </a:effectLst>
                <a:uLnTx/>
                <a:uFillTx/>
                <a:latin typeface="Stencil" panose="040409050D0802020404" pitchFamily="82" charset="0"/>
                <a:ea typeface="+mn-ea"/>
                <a:cs typeface="+mn-cs"/>
              </a:rPr>
              <a:t>The sinker</a:t>
            </a:r>
          </a:p>
        </p:txBody>
      </p:sp>
      <p:sp>
        <p:nvSpPr>
          <p:cNvPr id="4" name="TextBox 3">
            <a:extLst>
              <a:ext uri="{FF2B5EF4-FFF2-40B4-BE49-F238E27FC236}">
                <a16:creationId xmlns:a16="http://schemas.microsoft.com/office/drawing/2014/main" id="{511A4516-5AAE-43C0-A16D-3DE1ABDD9FDE}"/>
              </a:ext>
            </a:extLst>
          </p:cNvPr>
          <p:cNvSpPr txBox="1"/>
          <p:nvPr/>
        </p:nvSpPr>
        <p:spPr>
          <a:xfrm>
            <a:off x="1018152" y="879126"/>
            <a:ext cx="743239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Summative</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(end of unit):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Formal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libri" panose="020F0502020204030204"/>
              </a:rPr>
              <a:t>Project</a:t>
            </a:r>
            <a:endPar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Composition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libri" panose="020F0502020204030204"/>
              </a:rPr>
              <a:t>Rubric</a:t>
            </a:r>
            <a:endPar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Conferencing with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03214"/>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Image result for lake background&quot;">
            <a:extLst>
              <a:ext uri="{FF2B5EF4-FFF2-40B4-BE49-F238E27FC236}">
                <a16:creationId xmlns:a16="http://schemas.microsoft.com/office/drawing/2014/main" id="{4B2A78CB-D6A9-4695-821B-D39030829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64984"/>
            <a:ext cx="12244409" cy="9196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971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A2E951B-36A5-46FE-81F3-8A8F452BDBA5}"/>
              </a:ext>
            </a:extLst>
          </p:cNvPr>
          <p:cNvSpPr/>
          <p:nvPr/>
        </p:nvSpPr>
        <p:spPr>
          <a:xfrm>
            <a:off x="6865663" y="688537"/>
            <a:ext cx="406553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9525">
                  <a:solidFill>
                    <a:prstClr val="white"/>
                  </a:solidFill>
                  <a:prstDash val="solid"/>
                </a:ln>
                <a:solidFill>
                  <a:srgbClr val="C00000"/>
                </a:solidFill>
                <a:effectLst>
                  <a:outerShdw blurRad="12700" dist="38100" dir="2700000" algn="tl" rotWithShape="0">
                    <a:prstClr val="black">
                      <a:lumMod val="50000"/>
                    </a:prstClr>
                  </a:outerShdw>
                </a:effectLst>
                <a:uLnTx/>
                <a:uFillTx/>
                <a:latin typeface="Stencil" panose="040409050D0802020404" pitchFamily="82" charset="0"/>
                <a:ea typeface="+mn-ea"/>
                <a:cs typeface="+mn-cs"/>
              </a:rPr>
              <a:t>Go Fish</a:t>
            </a:r>
          </a:p>
        </p:txBody>
      </p:sp>
      <p:sp>
        <p:nvSpPr>
          <p:cNvPr id="2" name="TextBox 1">
            <a:extLst>
              <a:ext uri="{FF2B5EF4-FFF2-40B4-BE49-F238E27FC236}">
                <a16:creationId xmlns:a16="http://schemas.microsoft.com/office/drawing/2014/main" id="{11365788-9953-46AA-8F19-BF9BEDE8FF77}"/>
              </a:ext>
            </a:extLst>
          </p:cNvPr>
          <p:cNvSpPr txBox="1"/>
          <p:nvPr/>
        </p:nvSpPr>
        <p:spPr>
          <a:xfrm>
            <a:off x="6854493" y="1839602"/>
            <a:ext cx="4952897" cy="52322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Calibri" panose="020F0502020204030204"/>
              <a:ea typeface="+mn-ea"/>
              <a:cs typeface="+mn-cs"/>
            </a:endParaRPr>
          </a:p>
          <a:p>
            <a:pPr lvl="0">
              <a:defRPr/>
            </a:pPr>
            <a:r>
              <a:rPr lang="en-US" sz="4000" dirty="0"/>
              <a:t>Now it is time for some of you to go fishing for gifts from </a:t>
            </a:r>
            <a:r>
              <a:rPr lang="en-US" sz="4000" i="1" dirty="0"/>
              <a:t>Teachers Pay Teachers</a:t>
            </a:r>
            <a:r>
              <a:rPr lang="en-US" sz="4000" dirty="0"/>
              <a:t>!</a:t>
            </a:r>
          </a:p>
          <a:p>
            <a:pPr lvl="0">
              <a:defRPr/>
            </a:pPr>
            <a:r>
              <a:rPr lang="en-US" sz="4000" noProof="0" dirty="0">
                <a:solidFill>
                  <a:prstClr val="white"/>
                </a:solidFill>
                <a:latin typeface="Calibri" panose="020F0502020204030204"/>
              </a:rPr>
              <a:t>Whichever number is “caught” will win! We need 6 volunteers!</a:t>
            </a:r>
            <a:endParaRPr kumimoji="0" lang="en-US" sz="40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Image result for teachers pay teachers">
            <a:extLst>
              <a:ext uri="{FF2B5EF4-FFF2-40B4-BE49-F238E27FC236}">
                <a16:creationId xmlns:a16="http://schemas.microsoft.com/office/drawing/2014/main" id="{5FEF3B2A-B91A-4893-8835-CEF031FB3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11" y="1139090"/>
            <a:ext cx="5399314" cy="4154941"/>
          </a:xfrm>
          <a:prstGeom prst="rect">
            <a:avLst/>
          </a:prstGeom>
          <a:noFill/>
          <a:ln w="762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653812"/>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1365788-9953-46AA-8F19-BF9BEDE8FF77}"/>
              </a:ext>
            </a:extLst>
          </p:cNvPr>
          <p:cNvSpPr txBox="1"/>
          <p:nvPr/>
        </p:nvSpPr>
        <p:spPr>
          <a:xfrm>
            <a:off x="298152" y="5014901"/>
            <a:ext cx="11509247" cy="1569660"/>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Special thanks to David Row, Jennifer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Filipiak</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Lori Sweet, Kim Maloney, Ginny Capps, Michelle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Warshany</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and Shelley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Tomich</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for donating our prizes!</a:t>
            </a:r>
          </a:p>
        </p:txBody>
      </p:sp>
      <p:pic>
        <p:nvPicPr>
          <p:cNvPr id="1026" name="Picture 2" descr="Image result for teachers pay teachers">
            <a:extLst>
              <a:ext uri="{FF2B5EF4-FFF2-40B4-BE49-F238E27FC236}">
                <a16:creationId xmlns:a16="http://schemas.microsoft.com/office/drawing/2014/main" id="{5FEF3B2A-B91A-4893-8835-CEF031FB3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19" y="366637"/>
            <a:ext cx="3245159" cy="2497251"/>
          </a:xfrm>
          <a:prstGeom prst="rect">
            <a:avLst/>
          </a:prstGeom>
          <a:noFill/>
          <a:ln w="76200">
            <a:solidFill>
              <a:srgbClr val="C00000"/>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DEA07D-DB53-47CE-B6AE-4CE9A46F178F}"/>
              </a:ext>
            </a:extLst>
          </p:cNvPr>
          <p:cNvPicPr>
            <a:picLocks noChangeAspect="1"/>
          </p:cNvPicPr>
          <p:nvPr/>
        </p:nvPicPr>
        <p:blipFill rotWithShape="1">
          <a:blip r:embed="rId4"/>
          <a:srcRect t="9225" b="3864"/>
          <a:stretch/>
        </p:blipFill>
        <p:spPr>
          <a:xfrm>
            <a:off x="7290816" y="389583"/>
            <a:ext cx="4516583" cy="1095592"/>
          </a:xfrm>
          <a:prstGeom prst="rect">
            <a:avLst/>
          </a:prstGeom>
        </p:spPr>
      </p:pic>
      <p:pic>
        <p:nvPicPr>
          <p:cNvPr id="4" name="Picture 3">
            <a:extLst>
              <a:ext uri="{FF2B5EF4-FFF2-40B4-BE49-F238E27FC236}">
                <a16:creationId xmlns:a16="http://schemas.microsoft.com/office/drawing/2014/main" id="{A68B6570-BED4-4B55-9D5A-DC4F479DF950}"/>
              </a:ext>
            </a:extLst>
          </p:cNvPr>
          <p:cNvPicPr>
            <a:picLocks noChangeAspect="1"/>
          </p:cNvPicPr>
          <p:nvPr/>
        </p:nvPicPr>
        <p:blipFill>
          <a:blip r:embed="rId5"/>
          <a:stretch>
            <a:fillRect/>
          </a:stretch>
        </p:blipFill>
        <p:spPr>
          <a:xfrm>
            <a:off x="7528532" y="1811091"/>
            <a:ext cx="4041149" cy="1080852"/>
          </a:xfrm>
          <a:prstGeom prst="rect">
            <a:avLst/>
          </a:prstGeom>
        </p:spPr>
      </p:pic>
      <p:pic>
        <p:nvPicPr>
          <p:cNvPr id="5" name="Picture 2" descr="Image result for noteworthy by Jen">
            <a:extLst>
              <a:ext uri="{FF2B5EF4-FFF2-40B4-BE49-F238E27FC236}">
                <a16:creationId xmlns:a16="http://schemas.microsoft.com/office/drawing/2014/main" id="{C09CD6BE-61D7-4CCC-94D7-F51BC1C823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4040" y="3279603"/>
            <a:ext cx="3070134" cy="11315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weet Sounds ">
            <a:extLst>
              <a:ext uri="{FF2B5EF4-FFF2-40B4-BE49-F238E27FC236}">
                <a16:creationId xmlns:a16="http://schemas.microsoft.com/office/drawing/2014/main" id="{C6E0E766-9BD8-4772-8A41-90C97499F5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651" y="3657149"/>
            <a:ext cx="3845814" cy="10368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C0453D1-6F37-4918-AF93-396958D6FB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7477" y="3041650"/>
            <a:ext cx="1694950" cy="1694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2BB5AEA-33A7-4A15-A0D4-BEBDCFF82AB3}"/>
              </a:ext>
            </a:extLst>
          </p:cNvPr>
          <p:cNvPicPr>
            <a:picLocks noChangeAspect="1"/>
          </p:cNvPicPr>
          <p:nvPr/>
        </p:nvPicPr>
        <p:blipFill>
          <a:blip r:embed="rId9"/>
          <a:stretch>
            <a:fillRect/>
          </a:stretch>
        </p:blipFill>
        <p:spPr>
          <a:xfrm>
            <a:off x="4039836" y="1888767"/>
            <a:ext cx="1646227" cy="1569659"/>
          </a:xfrm>
          <a:prstGeom prst="rect">
            <a:avLst/>
          </a:prstGeom>
        </p:spPr>
      </p:pic>
      <p:pic>
        <p:nvPicPr>
          <p:cNvPr id="7" name="Picture 6">
            <a:extLst>
              <a:ext uri="{FF2B5EF4-FFF2-40B4-BE49-F238E27FC236}">
                <a16:creationId xmlns:a16="http://schemas.microsoft.com/office/drawing/2014/main" id="{D92DD3AC-D69D-4102-91C6-E47E800AF5E6}"/>
              </a:ext>
            </a:extLst>
          </p:cNvPr>
          <p:cNvPicPr>
            <a:picLocks noChangeAspect="1"/>
          </p:cNvPicPr>
          <p:nvPr/>
        </p:nvPicPr>
        <p:blipFill>
          <a:blip r:embed="rId10"/>
          <a:stretch>
            <a:fillRect/>
          </a:stretch>
        </p:blipFill>
        <p:spPr>
          <a:xfrm>
            <a:off x="4667174" y="273439"/>
            <a:ext cx="2037778" cy="1429785"/>
          </a:xfrm>
          <a:prstGeom prst="rect">
            <a:avLst/>
          </a:prstGeom>
          <a:ln>
            <a:solidFill>
              <a:schemeClr val="tx2">
                <a:lumMod val="50000"/>
              </a:schemeClr>
            </a:solidFill>
          </a:ln>
        </p:spPr>
      </p:pic>
    </p:spTree>
    <p:extLst>
      <p:ext uri="{BB962C8B-B14F-4D97-AF65-F5344CB8AC3E}">
        <p14:creationId xmlns:p14="http://schemas.microsoft.com/office/powerpoint/2010/main" val="2169492280"/>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4" name="Picture 3" descr="Image result for gone fishing">
            <a:extLst>
              <a:ext uri="{FF2B5EF4-FFF2-40B4-BE49-F238E27FC236}">
                <a16:creationId xmlns:a16="http://schemas.microsoft.com/office/drawing/2014/main" id="{9E831F63-FAA0-4537-90E2-A81965EB8E68}"/>
              </a:ext>
            </a:extLst>
          </p:cNvPr>
          <p:cNvPicPr/>
          <p:nvPr/>
        </p:nvPicPr>
        <p:blipFill rotWithShape="1">
          <a:blip r:embed="rId3" cstate="print">
            <a:extLst>
              <a:ext uri="{28A0092B-C50C-407E-A947-70E740481C1C}">
                <a14:useLocalDpi xmlns:a14="http://schemas.microsoft.com/office/drawing/2010/main" val="0"/>
              </a:ext>
            </a:extLst>
          </a:blip>
          <a:srcRect l="2000" r="1994" b="7022"/>
          <a:stretch/>
        </p:blipFill>
        <p:spPr bwMode="auto">
          <a:xfrm>
            <a:off x="838199" y="710501"/>
            <a:ext cx="4201015" cy="10563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FED15AE7-DC56-480C-B4D4-398BE55617E6}"/>
              </a:ext>
            </a:extLst>
          </p:cNvPr>
          <p:cNvSpPr txBox="1"/>
          <p:nvPr/>
        </p:nvSpPr>
        <p:spPr>
          <a:xfrm>
            <a:off x="133814" y="1532136"/>
            <a:ext cx="11924371" cy="8371523"/>
          </a:xfrm>
          <a:prstGeom prst="rect">
            <a:avLst/>
          </a:prstGeom>
          <a:noFill/>
        </p:spPr>
        <p:txBody>
          <a:bodyPr wrap="square" rtlCol="0">
            <a:spAutoFit/>
          </a:bodyPr>
          <a:lstStyle/>
          <a:p>
            <a:pPr algn="ctr"/>
            <a:endParaRPr lang="en-US" sz="3200" b="1" dirty="0">
              <a:solidFill>
                <a:schemeClr val="bg1"/>
              </a:solidFill>
            </a:endParaRPr>
          </a:p>
          <a:p>
            <a:pPr algn="ctr"/>
            <a:r>
              <a:rPr lang="en-US" sz="3200" b="1" dirty="0">
                <a:solidFill>
                  <a:schemeClr val="bg1"/>
                </a:solidFill>
              </a:rPr>
              <a:t>You can find today’s presentation at</a:t>
            </a:r>
          </a:p>
          <a:p>
            <a:pPr algn="ctr"/>
            <a:r>
              <a:rPr lang="en-US" sz="3200" b="1" i="1" u="sng" dirty="0">
                <a:solidFill>
                  <a:schemeClr val="bg1"/>
                </a:solidFill>
              </a:rPr>
              <a:t>www.mrsahmadsmusicnotes.weebly.com</a:t>
            </a:r>
          </a:p>
          <a:p>
            <a:pPr algn="ctr"/>
            <a:endParaRPr lang="en-US" sz="3200" b="1" i="1" dirty="0">
              <a:solidFill>
                <a:schemeClr val="bg1"/>
              </a:solidFill>
            </a:endParaRPr>
          </a:p>
          <a:p>
            <a:pPr algn="ctr"/>
            <a:endParaRPr lang="en-US" b="1" dirty="0">
              <a:solidFill>
                <a:schemeClr val="accent6">
                  <a:lumMod val="60000"/>
                  <a:lumOff val="40000"/>
                </a:schemeClr>
              </a:solidFill>
            </a:endParaRPr>
          </a:p>
          <a:p>
            <a:pPr algn="ctr"/>
            <a:r>
              <a:rPr lang="en-US" sz="3200" b="1" dirty="0">
                <a:solidFill>
                  <a:schemeClr val="accent6">
                    <a:lumMod val="60000"/>
                    <a:lumOff val="40000"/>
                  </a:schemeClr>
                </a:solidFill>
              </a:rPr>
              <a:t>If you have questions, would like help with a lesson, or would like to share your great ideas…please contact us!</a:t>
            </a:r>
          </a:p>
          <a:p>
            <a:pPr algn="ctr"/>
            <a:endParaRPr lang="en-US" sz="1600" b="1" dirty="0">
              <a:solidFill>
                <a:schemeClr val="bg1"/>
              </a:solidFill>
            </a:endParaRPr>
          </a:p>
          <a:p>
            <a:pPr algn="ctr"/>
            <a:r>
              <a:rPr lang="en-US" sz="3200" b="1" dirty="0">
                <a:solidFill>
                  <a:schemeClr val="bg1"/>
                </a:solidFill>
              </a:rPr>
              <a:t>Megan Endicott  </a:t>
            </a:r>
            <a:r>
              <a:rPr lang="en-US" sz="3200" b="1" dirty="0">
                <a:solidFill>
                  <a:schemeClr val="accent4">
                    <a:lumMod val="60000"/>
                    <a:lumOff val="40000"/>
                  </a:schemeClr>
                </a:solidFill>
              </a:rPr>
              <a:t> </a:t>
            </a:r>
            <a:r>
              <a:rPr lang="en-US" sz="3200" b="1"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endicott@fultonschools.org</a:t>
            </a:r>
            <a:r>
              <a:rPr lang="en-US" sz="3200" b="1" dirty="0">
                <a:solidFill>
                  <a:schemeClr val="accent4">
                    <a:lumMod val="60000"/>
                    <a:lumOff val="40000"/>
                  </a:schemeClr>
                </a:solidFill>
              </a:rPr>
              <a:t>   </a:t>
            </a:r>
            <a:r>
              <a:rPr lang="en-US" sz="3200" b="1" dirty="0">
                <a:solidFill>
                  <a:schemeClr val="bg1"/>
                </a:solidFill>
              </a:rPr>
              <a:t>#</a:t>
            </a:r>
            <a:r>
              <a:rPr lang="en-US" sz="3200" b="1" dirty="0" err="1">
                <a:solidFill>
                  <a:schemeClr val="bg1"/>
                </a:solidFill>
              </a:rPr>
              <a:t>EndicottSpot</a:t>
            </a:r>
            <a:endParaRPr lang="en-US" sz="3200" b="1" dirty="0">
              <a:solidFill>
                <a:schemeClr val="bg1"/>
              </a:solidFill>
            </a:endParaRPr>
          </a:p>
          <a:p>
            <a:pPr algn="ctr"/>
            <a:r>
              <a:rPr lang="en-US" sz="3200" b="1" dirty="0">
                <a:solidFill>
                  <a:schemeClr val="bg1"/>
                </a:solidFill>
              </a:rPr>
              <a:t>Susan Ahmad    </a:t>
            </a:r>
            <a:r>
              <a:rPr lang="en-US" sz="3200" b="1" dirty="0">
                <a:solidFill>
                  <a:schemeClr val="accent4">
                    <a:lumMod val="60000"/>
                    <a:lumOff val="40000"/>
                  </a:schemeClr>
                </a:solidFill>
                <a:hlinkClick r:id="rId5">
                  <a:extLst>
                    <a:ext uri="{A12FA001-AC4F-418D-AE19-62706E023703}">
                      <ahyp:hlinkClr xmlns:ahyp="http://schemas.microsoft.com/office/drawing/2018/hyperlinkcolor" val="tx"/>
                    </a:ext>
                  </a:extLst>
                </a:hlinkClick>
              </a:rPr>
              <a:t>ahmad@fultonschools.org</a:t>
            </a:r>
            <a:r>
              <a:rPr lang="en-US" sz="3200" b="1" dirty="0">
                <a:solidFill>
                  <a:schemeClr val="accent4">
                    <a:lumMod val="60000"/>
                    <a:lumOff val="40000"/>
                  </a:schemeClr>
                </a:solidFill>
              </a:rPr>
              <a:t>   </a:t>
            </a:r>
            <a:r>
              <a:rPr lang="en-US" sz="3200" b="1" dirty="0">
                <a:solidFill>
                  <a:schemeClr val="bg1"/>
                </a:solidFill>
              </a:rPr>
              <a:t>#</a:t>
            </a:r>
            <a:r>
              <a:rPr lang="en-US" sz="3200" b="1" dirty="0" err="1">
                <a:solidFill>
                  <a:schemeClr val="bg1"/>
                </a:solidFill>
              </a:rPr>
              <a:t>LWEMusicNotes</a:t>
            </a:r>
            <a:endParaRPr lang="en-US" sz="3200" b="1" dirty="0">
              <a:solidFill>
                <a:schemeClr val="bg1"/>
              </a:solidFill>
            </a:endParaRPr>
          </a:p>
          <a:p>
            <a:pPr algn="ctr"/>
            <a:endParaRPr lang="en-US" sz="3200" b="1" dirty="0">
              <a:solidFill>
                <a:schemeClr val="accent4">
                  <a:lumMod val="60000"/>
                  <a:lumOff val="40000"/>
                </a:schemeClr>
              </a:solidFill>
            </a:endParaRPr>
          </a:p>
          <a:p>
            <a:r>
              <a:rPr lang="en-US" sz="3600" b="1" dirty="0">
                <a:solidFill>
                  <a:schemeClr val="bg1"/>
                </a:solidFill>
              </a:rPr>
              <a:t>                       </a:t>
            </a:r>
          </a:p>
          <a:p>
            <a:endParaRPr lang="en-US" sz="3600" b="1" dirty="0">
              <a:solidFill>
                <a:schemeClr val="bg1"/>
              </a:solidFill>
            </a:endParaRPr>
          </a:p>
          <a:p>
            <a:endParaRPr lang="en-US" sz="3600" b="1" dirty="0">
              <a:solidFill>
                <a:schemeClr val="bg1"/>
              </a:solidFill>
            </a:endParaRPr>
          </a:p>
          <a:p>
            <a:endParaRPr lang="en-US" sz="3600" b="1" dirty="0">
              <a:solidFill>
                <a:schemeClr val="bg1"/>
              </a:solidFill>
            </a:endParaRPr>
          </a:p>
          <a:p>
            <a:endParaRPr lang="en-US" sz="3600" b="1" dirty="0">
              <a:solidFill>
                <a:schemeClr val="bg1"/>
              </a:solidFill>
            </a:endParaRPr>
          </a:p>
          <a:p>
            <a:endParaRPr lang="en-US" sz="3600" b="1" dirty="0">
              <a:solidFill>
                <a:schemeClr val="bg1"/>
              </a:solidFill>
            </a:endParaRPr>
          </a:p>
        </p:txBody>
      </p:sp>
      <p:sp>
        <p:nvSpPr>
          <p:cNvPr id="6" name="Title 1">
            <a:extLst>
              <a:ext uri="{FF2B5EF4-FFF2-40B4-BE49-F238E27FC236}">
                <a16:creationId xmlns:a16="http://schemas.microsoft.com/office/drawing/2014/main" id="{1BAB1E5E-60EF-4B27-BFB3-9032B4526A31}"/>
              </a:ext>
            </a:extLst>
          </p:cNvPr>
          <p:cNvSpPr>
            <a:spLocks noGrp="1"/>
          </p:cNvSpPr>
          <p:nvPr>
            <p:ph type="title"/>
          </p:nvPr>
        </p:nvSpPr>
        <p:spPr>
          <a:xfrm>
            <a:off x="5956893" y="340386"/>
            <a:ext cx="4843271" cy="1325563"/>
          </a:xfrm>
        </p:spPr>
        <p:txBody>
          <a:bodyPr>
            <a:normAutofit/>
          </a:bodyPr>
          <a:lstStyle/>
          <a:p>
            <a:r>
              <a:rPr lang="en-US" sz="3200" b="1" dirty="0">
                <a:solidFill>
                  <a:schemeClr val="accent4">
                    <a:lumMod val="60000"/>
                    <a:lumOff val="40000"/>
                  </a:schemeClr>
                </a:solidFill>
              </a:rPr>
              <a:t>Take a picture </a:t>
            </a:r>
            <a:br>
              <a:rPr lang="en-US" sz="3200" b="1" dirty="0">
                <a:solidFill>
                  <a:schemeClr val="accent4">
                    <a:lumMod val="60000"/>
                    <a:lumOff val="40000"/>
                  </a:schemeClr>
                </a:solidFill>
              </a:rPr>
            </a:br>
            <a:r>
              <a:rPr lang="en-US" sz="3200" b="1" dirty="0">
                <a:solidFill>
                  <a:schemeClr val="accent4">
                    <a:lumMod val="60000"/>
                    <a:lumOff val="40000"/>
                  </a:schemeClr>
                </a:solidFill>
              </a:rPr>
              <a:t>of this slide and save it!</a:t>
            </a:r>
          </a:p>
        </p:txBody>
      </p:sp>
      <p:pic>
        <p:nvPicPr>
          <p:cNvPr id="2052" name="Picture 4" descr="Image result for camera with flash">
            <a:extLst>
              <a:ext uri="{FF2B5EF4-FFF2-40B4-BE49-F238E27FC236}">
                <a16:creationId xmlns:a16="http://schemas.microsoft.com/office/drawing/2014/main" id="{829EEA3C-6824-4A74-867C-4D8CA13FFD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8164" y="241168"/>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46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B4491-6E19-4440-AC9D-43BAE9D1C029}"/>
              </a:ext>
            </a:extLst>
          </p:cNvPr>
          <p:cNvSpPr>
            <a:spLocks noGrp="1"/>
          </p:cNvSpPr>
          <p:nvPr>
            <p:ph type="title"/>
          </p:nvPr>
        </p:nvSpPr>
        <p:spPr>
          <a:xfrm>
            <a:off x="-167268" y="33455"/>
            <a:ext cx="12489366" cy="1690688"/>
          </a:xfrm>
          <a:solidFill>
            <a:schemeClr val="accent5">
              <a:lumMod val="50000"/>
            </a:schemeClr>
          </a:solidFill>
        </p:spPr>
        <p:txBody>
          <a:bodyPr>
            <a:normAutofit fontScale="90000"/>
          </a:bodyPr>
          <a:lstStyle/>
          <a:p>
            <a:pPr algn="ctr"/>
            <a:br>
              <a:rPr lang="en-US" dirty="0"/>
            </a:br>
            <a:r>
              <a:rPr lang="en-US" sz="4900" b="1" dirty="0">
                <a:solidFill>
                  <a:schemeClr val="accent4">
                    <a:lumMod val="60000"/>
                    <a:lumOff val="40000"/>
                  </a:schemeClr>
                </a:solidFill>
              </a:rPr>
              <a:t>To become successful strategic </a:t>
            </a:r>
            <a:br>
              <a:rPr lang="en-US" sz="4900" b="1" dirty="0">
                <a:solidFill>
                  <a:schemeClr val="accent4">
                    <a:lumMod val="60000"/>
                    <a:lumOff val="40000"/>
                  </a:schemeClr>
                </a:solidFill>
              </a:rPr>
            </a:br>
            <a:r>
              <a:rPr lang="en-US" sz="4900" b="1" dirty="0">
                <a:solidFill>
                  <a:schemeClr val="accent4">
                    <a:lumMod val="60000"/>
                    <a:lumOff val="40000"/>
                  </a:schemeClr>
                </a:solidFill>
              </a:rPr>
              <a:t>learners, students need: </a:t>
            </a:r>
            <a:br>
              <a:rPr lang="en-US" dirty="0"/>
            </a:br>
            <a:endParaRPr lang="en-US" dirty="0"/>
          </a:p>
        </p:txBody>
      </p:sp>
      <p:sp>
        <p:nvSpPr>
          <p:cNvPr id="3" name="Content Placeholder 2">
            <a:extLst>
              <a:ext uri="{FF2B5EF4-FFF2-40B4-BE49-F238E27FC236}">
                <a16:creationId xmlns:a16="http://schemas.microsoft.com/office/drawing/2014/main" id="{FD8EDBC0-F082-480A-8A1A-D5200839AAA6}"/>
              </a:ext>
            </a:extLst>
          </p:cNvPr>
          <p:cNvSpPr>
            <a:spLocks noGrp="1"/>
          </p:cNvSpPr>
          <p:nvPr>
            <p:ph idx="1"/>
          </p:nvPr>
        </p:nvSpPr>
        <p:spPr>
          <a:xfrm>
            <a:off x="3700569" y="2634823"/>
            <a:ext cx="10515600" cy="4351338"/>
          </a:xfrm>
        </p:spPr>
        <p:txBody>
          <a:bodyPr>
            <a:normAutofit/>
          </a:bodyPr>
          <a:lstStyle/>
          <a:p>
            <a:pPr marL="0" indent="0">
              <a:buNone/>
            </a:pPr>
            <a:r>
              <a:rPr lang="en-US" sz="3200" b="1" dirty="0">
                <a:solidFill>
                  <a:schemeClr val="accent1">
                    <a:lumMod val="75000"/>
                  </a:schemeClr>
                </a:solidFill>
              </a:rPr>
              <a:t>• Opportunities to transfer skills and ideas </a:t>
            </a:r>
          </a:p>
          <a:p>
            <a:pPr marL="0" indent="0">
              <a:buNone/>
            </a:pPr>
            <a:r>
              <a:rPr lang="en-US" sz="3200" b="1" dirty="0">
                <a:solidFill>
                  <a:schemeClr val="accent1">
                    <a:lumMod val="75000"/>
                  </a:schemeClr>
                </a:solidFill>
              </a:rPr>
              <a:t>   from one situation to another </a:t>
            </a:r>
          </a:p>
          <a:p>
            <a:pPr marL="0" indent="0">
              <a:buNone/>
            </a:pPr>
            <a:endParaRPr lang="en-US" sz="3200" b="1" dirty="0">
              <a:solidFill>
                <a:schemeClr val="accent1">
                  <a:lumMod val="75000"/>
                </a:schemeClr>
              </a:solidFill>
            </a:endParaRPr>
          </a:p>
          <a:p>
            <a:pPr marL="0" indent="0">
              <a:buNone/>
            </a:pPr>
            <a:r>
              <a:rPr lang="en-US" sz="3200" b="1" dirty="0">
                <a:solidFill>
                  <a:schemeClr val="accent1">
                    <a:lumMod val="75000"/>
                  </a:schemeClr>
                </a:solidFill>
              </a:rPr>
              <a:t>• Meaningful connections between skills </a:t>
            </a:r>
          </a:p>
          <a:p>
            <a:pPr marL="0" indent="0">
              <a:buNone/>
            </a:pPr>
            <a:r>
              <a:rPr lang="en-US" sz="3200" b="1" dirty="0">
                <a:solidFill>
                  <a:schemeClr val="accent1">
                    <a:lumMod val="75000"/>
                  </a:schemeClr>
                </a:solidFill>
              </a:rPr>
              <a:t>   and ideas, and real-life situations </a:t>
            </a:r>
          </a:p>
          <a:p>
            <a:pPr marL="0" indent="0">
              <a:buNone/>
            </a:pPr>
            <a:endParaRPr lang="en-US" b="1" dirty="0">
              <a:solidFill>
                <a:schemeClr val="accent1">
                  <a:lumMod val="75000"/>
                </a:schemeClr>
              </a:solidFill>
            </a:endParaRPr>
          </a:p>
        </p:txBody>
      </p:sp>
      <p:pic>
        <p:nvPicPr>
          <p:cNvPr id="15362" name="Picture 2" descr="Image result for fishing pole png&quot;">
            <a:extLst>
              <a:ext uri="{FF2B5EF4-FFF2-40B4-BE49-F238E27FC236}">
                <a16:creationId xmlns:a16="http://schemas.microsoft.com/office/drawing/2014/main" id="{8E821E05-F6C8-43B3-80C6-5A859F594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6" y="544758"/>
            <a:ext cx="3389971" cy="5389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871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B4491-6E19-4440-AC9D-43BAE9D1C029}"/>
              </a:ext>
            </a:extLst>
          </p:cNvPr>
          <p:cNvSpPr>
            <a:spLocks noGrp="1"/>
          </p:cNvSpPr>
          <p:nvPr>
            <p:ph type="title"/>
          </p:nvPr>
        </p:nvSpPr>
        <p:spPr>
          <a:xfrm>
            <a:off x="-167268" y="33455"/>
            <a:ext cx="12489366" cy="1690688"/>
          </a:xfrm>
          <a:solidFill>
            <a:schemeClr val="accent5">
              <a:lumMod val="50000"/>
            </a:schemeClr>
          </a:solidFill>
        </p:spPr>
        <p:txBody>
          <a:bodyPr>
            <a:normAutofit fontScale="90000"/>
          </a:bodyPr>
          <a:lstStyle/>
          <a:p>
            <a:pPr algn="ctr"/>
            <a:br>
              <a:rPr lang="en-US" dirty="0"/>
            </a:br>
            <a:r>
              <a:rPr lang="en-US" sz="4900" b="1" dirty="0">
                <a:solidFill>
                  <a:schemeClr val="accent4">
                    <a:lumMod val="60000"/>
                    <a:lumOff val="40000"/>
                  </a:schemeClr>
                </a:solidFill>
              </a:rPr>
              <a:t>To become successful strategic </a:t>
            </a:r>
            <a:br>
              <a:rPr lang="en-US" sz="4900" b="1" dirty="0">
                <a:solidFill>
                  <a:schemeClr val="accent4">
                    <a:lumMod val="60000"/>
                    <a:lumOff val="40000"/>
                  </a:schemeClr>
                </a:solidFill>
              </a:rPr>
            </a:br>
            <a:r>
              <a:rPr lang="en-US" sz="4900" b="1" dirty="0">
                <a:solidFill>
                  <a:schemeClr val="accent4">
                    <a:lumMod val="60000"/>
                    <a:lumOff val="40000"/>
                  </a:schemeClr>
                </a:solidFill>
              </a:rPr>
              <a:t>learners, students need: </a:t>
            </a:r>
            <a:br>
              <a:rPr lang="en-US" dirty="0"/>
            </a:br>
            <a:endParaRPr lang="en-US" dirty="0"/>
          </a:p>
        </p:txBody>
      </p:sp>
      <p:sp>
        <p:nvSpPr>
          <p:cNvPr id="3" name="Content Placeholder 2">
            <a:extLst>
              <a:ext uri="{FF2B5EF4-FFF2-40B4-BE49-F238E27FC236}">
                <a16:creationId xmlns:a16="http://schemas.microsoft.com/office/drawing/2014/main" id="{FD8EDBC0-F082-480A-8A1A-D5200839AAA6}"/>
              </a:ext>
            </a:extLst>
          </p:cNvPr>
          <p:cNvSpPr>
            <a:spLocks noGrp="1"/>
          </p:cNvSpPr>
          <p:nvPr>
            <p:ph idx="1"/>
          </p:nvPr>
        </p:nvSpPr>
        <p:spPr>
          <a:xfrm>
            <a:off x="3083705" y="2368704"/>
            <a:ext cx="10515600" cy="4351338"/>
          </a:xfrm>
        </p:spPr>
        <p:txBody>
          <a:bodyPr>
            <a:normAutofit/>
          </a:bodyPr>
          <a:lstStyle/>
          <a:p>
            <a:pPr marL="0" indent="0">
              <a:buNone/>
            </a:pPr>
            <a:r>
              <a:rPr lang="en-US" sz="3200" b="1" dirty="0">
                <a:solidFill>
                  <a:schemeClr val="accent1">
                    <a:lumMod val="75000"/>
                  </a:schemeClr>
                </a:solidFill>
              </a:rPr>
              <a:t>• Opportunities to be independent </a:t>
            </a:r>
          </a:p>
          <a:p>
            <a:pPr marL="0" indent="0">
              <a:buNone/>
            </a:pPr>
            <a:r>
              <a:rPr lang="en-US" sz="3200" b="1" dirty="0">
                <a:solidFill>
                  <a:schemeClr val="accent1">
                    <a:lumMod val="75000"/>
                  </a:schemeClr>
                </a:solidFill>
              </a:rPr>
              <a:t>    and show what they know </a:t>
            </a:r>
          </a:p>
          <a:p>
            <a:pPr marL="0" indent="0">
              <a:buNone/>
            </a:pPr>
            <a:endParaRPr lang="en-US" sz="3200" b="1" dirty="0">
              <a:solidFill>
                <a:schemeClr val="accent1">
                  <a:lumMod val="75000"/>
                </a:schemeClr>
              </a:solidFill>
            </a:endParaRPr>
          </a:p>
          <a:p>
            <a:pPr marL="0" indent="0">
              <a:buNone/>
            </a:pPr>
            <a:r>
              <a:rPr lang="en-US" sz="3200" b="1" dirty="0">
                <a:solidFill>
                  <a:schemeClr val="accent1">
                    <a:lumMod val="75000"/>
                  </a:schemeClr>
                </a:solidFill>
              </a:rPr>
              <a:t>• Encouragement to self-monitor and self-correct</a:t>
            </a:r>
          </a:p>
          <a:p>
            <a:pPr marL="0" indent="0">
              <a:buNone/>
            </a:pPr>
            <a:r>
              <a:rPr lang="en-US" sz="3200" b="1" dirty="0">
                <a:solidFill>
                  <a:schemeClr val="accent1">
                    <a:lumMod val="75000"/>
                  </a:schemeClr>
                </a:solidFill>
              </a:rPr>
              <a:t> </a:t>
            </a:r>
          </a:p>
          <a:p>
            <a:pPr marL="0" indent="0">
              <a:buNone/>
            </a:pPr>
            <a:r>
              <a:rPr lang="en-US" sz="3200" b="1" dirty="0">
                <a:solidFill>
                  <a:schemeClr val="accent1">
                    <a:lumMod val="75000"/>
                  </a:schemeClr>
                </a:solidFill>
              </a:rPr>
              <a:t>• Tools for reflecting on and assessing own learning</a:t>
            </a:r>
          </a:p>
        </p:txBody>
      </p:sp>
      <p:pic>
        <p:nvPicPr>
          <p:cNvPr id="15362" name="Picture 2" descr="Image result for fishing pole png&quot;">
            <a:extLst>
              <a:ext uri="{FF2B5EF4-FFF2-40B4-BE49-F238E27FC236}">
                <a16:creationId xmlns:a16="http://schemas.microsoft.com/office/drawing/2014/main" id="{8E821E05-F6C8-43B3-80C6-5A859F594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6" y="544758"/>
            <a:ext cx="3389971" cy="5389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913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3ACA6-E8FD-4590-A43C-22EC50A96315}"/>
              </a:ext>
            </a:extLst>
          </p:cNvPr>
          <p:cNvSpPr>
            <a:spLocks noGrp="1"/>
          </p:cNvSpPr>
          <p:nvPr>
            <p:ph type="title"/>
          </p:nvPr>
        </p:nvSpPr>
        <p:spPr>
          <a:xfrm>
            <a:off x="3840480" y="180012"/>
            <a:ext cx="7176467" cy="1856051"/>
          </a:xfrm>
          <a:solidFill>
            <a:schemeClr val="bg1"/>
          </a:solidFill>
          <a:ln w="76200">
            <a:solidFill>
              <a:srgbClr val="33CC33"/>
            </a:solidFill>
          </a:ln>
        </p:spPr>
        <p:txBody>
          <a:bodyPr>
            <a:noAutofit/>
          </a:bodyPr>
          <a:lstStyle/>
          <a:p>
            <a:pPr algn="ctr"/>
            <a:br>
              <a:rPr lang="en-US" sz="3600" b="1" dirty="0">
                <a:solidFill>
                  <a:schemeClr val="accent5">
                    <a:lumMod val="75000"/>
                  </a:schemeClr>
                </a:solidFill>
                <a:latin typeface="+mn-lt"/>
              </a:rPr>
            </a:br>
            <a:r>
              <a:rPr lang="en-US" sz="3600" b="1" dirty="0">
                <a:solidFill>
                  <a:schemeClr val="accent5">
                    <a:lumMod val="75000"/>
                  </a:schemeClr>
                </a:solidFill>
                <a:latin typeface="+mn-lt"/>
              </a:rPr>
              <a:t>What do Instructional Strategies </a:t>
            </a:r>
            <a:br>
              <a:rPr lang="en-US" sz="3600" b="1" dirty="0">
                <a:solidFill>
                  <a:schemeClr val="accent5">
                    <a:lumMod val="75000"/>
                  </a:schemeClr>
                </a:solidFill>
                <a:latin typeface="+mn-lt"/>
              </a:rPr>
            </a:br>
            <a:r>
              <a:rPr lang="en-US" sz="3600" b="1" dirty="0">
                <a:solidFill>
                  <a:schemeClr val="accent5">
                    <a:lumMod val="75000"/>
                  </a:schemeClr>
                </a:solidFill>
                <a:latin typeface="+mn-lt"/>
              </a:rPr>
              <a:t>look like in the music classroom?</a:t>
            </a:r>
            <a:br>
              <a:rPr lang="en-US" sz="3200" dirty="0"/>
            </a:br>
            <a:endParaRPr lang="en-US" sz="3200" dirty="0"/>
          </a:p>
        </p:txBody>
      </p:sp>
      <p:pic>
        <p:nvPicPr>
          <p:cNvPr id="1026" name="Picture 2" descr="Image result for fishing lures">
            <a:extLst>
              <a:ext uri="{FF2B5EF4-FFF2-40B4-BE49-F238E27FC236}">
                <a16:creationId xmlns:a16="http://schemas.microsoft.com/office/drawing/2014/main" id="{ED8C080F-67BB-4ED1-B912-381F0321AB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073" b="17854"/>
          <a:stretch/>
        </p:blipFill>
        <p:spPr bwMode="auto">
          <a:xfrm flipH="1">
            <a:off x="570861" y="243296"/>
            <a:ext cx="2875100" cy="1792767"/>
          </a:xfrm>
          <a:prstGeom prst="rect">
            <a:avLst/>
          </a:prstGeom>
          <a:noFill/>
          <a:ln w="76200">
            <a:solidFill>
              <a:srgbClr val="33CC33"/>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1345EF9-9375-4AEC-B104-5B56056051AA}"/>
              </a:ext>
            </a:extLst>
          </p:cNvPr>
          <p:cNvSpPr txBox="1"/>
          <p:nvPr/>
        </p:nvSpPr>
        <p:spPr>
          <a:xfrm rot="335743">
            <a:off x="6763127" y="3605991"/>
            <a:ext cx="4311432" cy="646331"/>
          </a:xfrm>
          <a:prstGeom prst="rect">
            <a:avLst/>
          </a:prstGeom>
          <a:solidFill>
            <a:schemeClr val="bg1"/>
          </a:solidFill>
        </p:spPr>
        <p:txBody>
          <a:bodyPr wrap="square" rtlCol="0">
            <a:spAutoFit/>
          </a:bodyPr>
          <a:lstStyle/>
          <a:p>
            <a:r>
              <a:rPr lang="en-US" sz="3600" b="1" dirty="0">
                <a:solidFill>
                  <a:srgbClr val="33CC33"/>
                </a:solidFill>
              </a:rPr>
              <a:t>Multiple Intelligences</a:t>
            </a:r>
          </a:p>
        </p:txBody>
      </p:sp>
      <p:sp>
        <p:nvSpPr>
          <p:cNvPr id="7" name="TextBox 6">
            <a:extLst>
              <a:ext uri="{FF2B5EF4-FFF2-40B4-BE49-F238E27FC236}">
                <a16:creationId xmlns:a16="http://schemas.microsoft.com/office/drawing/2014/main" id="{02B2FAC8-D902-40A6-9FC6-D731BAC9CED8}"/>
              </a:ext>
            </a:extLst>
          </p:cNvPr>
          <p:cNvSpPr txBox="1"/>
          <p:nvPr/>
        </p:nvSpPr>
        <p:spPr>
          <a:xfrm rot="21242320">
            <a:off x="1315551" y="3389991"/>
            <a:ext cx="3630168" cy="646331"/>
          </a:xfrm>
          <a:prstGeom prst="rect">
            <a:avLst/>
          </a:prstGeom>
          <a:solidFill>
            <a:schemeClr val="bg1"/>
          </a:solidFill>
        </p:spPr>
        <p:txBody>
          <a:bodyPr wrap="square" rtlCol="0">
            <a:spAutoFit/>
          </a:bodyPr>
          <a:lstStyle/>
          <a:p>
            <a:r>
              <a:rPr lang="en-US" sz="3600" b="1" dirty="0">
                <a:solidFill>
                  <a:srgbClr val="33CC33"/>
                </a:solidFill>
              </a:rPr>
              <a:t>Learning Stations</a:t>
            </a:r>
          </a:p>
        </p:txBody>
      </p:sp>
      <p:sp>
        <p:nvSpPr>
          <p:cNvPr id="9" name="TextBox 8">
            <a:extLst>
              <a:ext uri="{FF2B5EF4-FFF2-40B4-BE49-F238E27FC236}">
                <a16:creationId xmlns:a16="http://schemas.microsoft.com/office/drawing/2014/main" id="{9E3F1F8E-8893-4D41-A91B-CF12D8FF5BF7}"/>
              </a:ext>
            </a:extLst>
          </p:cNvPr>
          <p:cNvSpPr txBox="1"/>
          <p:nvPr/>
        </p:nvSpPr>
        <p:spPr>
          <a:xfrm rot="326044">
            <a:off x="7094556" y="2608015"/>
            <a:ext cx="3719246" cy="646331"/>
          </a:xfrm>
          <a:prstGeom prst="rect">
            <a:avLst/>
          </a:prstGeom>
          <a:solidFill>
            <a:schemeClr val="bg1"/>
          </a:solidFill>
        </p:spPr>
        <p:txBody>
          <a:bodyPr wrap="square" rtlCol="0">
            <a:spAutoFit/>
          </a:bodyPr>
          <a:lstStyle/>
          <a:p>
            <a:r>
              <a:rPr lang="en-US" sz="3600" b="1" dirty="0">
                <a:solidFill>
                  <a:srgbClr val="0070C0"/>
                </a:solidFill>
              </a:rPr>
              <a:t>Problem Solving</a:t>
            </a:r>
          </a:p>
        </p:txBody>
      </p:sp>
      <p:sp>
        <p:nvSpPr>
          <p:cNvPr id="10" name="TextBox 9">
            <a:extLst>
              <a:ext uri="{FF2B5EF4-FFF2-40B4-BE49-F238E27FC236}">
                <a16:creationId xmlns:a16="http://schemas.microsoft.com/office/drawing/2014/main" id="{C8F53970-4CA0-496B-9B7B-BA326ADC3E70}"/>
              </a:ext>
            </a:extLst>
          </p:cNvPr>
          <p:cNvSpPr txBox="1"/>
          <p:nvPr/>
        </p:nvSpPr>
        <p:spPr>
          <a:xfrm rot="21269777">
            <a:off x="1379218" y="2420626"/>
            <a:ext cx="3352800" cy="646331"/>
          </a:xfrm>
          <a:prstGeom prst="rect">
            <a:avLst/>
          </a:prstGeom>
          <a:solidFill>
            <a:schemeClr val="bg1"/>
          </a:solidFill>
        </p:spPr>
        <p:txBody>
          <a:bodyPr wrap="square" rtlCol="0">
            <a:spAutoFit/>
          </a:bodyPr>
          <a:lstStyle/>
          <a:p>
            <a:r>
              <a:rPr lang="en-US" sz="3600" b="1" dirty="0">
                <a:solidFill>
                  <a:srgbClr val="0070C0"/>
                </a:solidFill>
              </a:rPr>
              <a:t>Active Reading</a:t>
            </a:r>
          </a:p>
        </p:txBody>
      </p:sp>
      <p:sp>
        <p:nvSpPr>
          <p:cNvPr id="11" name="TextBox 10">
            <a:extLst>
              <a:ext uri="{FF2B5EF4-FFF2-40B4-BE49-F238E27FC236}">
                <a16:creationId xmlns:a16="http://schemas.microsoft.com/office/drawing/2014/main" id="{82DBEECE-3E2C-490E-859F-4C55F657444C}"/>
              </a:ext>
            </a:extLst>
          </p:cNvPr>
          <p:cNvSpPr txBox="1"/>
          <p:nvPr/>
        </p:nvSpPr>
        <p:spPr>
          <a:xfrm rot="21290848">
            <a:off x="829057" y="4419931"/>
            <a:ext cx="4925568" cy="646331"/>
          </a:xfrm>
          <a:prstGeom prst="rect">
            <a:avLst/>
          </a:prstGeom>
          <a:solidFill>
            <a:schemeClr val="bg1"/>
          </a:solidFill>
        </p:spPr>
        <p:txBody>
          <a:bodyPr wrap="square" rtlCol="0">
            <a:spAutoFit/>
          </a:bodyPr>
          <a:lstStyle/>
          <a:p>
            <a:r>
              <a:rPr lang="en-US" sz="3600" b="1" dirty="0">
                <a:solidFill>
                  <a:srgbClr val="0070C0"/>
                </a:solidFill>
              </a:rPr>
              <a:t>Alternative Assignments</a:t>
            </a:r>
          </a:p>
        </p:txBody>
      </p:sp>
      <p:sp>
        <p:nvSpPr>
          <p:cNvPr id="12" name="TextBox 11">
            <a:extLst>
              <a:ext uri="{FF2B5EF4-FFF2-40B4-BE49-F238E27FC236}">
                <a16:creationId xmlns:a16="http://schemas.microsoft.com/office/drawing/2014/main" id="{ECADDF3F-999B-4319-8608-507B4B9CE007}"/>
              </a:ext>
            </a:extLst>
          </p:cNvPr>
          <p:cNvSpPr txBox="1"/>
          <p:nvPr/>
        </p:nvSpPr>
        <p:spPr>
          <a:xfrm rot="21299495">
            <a:off x="484307" y="5438192"/>
            <a:ext cx="5879917" cy="646331"/>
          </a:xfrm>
          <a:prstGeom prst="rect">
            <a:avLst/>
          </a:prstGeom>
          <a:solidFill>
            <a:schemeClr val="bg1"/>
          </a:solidFill>
        </p:spPr>
        <p:txBody>
          <a:bodyPr wrap="square" rtlCol="0">
            <a:spAutoFit/>
          </a:bodyPr>
          <a:lstStyle/>
          <a:p>
            <a:r>
              <a:rPr lang="en-US" sz="3600" b="1" dirty="0">
                <a:solidFill>
                  <a:srgbClr val="33CC33"/>
                </a:solidFill>
              </a:rPr>
              <a:t>Concepts Maps and Webbing</a:t>
            </a:r>
          </a:p>
        </p:txBody>
      </p:sp>
      <p:sp>
        <p:nvSpPr>
          <p:cNvPr id="13" name="TextBox 12">
            <a:extLst>
              <a:ext uri="{FF2B5EF4-FFF2-40B4-BE49-F238E27FC236}">
                <a16:creationId xmlns:a16="http://schemas.microsoft.com/office/drawing/2014/main" id="{C256E24F-B9AD-4689-8F63-5637B668C0E3}"/>
              </a:ext>
            </a:extLst>
          </p:cNvPr>
          <p:cNvSpPr txBox="1"/>
          <p:nvPr/>
        </p:nvSpPr>
        <p:spPr>
          <a:xfrm rot="329853">
            <a:off x="6548439" y="4641524"/>
            <a:ext cx="4447776" cy="646331"/>
          </a:xfrm>
          <a:prstGeom prst="rect">
            <a:avLst/>
          </a:prstGeom>
          <a:solidFill>
            <a:schemeClr val="bg1"/>
          </a:solidFill>
        </p:spPr>
        <p:txBody>
          <a:bodyPr wrap="square" rtlCol="0">
            <a:spAutoFit/>
          </a:bodyPr>
          <a:lstStyle/>
          <a:p>
            <a:r>
              <a:rPr lang="en-US" sz="3600" b="1" dirty="0">
                <a:solidFill>
                  <a:srgbClr val="0070C0"/>
                </a:solidFill>
              </a:rPr>
              <a:t> Cooperative Learning </a:t>
            </a:r>
          </a:p>
        </p:txBody>
      </p:sp>
    </p:spTree>
    <p:extLst>
      <p:ext uri="{BB962C8B-B14F-4D97-AF65-F5344CB8AC3E}">
        <p14:creationId xmlns:p14="http://schemas.microsoft.com/office/powerpoint/2010/main" val="883665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B942CB-2C12-425C-9EA0-290638BC50C1}"/>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sz="5400" b="1" kern="1200" dirty="0">
                <a:solidFill>
                  <a:srgbClr val="FFFFFF"/>
                </a:solidFill>
                <a:latin typeface="+mj-lt"/>
                <a:ea typeface="+mj-ea"/>
                <a:cs typeface="+mj-cs"/>
              </a:rPr>
              <a:t>Instructional Strategies </a:t>
            </a:r>
          </a:p>
        </p:txBody>
      </p:sp>
      <p:sp>
        <p:nvSpPr>
          <p:cNvPr id="5" name="TextBox 4">
            <a:extLst>
              <a:ext uri="{FF2B5EF4-FFF2-40B4-BE49-F238E27FC236}">
                <a16:creationId xmlns:a16="http://schemas.microsoft.com/office/drawing/2014/main" id="{45B8AEE0-2AF9-4CCB-84FE-2A6936775822}"/>
              </a:ext>
            </a:extLst>
          </p:cNvPr>
          <p:cNvSpPr txBox="1"/>
          <p:nvPr/>
        </p:nvSpPr>
        <p:spPr>
          <a:xfrm>
            <a:off x="5449824" y="501329"/>
            <a:ext cx="6336978" cy="5855341"/>
          </a:xfrm>
          <a:prstGeom prst="rect">
            <a:avLst/>
          </a:prstGeom>
          <a:ln w="57150">
            <a:solidFill>
              <a:schemeClr val="accent2">
                <a:lumMod val="75000"/>
              </a:schemeClr>
            </a:solidFill>
          </a:ln>
        </p:spPr>
        <p:txBody>
          <a:bodyPr vert="horz" lIns="91440" tIns="45720" rIns="91440" bIns="45720" rtlCol="0" anchor="ctr">
            <a:normAutofit/>
          </a:bodyPr>
          <a:lstStyle/>
          <a:p>
            <a:pPr algn="ctr">
              <a:lnSpc>
                <a:spcPct val="90000"/>
              </a:lnSpc>
              <a:spcAft>
                <a:spcPts val="600"/>
              </a:spcAft>
            </a:pPr>
            <a:r>
              <a:rPr lang="en-US" sz="4000" b="1" dirty="0">
                <a:solidFill>
                  <a:schemeClr val="accent2">
                    <a:lumMod val="75000"/>
                  </a:schemeClr>
                </a:solidFill>
              </a:rPr>
              <a:t>Multiple Intelligences: </a:t>
            </a:r>
          </a:p>
          <a:p>
            <a:pPr>
              <a:lnSpc>
                <a:spcPct val="90000"/>
              </a:lnSpc>
              <a:spcAft>
                <a:spcPts val="600"/>
              </a:spcAft>
            </a:pPr>
            <a:endParaRPr lang="en-US" sz="3600" b="1" dirty="0">
              <a:solidFill>
                <a:srgbClr val="000000"/>
              </a:solidFill>
            </a:endParaRPr>
          </a:p>
          <a:p>
            <a:pPr marL="514350" indent="-514350" algn="ctr">
              <a:lnSpc>
                <a:spcPct val="90000"/>
              </a:lnSpc>
              <a:spcAft>
                <a:spcPts val="600"/>
              </a:spcAft>
              <a:buAutoNum type="arabicPeriod"/>
            </a:pPr>
            <a:r>
              <a:rPr lang="en-US" sz="3200" b="1" dirty="0">
                <a:solidFill>
                  <a:schemeClr val="accent1">
                    <a:lumMod val="75000"/>
                  </a:schemeClr>
                </a:solidFill>
              </a:rPr>
              <a:t>Linguistic: </a:t>
            </a:r>
          </a:p>
          <a:p>
            <a:pPr algn="ctr">
              <a:lnSpc>
                <a:spcPct val="90000"/>
              </a:lnSpc>
              <a:spcAft>
                <a:spcPts val="600"/>
              </a:spcAft>
            </a:pPr>
            <a:r>
              <a:rPr lang="en-US" sz="2800" b="1" dirty="0">
                <a:solidFill>
                  <a:srgbClr val="000000"/>
                </a:solidFill>
              </a:rPr>
              <a:t>ability to use language to express</a:t>
            </a:r>
          </a:p>
          <a:p>
            <a:pPr algn="ctr">
              <a:lnSpc>
                <a:spcPct val="90000"/>
              </a:lnSpc>
              <a:spcAft>
                <a:spcPts val="600"/>
              </a:spcAft>
            </a:pPr>
            <a:endParaRPr lang="en-US" sz="2800" b="1" dirty="0">
              <a:solidFill>
                <a:schemeClr val="accent1">
                  <a:lumMod val="75000"/>
                </a:schemeClr>
              </a:solidFill>
            </a:endParaRPr>
          </a:p>
          <a:p>
            <a:pPr algn="ctr">
              <a:lnSpc>
                <a:spcPct val="90000"/>
              </a:lnSpc>
              <a:spcAft>
                <a:spcPts val="600"/>
              </a:spcAft>
            </a:pPr>
            <a:r>
              <a:rPr lang="en-US" sz="3200" b="1" dirty="0">
                <a:solidFill>
                  <a:schemeClr val="accent1">
                    <a:lumMod val="75000"/>
                  </a:schemeClr>
                </a:solidFill>
              </a:rPr>
              <a:t>2. Logical/Mathematical: </a:t>
            </a:r>
          </a:p>
          <a:p>
            <a:pPr algn="ctr">
              <a:lnSpc>
                <a:spcPct val="90000"/>
              </a:lnSpc>
              <a:spcAft>
                <a:spcPts val="600"/>
              </a:spcAft>
            </a:pPr>
            <a:r>
              <a:rPr lang="en-US" sz="2800" b="1" dirty="0">
                <a:solidFill>
                  <a:srgbClr val="000000"/>
                </a:solidFill>
              </a:rPr>
              <a:t>ability to manipulate things</a:t>
            </a:r>
          </a:p>
        </p:txBody>
      </p:sp>
    </p:spTree>
    <p:extLst>
      <p:ext uri="{BB962C8B-B14F-4D97-AF65-F5344CB8AC3E}">
        <p14:creationId xmlns:p14="http://schemas.microsoft.com/office/powerpoint/2010/main" val="2662784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B942CB-2C12-425C-9EA0-290638BC50C1}"/>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sz="5400" b="1" kern="1200" dirty="0">
                <a:solidFill>
                  <a:srgbClr val="FFFFFF"/>
                </a:solidFill>
                <a:latin typeface="+mj-lt"/>
                <a:ea typeface="+mj-ea"/>
                <a:cs typeface="+mj-cs"/>
              </a:rPr>
              <a:t>Instructional Strategies </a:t>
            </a:r>
          </a:p>
        </p:txBody>
      </p:sp>
      <p:sp>
        <p:nvSpPr>
          <p:cNvPr id="5" name="TextBox 4">
            <a:extLst>
              <a:ext uri="{FF2B5EF4-FFF2-40B4-BE49-F238E27FC236}">
                <a16:creationId xmlns:a16="http://schemas.microsoft.com/office/drawing/2014/main" id="{45B8AEE0-2AF9-4CCB-84FE-2A6936775822}"/>
              </a:ext>
            </a:extLst>
          </p:cNvPr>
          <p:cNvSpPr txBox="1"/>
          <p:nvPr/>
        </p:nvSpPr>
        <p:spPr>
          <a:xfrm>
            <a:off x="5449824" y="501329"/>
            <a:ext cx="6336978" cy="5855341"/>
          </a:xfrm>
          <a:prstGeom prst="rect">
            <a:avLst/>
          </a:prstGeom>
          <a:ln w="57150">
            <a:solidFill>
              <a:schemeClr val="accent2">
                <a:lumMod val="75000"/>
              </a:schemeClr>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Multiple Intelligences: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36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3. Musical Rhythmic: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hear and remember patterns</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4. Bodily/Kinesthetic: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ability to move all parts of body to solve a problem or make something</a:t>
            </a:r>
          </a:p>
        </p:txBody>
      </p:sp>
    </p:spTree>
    <p:extLst>
      <p:ext uri="{BB962C8B-B14F-4D97-AF65-F5344CB8AC3E}">
        <p14:creationId xmlns:p14="http://schemas.microsoft.com/office/powerpoint/2010/main" val="22670682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achers xmlns="d066c165-0492-46fe-8422-b14e4873771a">
      <UserInfo>
        <DisplayName/>
        <AccountId xsi:nil="true"/>
        <AccountType/>
      </UserInfo>
    </Teachers>
    <Invited_Teachers xmlns="d066c165-0492-46fe-8422-b14e4873771a" xsi:nil="true"/>
    <Owner xmlns="d066c165-0492-46fe-8422-b14e4873771a">
      <UserInfo>
        <DisplayName/>
        <AccountId xsi:nil="true"/>
        <AccountType/>
      </UserInfo>
    </Owner>
    <NotebookType xmlns="d066c165-0492-46fe-8422-b14e4873771a" xsi:nil="true"/>
    <FolderType xmlns="d066c165-0492-46fe-8422-b14e4873771a" xsi:nil="true"/>
    <Students xmlns="d066c165-0492-46fe-8422-b14e4873771a">
      <UserInfo>
        <DisplayName/>
        <AccountId xsi:nil="true"/>
        <AccountType/>
      </UserInfo>
    </Students>
    <Student_Groups xmlns="d066c165-0492-46fe-8422-b14e4873771a">
      <UserInfo>
        <DisplayName/>
        <AccountId xsi:nil="true"/>
        <AccountType/>
      </UserInfo>
    </Student_Groups>
    <DefaultSectionNames xmlns="d066c165-0492-46fe-8422-b14e4873771a" xsi:nil="true"/>
    <AppVersion xmlns="d066c165-0492-46fe-8422-b14e4873771a" xsi:nil="true"/>
    <Self_Registration_Enabled xmlns="d066c165-0492-46fe-8422-b14e4873771a" xsi:nil="true"/>
    <Invited_Students xmlns="d066c165-0492-46fe-8422-b14e4873771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6948DA78232054583464A84CBFB02E3" ma:contentTypeVersion="24" ma:contentTypeDescription="Create a new document." ma:contentTypeScope="" ma:versionID="ef48c2bd2e6a943465fe5c9b0dc72a2f">
  <xsd:schema xmlns:xsd="http://www.w3.org/2001/XMLSchema" xmlns:xs="http://www.w3.org/2001/XMLSchema" xmlns:p="http://schemas.microsoft.com/office/2006/metadata/properties" xmlns:ns3="bd384229-0c04-4c4f-94de-a010d2f4a152" xmlns:ns4="d066c165-0492-46fe-8422-b14e4873771a" targetNamespace="http://schemas.microsoft.com/office/2006/metadata/properties" ma:root="true" ma:fieldsID="8f9e3f0dc1168cf23481d8d7dcb9c02b" ns3:_="" ns4:_="">
    <xsd:import namespace="bd384229-0c04-4c4f-94de-a010d2f4a152"/>
    <xsd:import namespace="d066c165-0492-46fe-8422-b14e4873771a"/>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84229-0c04-4c4f-94de-a010d2f4a15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66c165-0492-46fe-8422-b14e4873771a"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AppVersion" ma:index="15" nillable="true" ma:displayName="App Version" ma:internalName="AppVersion">
      <xsd:simpleType>
        <xsd:restriction base="dms:Text"/>
      </xsd:simpleType>
    </xsd:element>
    <xsd:element name="Teachers" ma:index="16"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7"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8"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9" nillable="true" ma:displayName="Invited Teachers" ma:internalName="Invited_Teachers">
      <xsd:simpleType>
        <xsd:restriction base="dms:Note">
          <xsd:maxLength value="255"/>
        </xsd:restriction>
      </xsd:simpleType>
    </xsd:element>
    <xsd:element name="Invited_Students" ma:index="20" nillable="true" ma:displayName="Invited Students" ma:internalName="Invited_Students">
      <xsd:simpleType>
        <xsd:restriction base="dms:Note">
          <xsd:maxLength value="255"/>
        </xsd:restriction>
      </xsd:simpleType>
    </xsd:element>
    <xsd:element name="Self_Registration_Enabled" ma:index="21" nillable="true" ma:displayName="Self_Registration_Enabled" ma:internalName="Self_Registration_Enabled">
      <xsd:simpleType>
        <xsd:restriction base="dms:Boolean"/>
      </xsd:simpleType>
    </xsd:element>
    <xsd:element name="MediaServiceMetadata" ma:index="22" nillable="true" ma:displayName="MediaServiceMetadata" ma:description="" ma:hidden="true" ma:internalName="MediaServiceMetadata" ma:readOnly="true">
      <xsd:simpleType>
        <xsd:restriction base="dms:Note"/>
      </xsd:simpleType>
    </xsd:element>
    <xsd:element name="MediaServiceFastMetadata" ma:index="23" nillable="true" ma:displayName="MediaServiceFastMetadata" ma:description="" ma:hidden="true" ma:internalName="MediaServiceFastMetadata" ma:readOnly="true">
      <xsd:simpleType>
        <xsd:restriction base="dms:Note"/>
      </xsd:simpleType>
    </xsd:element>
    <xsd:element name="MediaServiceAutoTags" ma:index="24" nillable="true" ma:displayName="MediaServiceAutoTags" ma:description="" ma:internalName="MediaServiceAutoTags" ma:readOnly="true">
      <xsd:simpleType>
        <xsd:restriction base="dms:Text"/>
      </xsd:simpleType>
    </xsd:element>
    <xsd:element name="MediaServiceDateTaken" ma:index="25" nillable="true" ma:displayName="MediaServiceDateTaken" ma:description="" ma:hidden="true" ma:internalName="MediaServiceDateTaken" ma:readOnly="true">
      <xsd:simpleType>
        <xsd:restriction base="dms:Text"/>
      </xsd:simpleType>
    </xsd:element>
    <xsd:element name="MediaServiceLocation" ma:index="26" nillable="true" ma:displayName="MediaServiceLocation" ma:description="" ma:internalName="MediaServiceLocation" ma:readOnly="true">
      <xsd:simpleType>
        <xsd:restriction base="dms:Text"/>
      </xsd:simpleType>
    </xsd:element>
    <xsd:element name="MediaServiceOCR" ma:index="27" nillable="true" ma:displayName="MediaServiceOCR"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D1AF73-04C3-4B83-9D83-C03B2A929873}">
  <ds:schemaRefs>
    <ds:schemaRef ds:uri="http://schemas.microsoft.com/office/2006/metadata/properties"/>
    <ds:schemaRef ds:uri="http://schemas.microsoft.com/office/infopath/2007/PartnerControls"/>
    <ds:schemaRef ds:uri="d066c165-0492-46fe-8422-b14e4873771a"/>
  </ds:schemaRefs>
</ds:datastoreItem>
</file>

<file path=customXml/itemProps2.xml><?xml version="1.0" encoding="utf-8"?>
<ds:datastoreItem xmlns:ds="http://schemas.openxmlformats.org/officeDocument/2006/customXml" ds:itemID="{54697BED-78FD-47BE-A122-B63C8DDA41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84229-0c04-4c4f-94de-a010d2f4a152"/>
    <ds:schemaRef ds:uri="d066c165-0492-46fe-8422-b14e487377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451806-421B-4163-8630-6AEE9C1AF3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301</TotalTime>
  <Words>3345</Words>
  <Application>Microsoft Office PowerPoint</Application>
  <PresentationFormat>Widescreen</PresentationFormat>
  <Paragraphs>529</Paragraphs>
  <Slides>45</Slides>
  <Notes>45</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Arial</vt:lpstr>
      <vt:lpstr>Calibri</vt:lpstr>
      <vt:lpstr>Calibri Light</vt:lpstr>
      <vt:lpstr>Gill Sans MT</vt:lpstr>
      <vt:lpstr>Stencil</vt:lpstr>
      <vt:lpstr>Times New Roman</vt:lpstr>
      <vt:lpstr>Office Theme</vt:lpstr>
      <vt:lpstr>Gallery</vt:lpstr>
      <vt:lpstr>Want to Catch  More Fish?    Use Better Bait! </vt:lpstr>
      <vt:lpstr>PowerPoint Presentation</vt:lpstr>
      <vt:lpstr>What are instructional strategies?  </vt:lpstr>
      <vt:lpstr> To become successful strategic  learners, students need:  </vt:lpstr>
      <vt:lpstr> To become successful strategic  learners, students need:  </vt:lpstr>
      <vt:lpstr> To become successful strategic  learners, students need:  </vt:lpstr>
      <vt:lpstr> What do Instructional Strategies  look like in the music classroom? </vt:lpstr>
      <vt:lpstr>Instructional Strategies </vt:lpstr>
      <vt:lpstr>Instructional Strategies </vt:lpstr>
      <vt:lpstr>Instructional Strategies </vt:lpstr>
      <vt:lpstr>Instructional Strategies </vt:lpstr>
      <vt:lpstr>Instructional Strategies</vt:lpstr>
      <vt:lpstr>Instructional Strategies</vt:lpstr>
      <vt:lpstr>Instructional Strategies</vt:lpstr>
      <vt:lpstr>Instructional Strategies</vt:lpstr>
      <vt:lpstr>Instructional Strategies</vt:lpstr>
      <vt:lpstr>Instructional Strategies </vt:lpstr>
      <vt:lpstr>                                Instructional Strategies </vt:lpstr>
      <vt:lpstr>Instructional Strategies </vt:lpstr>
      <vt:lpstr>Instructional Strategies </vt:lpstr>
      <vt:lpstr>Instructional Strategies </vt:lpstr>
      <vt:lpstr>Instructional Strategies </vt:lpstr>
      <vt:lpstr>PowerPoint Presentation</vt:lpstr>
      <vt:lpstr>READY SET GO!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Key is to use the Diagnostic Assessment  to group students and to customize your lesson plans!</vt:lpstr>
      <vt:lpstr>PowerPoint Presentation</vt:lpstr>
      <vt:lpstr>PowerPoint Presentation</vt:lpstr>
      <vt:lpstr>PowerPoint Presentation</vt:lpstr>
      <vt:lpstr>PowerPoint Presentation</vt:lpstr>
      <vt:lpstr>PowerPoint Presentation</vt:lpstr>
      <vt:lpstr>Take a picture  of this slide and save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Want to Catch  More Fish?    Use Better Bait!</dc:title>
  <dc:creator>Ali-ahmad, Susan Laurie V</dc:creator>
  <cp:lastModifiedBy>Ali-ahmad, Susan Laurie V</cp:lastModifiedBy>
  <cp:revision>9</cp:revision>
  <cp:lastPrinted>2020-01-22T16:50:29Z</cp:lastPrinted>
  <dcterms:created xsi:type="dcterms:W3CDTF">2020-01-16T18:51:40Z</dcterms:created>
  <dcterms:modified xsi:type="dcterms:W3CDTF">2020-01-25T12:48:02Z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ee3c538-ec52-435f-ae58-017644bd9513_Enabled">
    <vt:lpwstr>True</vt:lpwstr>
  </property>
  <property fmtid="{D5CDD505-2E9C-101B-9397-08002B2CF9AE}" pid="3" name="MSIP_Label_0ee3c538-ec52-435f-ae58-017644bd9513_SiteId">
    <vt:lpwstr>0cdcb198-8169-4b70-ba9f-da7e3ba700c2</vt:lpwstr>
  </property>
  <property fmtid="{D5CDD505-2E9C-101B-9397-08002B2CF9AE}" pid="4" name="MSIP_Label_0ee3c538-ec52-435f-ae58-017644bd9513_Owner">
    <vt:lpwstr>Ahmad@fultonschools.org</vt:lpwstr>
  </property>
  <property fmtid="{D5CDD505-2E9C-101B-9397-08002B2CF9AE}" pid="5" name="MSIP_Label_0ee3c538-ec52-435f-ae58-017644bd9513_SetDate">
    <vt:lpwstr>2020-01-16T20:22:35.6839070Z</vt:lpwstr>
  </property>
  <property fmtid="{D5CDD505-2E9C-101B-9397-08002B2CF9AE}" pid="6" name="MSIP_Label_0ee3c538-ec52-435f-ae58-017644bd9513_Name">
    <vt:lpwstr>General</vt:lpwstr>
  </property>
  <property fmtid="{D5CDD505-2E9C-101B-9397-08002B2CF9AE}" pid="7" name="MSIP_Label_0ee3c538-ec52-435f-ae58-017644bd9513_Application">
    <vt:lpwstr>Microsoft Azure Information Protection</vt:lpwstr>
  </property>
  <property fmtid="{D5CDD505-2E9C-101B-9397-08002B2CF9AE}" pid="8" name="MSIP_Label_0ee3c538-ec52-435f-ae58-017644bd9513_Extended_MSFT_Method">
    <vt:lpwstr>Automatic</vt:lpwstr>
  </property>
  <property fmtid="{D5CDD505-2E9C-101B-9397-08002B2CF9AE}" pid="9" name="Sensitivity">
    <vt:lpwstr>General</vt:lpwstr>
  </property>
</Properties>
</file>