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276" r:id="rId3"/>
    <p:sldId id="277" r:id="rId4"/>
    <p:sldId id="275" r:id="rId5"/>
    <p:sldId id="278" r:id="rId6"/>
    <p:sldId id="279" r:id="rId7"/>
    <p:sldId id="280" r:id="rId8"/>
    <p:sldId id="292" r:id="rId9"/>
    <p:sldId id="286" r:id="rId10"/>
    <p:sldId id="287" r:id="rId11"/>
    <p:sldId id="293" r:id="rId12"/>
    <p:sldId id="294" r:id="rId13"/>
    <p:sldId id="341" r:id="rId14"/>
    <p:sldId id="342" r:id="rId15"/>
    <p:sldId id="343" r:id="rId16"/>
    <p:sldId id="289" r:id="rId17"/>
    <p:sldId id="288" r:id="rId18"/>
    <p:sldId id="260" r:id="rId19"/>
    <p:sldId id="301" r:id="rId20"/>
    <p:sldId id="338" r:id="rId21"/>
    <p:sldId id="333" r:id="rId22"/>
    <p:sldId id="334" r:id="rId23"/>
    <p:sldId id="320" r:id="rId24"/>
    <p:sldId id="307" r:id="rId25"/>
    <p:sldId id="332" r:id="rId26"/>
    <p:sldId id="331" r:id="rId27"/>
    <p:sldId id="303" r:id="rId28"/>
    <p:sldId id="340" r:id="rId29"/>
    <p:sldId id="346" r:id="rId30"/>
    <p:sldId id="318" r:id="rId31"/>
    <p:sldId id="309" r:id="rId32"/>
    <p:sldId id="347" r:id="rId33"/>
    <p:sldId id="310" r:id="rId34"/>
    <p:sldId id="321" r:id="rId35"/>
    <p:sldId id="311" r:id="rId36"/>
    <p:sldId id="322" r:id="rId37"/>
    <p:sldId id="336" r:id="rId38"/>
    <p:sldId id="314" r:id="rId39"/>
    <p:sldId id="300" r:id="rId40"/>
    <p:sldId id="323" r:id="rId41"/>
    <p:sldId id="326" r:id="rId42"/>
    <p:sldId id="329" r:id="rId43"/>
    <p:sldId id="327" r:id="rId44"/>
    <p:sldId id="324" r:id="rId45"/>
    <p:sldId id="325" r:id="rId46"/>
    <p:sldId id="345" r:id="rId47"/>
    <p:sldId id="298" r:id="rId48"/>
    <p:sldId id="273" r:id="rId49"/>
    <p:sldId id="302" r:id="rId50"/>
    <p:sldId id="304" r:id="rId51"/>
    <p:sldId id="335" r:id="rId52"/>
    <p:sldId id="315" r:id="rId53"/>
    <p:sldId id="313" r:id="rId54"/>
    <p:sldId id="31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96C7"/>
    <a:srgbClr val="DC95E3"/>
    <a:srgbClr val="FCA223"/>
    <a:srgbClr val="F5940C"/>
    <a:srgbClr val="07FA07"/>
    <a:srgbClr val="00C400"/>
    <a:srgbClr val="CC0099"/>
    <a:srgbClr val="0088B8"/>
    <a:srgbClr val="FFFF7D"/>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078" autoAdjust="0"/>
  </p:normalViewPr>
  <p:slideViewPr>
    <p:cSldViewPr snapToGrid="0">
      <p:cViewPr varScale="1">
        <p:scale>
          <a:sx n="38" d="100"/>
          <a:sy n="38" d="100"/>
        </p:scale>
        <p:origin x="1668"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ahmad, Susan Laurie V" userId="cc00195c-57b0-44da-b2d3-a562f4c81f07" providerId="ADAL" clId="{CEE68731-4CE4-4314-8CDD-A56CD8714816}"/>
    <pc:docChg chg="undo custSel delSld modSld">
      <pc:chgData name="Ali-ahmad, Susan Laurie V" userId="cc00195c-57b0-44da-b2d3-a562f4c81f07" providerId="ADAL" clId="{CEE68731-4CE4-4314-8CDD-A56CD8714816}" dt="2022-01-25T00:26:41.244" v="59" actId="47"/>
      <pc:docMkLst>
        <pc:docMk/>
      </pc:docMkLst>
      <pc:sldChg chg="modNotesTx">
        <pc:chgData name="Ali-ahmad, Susan Laurie V" userId="cc00195c-57b0-44da-b2d3-a562f4c81f07" providerId="ADAL" clId="{CEE68731-4CE4-4314-8CDD-A56CD8714816}" dt="2022-01-25T00:17:30.239" v="1" actId="20577"/>
        <pc:sldMkLst>
          <pc:docMk/>
          <pc:sldMk cId="1984874058" sldId="257"/>
        </pc:sldMkLst>
      </pc:sldChg>
      <pc:sldChg chg="modNotesTx">
        <pc:chgData name="Ali-ahmad, Susan Laurie V" userId="cc00195c-57b0-44da-b2d3-a562f4c81f07" providerId="ADAL" clId="{CEE68731-4CE4-4314-8CDD-A56CD8714816}" dt="2022-01-25T00:18:34.343" v="18" actId="20577"/>
        <pc:sldMkLst>
          <pc:docMk/>
          <pc:sldMk cId="1593128048" sldId="260"/>
        </pc:sldMkLst>
      </pc:sldChg>
      <pc:sldChg chg="del modNotesTx">
        <pc:chgData name="Ali-ahmad, Susan Laurie V" userId="cc00195c-57b0-44da-b2d3-a562f4c81f07" providerId="ADAL" clId="{CEE68731-4CE4-4314-8CDD-A56CD8714816}" dt="2022-01-25T00:26:41.244" v="59" actId="47"/>
        <pc:sldMkLst>
          <pc:docMk/>
          <pc:sldMk cId="1373643460" sldId="269"/>
        </pc:sldMkLst>
      </pc:sldChg>
      <pc:sldChg chg="modNotesTx">
        <pc:chgData name="Ali-ahmad, Susan Laurie V" userId="cc00195c-57b0-44da-b2d3-a562f4c81f07" providerId="ADAL" clId="{CEE68731-4CE4-4314-8CDD-A56CD8714816}" dt="2022-01-25T00:19:56.486" v="40" actId="20577"/>
        <pc:sldMkLst>
          <pc:docMk/>
          <pc:sldMk cId="1855964555" sldId="273"/>
        </pc:sldMkLst>
      </pc:sldChg>
      <pc:sldChg chg="modNotesTx">
        <pc:chgData name="Ali-ahmad, Susan Laurie V" userId="cc00195c-57b0-44da-b2d3-a562f4c81f07" providerId="ADAL" clId="{CEE68731-4CE4-4314-8CDD-A56CD8714816}" dt="2022-01-25T00:17:46.041" v="4" actId="20577"/>
        <pc:sldMkLst>
          <pc:docMk/>
          <pc:sldMk cId="1073229006" sldId="275"/>
        </pc:sldMkLst>
      </pc:sldChg>
      <pc:sldChg chg="modNotesTx">
        <pc:chgData name="Ali-ahmad, Susan Laurie V" userId="cc00195c-57b0-44da-b2d3-a562f4c81f07" providerId="ADAL" clId="{CEE68731-4CE4-4314-8CDD-A56CD8714816}" dt="2022-01-25T00:17:35.174" v="2" actId="20577"/>
        <pc:sldMkLst>
          <pc:docMk/>
          <pc:sldMk cId="2632947349" sldId="276"/>
        </pc:sldMkLst>
      </pc:sldChg>
      <pc:sldChg chg="modNotesTx">
        <pc:chgData name="Ali-ahmad, Susan Laurie V" userId="cc00195c-57b0-44da-b2d3-a562f4c81f07" providerId="ADAL" clId="{CEE68731-4CE4-4314-8CDD-A56CD8714816}" dt="2022-01-25T00:17:39.225" v="3" actId="20577"/>
        <pc:sldMkLst>
          <pc:docMk/>
          <pc:sldMk cId="3295343247" sldId="277"/>
        </pc:sldMkLst>
      </pc:sldChg>
      <pc:sldChg chg="modNotesTx">
        <pc:chgData name="Ali-ahmad, Susan Laurie V" userId="cc00195c-57b0-44da-b2d3-a562f4c81f07" providerId="ADAL" clId="{CEE68731-4CE4-4314-8CDD-A56CD8714816}" dt="2022-01-25T00:17:50.109" v="5" actId="20577"/>
        <pc:sldMkLst>
          <pc:docMk/>
          <pc:sldMk cId="2344770309" sldId="278"/>
        </pc:sldMkLst>
      </pc:sldChg>
      <pc:sldChg chg="modNotesTx">
        <pc:chgData name="Ali-ahmad, Susan Laurie V" userId="cc00195c-57b0-44da-b2d3-a562f4c81f07" providerId="ADAL" clId="{CEE68731-4CE4-4314-8CDD-A56CD8714816}" dt="2022-01-25T00:17:56.342" v="6" actId="20577"/>
        <pc:sldMkLst>
          <pc:docMk/>
          <pc:sldMk cId="1940766129" sldId="279"/>
        </pc:sldMkLst>
      </pc:sldChg>
      <pc:sldChg chg="modNotesTx">
        <pc:chgData name="Ali-ahmad, Susan Laurie V" userId="cc00195c-57b0-44da-b2d3-a562f4c81f07" providerId="ADAL" clId="{CEE68731-4CE4-4314-8CDD-A56CD8714816}" dt="2022-01-25T00:18:00.445" v="7" actId="20577"/>
        <pc:sldMkLst>
          <pc:docMk/>
          <pc:sldMk cId="1784349564" sldId="280"/>
        </pc:sldMkLst>
      </pc:sldChg>
      <pc:sldChg chg="modNotesTx">
        <pc:chgData name="Ali-ahmad, Susan Laurie V" userId="cc00195c-57b0-44da-b2d3-a562f4c81f07" providerId="ADAL" clId="{CEE68731-4CE4-4314-8CDD-A56CD8714816}" dt="2022-01-25T00:18:07.359" v="9" actId="20577"/>
        <pc:sldMkLst>
          <pc:docMk/>
          <pc:sldMk cId="858238241" sldId="286"/>
        </pc:sldMkLst>
      </pc:sldChg>
      <pc:sldChg chg="modNotesTx">
        <pc:chgData name="Ali-ahmad, Susan Laurie V" userId="cc00195c-57b0-44da-b2d3-a562f4c81f07" providerId="ADAL" clId="{CEE68731-4CE4-4314-8CDD-A56CD8714816}" dt="2022-01-25T00:18:09.799" v="10" actId="20577"/>
        <pc:sldMkLst>
          <pc:docMk/>
          <pc:sldMk cId="2057609983" sldId="287"/>
        </pc:sldMkLst>
      </pc:sldChg>
      <pc:sldChg chg="modNotesTx">
        <pc:chgData name="Ali-ahmad, Susan Laurie V" userId="cc00195c-57b0-44da-b2d3-a562f4c81f07" providerId="ADAL" clId="{CEE68731-4CE4-4314-8CDD-A56CD8714816}" dt="2022-01-25T00:18:31.667" v="17" actId="20577"/>
        <pc:sldMkLst>
          <pc:docMk/>
          <pc:sldMk cId="95444993" sldId="288"/>
        </pc:sldMkLst>
      </pc:sldChg>
      <pc:sldChg chg="modNotesTx">
        <pc:chgData name="Ali-ahmad, Susan Laurie V" userId="cc00195c-57b0-44da-b2d3-a562f4c81f07" providerId="ADAL" clId="{CEE68731-4CE4-4314-8CDD-A56CD8714816}" dt="2022-01-25T00:18:28.638" v="16" actId="20577"/>
        <pc:sldMkLst>
          <pc:docMk/>
          <pc:sldMk cId="3729574432" sldId="289"/>
        </pc:sldMkLst>
      </pc:sldChg>
      <pc:sldChg chg="modNotesTx">
        <pc:chgData name="Ali-ahmad, Susan Laurie V" userId="cc00195c-57b0-44da-b2d3-a562f4c81f07" providerId="ADAL" clId="{CEE68731-4CE4-4314-8CDD-A56CD8714816}" dt="2022-01-25T00:18:03.217" v="8" actId="20577"/>
        <pc:sldMkLst>
          <pc:docMk/>
          <pc:sldMk cId="2356934040" sldId="292"/>
        </pc:sldMkLst>
      </pc:sldChg>
      <pc:sldChg chg="modNotesTx">
        <pc:chgData name="Ali-ahmad, Susan Laurie V" userId="cc00195c-57b0-44da-b2d3-a562f4c81f07" providerId="ADAL" clId="{CEE68731-4CE4-4314-8CDD-A56CD8714816}" dt="2022-01-25T00:18:12.957" v="11" actId="20577"/>
        <pc:sldMkLst>
          <pc:docMk/>
          <pc:sldMk cId="3597064906" sldId="293"/>
        </pc:sldMkLst>
      </pc:sldChg>
      <pc:sldChg chg="modNotesTx">
        <pc:chgData name="Ali-ahmad, Susan Laurie V" userId="cc00195c-57b0-44da-b2d3-a562f4c81f07" providerId="ADAL" clId="{CEE68731-4CE4-4314-8CDD-A56CD8714816}" dt="2022-01-25T00:18:16.427" v="12" actId="20577"/>
        <pc:sldMkLst>
          <pc:docMk/>
          <pc:sldMk cId="2326247793" sldId="294"/>
        </pc:sldMkLst>
      </pc:sldChg>
      <pc:sldChg chg="modNotesTx">
        <pc:chgData name="Ali-ahmad, Susan Laurie V" userId="cc00195c-57b0-44da-b2d3-a562f4c81f07" providerId="ADAL" clId="{CEE68731-4CE4-4314-8CDD-A56CD8714816}" dt="2022-01-25T00:20:04.310" v="42" actId="20577"/>
        <pc:sldMkLst>
          <pc:docMk/>
          <pc:sldMk cId="1274920773" sldId="298"/>
        </pc:sldMkLst>
      </pc:sldChg>
      <pc:sldChg chg="modNotesTx">
        <pc:chgData name="Ali-ahmad, Susan Laurie V" userId="cc00195c-57b0-44da-b2d3-a562f4c81f07" providerId="ADAL" clId="{CEE68731-4CE4-4314-8CDD-A56CD8714816}" dt="2022-01-25T00:20:42.179" v="52" actId="20577"/>
        <pc:sldMkLst>
          <pc:docMk/>
          <pc:sldMk cId="2306944966" sldId="300"/>
        </pc:sldMkLst>
      </pc:sldChg>
      <pc:sldChg chg="modNotesTx">
        <pc:chgData name="Ali-ahmad, Susan Laurie V" userId="cc00195c-57b0-44da-b2d3-a562f4c81f07" providerId="ADAL" clId="{CEE68731-4CE4-4314-8CDD-A56CD8714816}" dt="2022-01-25T00:18:37.045" v="19" actId="20577"/>
        <pc:sldMkLst>
          <pc:docMk/>
          <pc:sldMk cId="1140478349" sldId="301"/>
        </pc:sldMkLst>
      </pc:sldChg>
      <pc:sldChg chg="modNotesTx">
        <pc:chgData name="Ali-ahmad, Susan Laurie V" userId="cc00195c-57b0-44da-b2d3-a562f4c81f07" providerId="ADAL" clId="{CEE68731-4CE4-4314-8CDD-A56CD8714816}" dt="2022-01-25T00:19:01.089" v="27" actId="20577"/>
        <pc:sldMkLst>
          <pc:docMk/>
          <pc:sldMk cId="3372737383" sldId="303"/>
        </pc:sldMkLst>
      </pc:sldChg>
      <pc:sldChg chg="modNotesTx">
        <pc:chgData name="Ali-ahmad, Susan Laurie V" userId="cc00195c-57b0-44da-b2d3-a562f4c81f07" providerId="ADAL" clId="{CEE68731-4CE4-4314-8CDD-A56CD8714816}" dt="2022-01-25T00:18:51.446" v="24" actId="20577"/>
        <pc:sldMkLst>
          <pc:docMk/>
          <pc:sldMk cId="396200431" sldId="307"/>
        </pc:sldMkLst>
      </pc:sldChg>
      <pc:sldChg chg="modNotesTx">
        <pc:chgData name="Ali-ahmad, Susan Laurie V" userId="cc00195c-57b0-44da-b2d3-a562f4c81f07" providerId="ADAL" clId="{CEE68731-4CE4-4314-8CDD-A56CD8714816}" dt="2022-01-25T00:19:13.873" v="31" actId="20577"/>
        <pc:sldMkLst>
          <pc:docMk/>
          <pc:sldMk cId="3471438374" sldId="309"/>
        </pc:sldMkLst>
      </pc:sldChg>
      <pc:sldChg chg="modNotesTx">
        <pc:chgData name="Ali-ahmad, Susan Laurie V" userId="cc00195c-57b0-44da-b2d3-a562f4c81f07" providerId="ADAL" clId="{CEE68731-4CE4-4314-8CDD-A56CD8714816}" dt="2022-01-25T00:19:20.273" v="33" actId="20577"/>
        <pc:sldMkLst>
          <pc:docMk/>
          <pc:sldMk cId="686092972" sldId="310"/>
        </pc:sldMkLst>
      </pc:sldChg>
      <pc:sldChg chg="modNotesTx">
        <pc:chgData name="Ali-ahmad, Susan Laurie V" userId="cc00195c-57b0-44da-b2d3-a562f4c81f07" providerId="ADAL" clId="{CEE68731-4CE4-4314-8CDD-A56CD8714816}" dt="2022-01-25T00:20:59.876" v="57" actId="20577"/>
        <pc:sldMkLst>
          <pc:docMk/>
          <pc:sldMk cId="311820980" sldId="311"/>
        </pc:sldMkLst>
      </pc:sldChg>
      <pc:sldChg chg="modNotesTx">
        <pc:chgData name="Ali-ahmad, Susan Laurie V" userId="cc00195c-57b0-44da-b2d3-a562f4c81f07" providerId="ADAL" clId="{CEE68731-4CE4-4314-8CDD-A56CD8714816}" dt="2022-01-25T00:19:42.401" v="38" actId="20577"/>
        <pc:sldMkLst>
          <pc:docMk/>
          <pc:sldMk cId="2948194072" sldId="312"/>
        </pc:sldMkLst>
      </pc:sldChg>
      <pc:sldChg chg="modNotesTx">
        <pc:chgData name="Ali-ahmad, Susan Laurie V" userId="cc00195c-57b0-44da-b2d3-a562f4c81f07" providerId="ADAL" clId="{CEE68731-4CE4-4314-8CDD-A56CD8714816}" dt="2022-01-25T00:20:45.876" v="53" actId="20577"/>
        <pc:sldMkLst>
          <pc:docMk/>
          <pc:sldMk cId="1375579809" sldId="314"/>
        </pc:sldMkLst>
      </pc:sldChg>
      <pc:sldChg chg="modNotesTx">
        <pc:chgData name="Ali-ahmad, Susan Laurie V" userId="cc00195c-57b0-44da-b2d3-a562f4c81f07" providerId="ADAL" clId="{CEE68731-4CE4-4314-8CDD-A56CD8714816}" dt="2022-01-25T00:19:10.510" v="30" actId="20577"/>
        <pc:sldMkLst>
          <pc:docMk/>
          <pc:sldMk cId="4172356215" sldId="318"/>
        </pc:sldMkLst>
      </pc:sldChg>
      <pc:sldChg chg="modNotesTx">
        <pc:chgData name="Ali-ahmad, Susan Laurie V" userId="cc00195c-57b0-44da-b2d3-a562f4c81f07" providerId="ADAL" clId="{CEE68731-4CE4-4314-8CDD-A56CD8714816}" dt="2022-01-25T00:18:47.995" v="23" actId="20577"/>
        <pc:sldMkLst>
          <pc:docMk/>
          <pc:sldMk cId="462798446" sldId="320"/>
        </pc:sldMkLst>
      </pc:sldChg>
      <pc:sldChg chg="modNotesTx">
        <pc:chgData name="Ali-ahmad, Susan Laurie V" userId="cc00195c-57b0-44da-b2d3-a562f4c81f07" providerId="ADAL" clId="{CEE68731-4CE4-4314-8CDD-A56CD8714816}" dt="2022-01-25T00:21:05.475" v="58" actId="20577"/>
        <pc:sldMkLst>
          <pc:docMk/>
          <pc:sldMk cId="2040650765" sldId="321"/>
        </pc:sldMkLst>
      </pc:sldChg>
      <pc:sldChg chg="modNotesTx">
        <pc:chgData name="Ali-ahmad, Susan Laurie V" userId="cc00195c-57b0-44da-b2d3-a562f4c81f07" providerId="ADAL" clId="{CEE68731-4CE4-4314-8CDD-A56CD8714816}" dt="2022-01-25T00:20:55.730" v="56" actId="20577"/>
        <pc:sldMkLst>
          <pc:docMk/>
          <pc:sldMk cId="3650442567" sldId="322"/>
        </pc:sldMkLst>
      </pc:sldChg>
      <pc:sldChg chg="modNotesTx">
        <pc:chgData name="Ali-ahmad, Susan Laurie V" userId="cc00195c-57b0-44da-b2d3-a562f4c81f07" providerId="ADAL" clId="{CEE68731-4CE4-4314-8CDD-A56CD8714816}" dt="2022-01-25T00:20:38.158" v="51" actId="20577"/>
        <pc:sldMkLst>
          <pc:docMk/>
          <pc:sldMk cId="709819725" sldId="323"/>
        </pc:sldMkLst>
      </pc:sldChg>
      <pc:sldChg chg="modNotesTx">
        <pc:chgData name="Ali-ahmad, Susan Laurie V" userId="cc00195c-57b0-44da-b2d3-a562f4c81f07" providerId="ADAL" clId="{CEE68731-4CE4-4314-8CDD-A56CD8714816}" dt="2022-01-25T00:20:18.367" v="45" actId="20577"/>
        <pc:sldMkLst>
          <pc:docMk/>
          <pc:sldMk cId="2662617927" sldId="324"/>
        </pc:sldMkLst>
      </pc:sldChg>
      <pc:sldChg chg="modNotesTx">
        <pc:chgData name="Ali-ahmad, Susan Laurie V" userId="cc00195c-57b0-44da-b2d3-a562f4c81f07" providerId="ADAL" clId="{CEE68731-4CE4-4314-8CDD-A56CD8714816}" dt="2022-01-25T00:20:14.252" v="44" actId="20577"/>
        <pc:sldMkLst>
          <pc:docMk/>
          <pc:sldMk cId="147520911" sldId="325"/>
        </pc:sldMkLst>
      </pc:sldChg>
      <pc:sldChg chg="modNotesTx">
        <pc:chgData name="Ali-ahmad, Susan Laurie V" userId="cc00195c-57b0-44da-b2d3-a562f4c81f07" providerId="ADAL" clId="{CEE68731-4CE4-4314-8CDD-A56CD8714816}" dt="2022-01-25T00:20:34.267" v="50" actId="20577"/>
        <pc:sldMkLst>
          <pc:docMk/>
          <pc:sldMk cId="2564223621" sldId="326"/>
        </pc:sldMkLst>
      </pc:sldChg>
      <pc:sldChg chg="modNotesTx">
        <pc:chgData name="Ali-ahmad, Susan Laurie V" userId="cc00195c-57b0-44da-b2d3-a562f4c81f07" providerId="ADAL" clId="{CEE68731-4CE4-4314-8CDD-A56CD8714816}" dt="2022-01-25T00:20:22.833" v="46" actId="20577"/>
        <pc:sldMkLst>
          <pc:docMk/>
          <pc:sldMk cId="1765890677" sldId="327"/>
        </pc:sldMkLst>
      </pc:sldChg>
      <pc:sldChg chg="modNotesTx">
        <pc:chgData name="Ali-ahmad, Susan Laurie V" userId="cc00195c-57b0-44da-b2d3-a562f4c81f07" providerId="ADAL" clId="{CEE68731-4CE4-4314-8CDD-A56CD8714816}" dt="2022-01-25T00:20:27.336" v="47" actId="20577"/>
        <pc:sldMkLst>
          <pc:docMk/>
          <pc:sldMk cId="1697064069" sldId="329"/>
        </pc:sldMkLst>
      </pc:sldChg>
      <pc:sldChg chg="modNotesTx">
        <pc:chgData name="Ali-ahmad, Susan Laurie V" userId="cc00195c-57b0-44da-b2d3-a562f4c81f07" providerId="ADAL" clId="{CEE68731-4CE4-4314-8CDD-A56CD8714816}" dt="2022-01-25T00:18:58.316" v="26" actId="20577"/>
        <pc:sldMkLst>
          <pc:docMk/>
          <pc:sldMk cId="1088799433" sldId="331"/>
        </pc:sldMkLst>
      </pc:sldChg>
      <pc:sldChg chg="modNotesTx">
        <pc:chgData name="Ali-ahmad, Susan Laurie V" userId="cc00195c-57b0-44da-b2d3-a562f4c81f07" providerId="ADAL" clId="{CEE68731-4CE4-4314-8CDD-A56CD8714816}" dt="2022-01-25T00:18:55.125" v="25" actId="20577"/>
        <pc:sldMkLst>
          <pc:docMk/>
          <pc:sldMk cId="191837416" sldId="332"/>
        </pc:sldMkLst>
      </pc:sldChg>
      <pc:sldChg chg="modNotesTx">
        <pc:chgData name="Ali-ahmad, Susan Laurie V" userId="cc00195c-57b0-44da-b2d3-a562f4c81f07" providerId="ADAL" clId="{CEE68731-4CE4-4314-8CDD-A56CD8714816}" dt="2022-01-25T00:18:42.845" v="21" actId="20577"/>
        <pc:sldMkLst>
          <pc:docMk/>
          <pc:sldMk cId="1325894765" sldId="333"/>
        </pc:sldMkLst>
      </pc:sldChg>
      <pc:sldChg chg="modNotesTx">
        <pc:chgData name="Ali-ahmad, Susan Laurie V" userId="cc00195c-57b0-44da-b2d3-a562f4c81f07" providerId="ADAL" clId="{CEE68731-4CE4-4314-8CDD-A56CD8714816}" dt="2022-01-25T00:18:45.197" v="22" actId="20577"/>
        <pc:sldMkLst>
          <pc:docMk/>
          <pc:sldMk cId="1463542062" sldId="334"/>
        </pc:sldMkLst>
      </pc:sldChg>
      <pc:sldChg chg="modNotesTx">
        <pc:chgData name="Ali-ahmad, Susan Laurie V" userId="cc00195c-57b0-44da-b2d3-a562f4c81f07" providerId="ADAL" clId="{CEE68731-4CE4-4314-8CDD-A56CD8714816}" dt="2022-01-25T00:19:49.647" v="39" actId="20577"/>
        <pc:sldMkLst>
          <pc:docMk/>
          <pc:sldMk cId="2734909098" sldId="335"/>
        </pc:sldMkLst>
      </pc:sldChg>
      <pc:sldChg chg="modNotesTx">
        <pc:chgData name="Ali-ahmad, Susan Laurie V" userId="cc00195c-57b0-44da-b2d3-a562f4c81f07" providerId="ADAL" clId="{CEE68731-4CE4-4314-8CDD-A56CD8714816}" dt="2022-01-25T00:20:49.183" v="54" actId="20577"/>
        <pc:sldMkLst>
          <pc:docMk/>
          <pc:sldMk cId="2574821031" sldId="336"/>
        </pc:sldMkLst>
      </pc:sldChg>
      <pc:sldChg chg="modNotesTx">
        <pc:chgData name="Ali-ahmad, Susan Laurie V" userId="cc00195c-57b0-44da-b2d3-a562f4c81f07" providerId="ADAL" clId="{CEE68731-4CE4-4314-8CDD-A56CD8714816}" dt="2022-01-25T00:18:39.918" v="20" actId="20577"/>
        <pc:sldMkLst>
          <pc:docMk/>
          <pc:sldMk cId="1140487798" sldId="338"/>
        </pc:sldMkLst>
      </pc:sldChg>
      <pc:sldChg chg="modNotesTx">
        <pc:chgData name="Ali-ahmad, Susan Laurie V" userId="cc00195c-57b0-44da-b2d3-a562f4c81f07" providerId="ADAL" clId="{CEE68731-4CE4-4314-8CDD-A56CD8714816}" dt="2022-01-25T00:19:03.911" v="28" actId="20577"/>
        <pc:sldMkLst>
          <pc:docMk/>
          <pc:sldMk cId="2967399498" sldId="340"/>
        </pc:sldMkLst>
      </pc:sldChg>
      <pc:sldChg chg="modNotesTx">
        <pc:chgData name="Ali-ahmad, Susan Laurie V" userId="cc00195c-57b0-44da-b2d3-a562f4c81f07" providerId="ADAL" clId="{CEE68731-4CE4-4314-8CDD-A56CD8714816}" dt="2022-01-25T00:18:19.727" v="13" actId="20577"/>
        <pc:sldMkLst>
          <pc:docMk/>
          <pc:sldMk cId="830081011" sldId="341"/>
        </pc:sldMkLst>
      </pc:sldChg>
      <pc:sldChg chg="modNotesTx">
        <pc:chgData name="Ali-ahmad, Susan Laurie V" userId="cc00195c-57b0-44da-b2d3-a562f4c81f07" providerId="ADAL" clId="{CEE68731-4CE4-4314-8CDD-A56CD8714816}" dt="2022-01-25T00:18:22.655" v="14" actId="20577"/>
        <pc:sldMkLst>
          <pc:docMk/>
          <pc:sldMk cId="3197196181" sldId="342"/>
        </pc:sldMkLst>
      </pc:sldChg>
      <pc:sldChg chg="modNotesTx">
        <pc:chgData name="Ali-ahmad, Susan Laurie V" userId="cc00195c-57b0-44da-b2d3-a562f4c81f07" providerId="ADAL" clId="{CEE68731-4CE4-4314-8CDD-A56CD8714816}" dt="2022-01-25T00:18:25.641" v="15" actId="20577"/>
        <pc:sldMkLst>
          <pc:docMk/>
          <pc:sldMk cId="2610113531" sldId="343"/>
        </pc:sldMkLst>
      </pc:sldChg>
      <pc:sldChg chg="modNotesTx">
        <pc:chgData name="Ali-ahmad, Susan Laurie V" userId="cc00195c-57b0-44da-b2d3-a562f4c81f07" providerId="ADAL" clId="{CEE68731-4CE4-4314-8CDD-A56CD8714816}" dt="2022-01-25T00:20:09.113" v="43" actId="20577"/>
        <pc:sldMkLst>
          <pc:docMk/>
          <pc:sldMk cId="2683956258" sldId="345"/>
        </pc:sldMkLst>
      </pc:sldChg>
      <pc:sldChg chg="modNotesTx">
        <pc:chgData name="Ali-ahmad, Susan Laurie V" userId="cc00195c-57b0-44da-b2d3-a562f4c81f07" providerId="ADAL" clId="{CEE68731-4CE4-4314-8CDD-A56CD8714816}" dt="2022-01-25T00:19:06.690" v="29" actId="20577"/>
        <pc:sldMkLst>
          <pc:docMk/>
          <pc:sldMk cId="3395719107" sldId="346"/>
        </pc:sldMkLst>
      </pc:sldChg>
      <pc:sldChg chg="modNotesTx">
        <pc:chgData name="Ali-ahmad, Susan Laurie V" userId="cc00195c-57b0-44da-b2d3-a562f4c81f07" providerId="ADAL" clId="{CEE68731-4CE4-4314-8CDD-A56CD8714816}" dt="2022-01-25T00:19:16.934" v="32" actId="20577"/>
        <pc:sldMkLst>
          <pc:docMk/>
          <pc:sldMk cId="1604525304" sldId="3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367B3-4E36-470E-A9A8-44379FF09DDA}"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71FE9E-9F2D-4D44-B668-B581486E9D9B}" type="slidenum">
              <a:rPr lang="en-US" smtClean="0"/>
              <a:t>‹#›</a:t>
            </a:fld>
            <a:endParaRPr lang="en-US"/>
          </a:p>
        </p:txBody>
      </p:sp>
    </p:spTree>
    <p:extLst>
      <p:ext uri="{BB962C8B-B14F-4D97-AF65-F5344CB8AC3E}">
        <p14:creationId xmlns:p14="http://schemas.microsoft.com/office/powerpoint/2010/main" val="585552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1</a:t>
            </a:fld>
            <a:endParaRPr lang="en-US"/>
          </a:p>
        </p:txBody>
      </p:sp>
    </p:spTree>
    <p:extLst>
      <p:ext uri="{BB962C8B-B14F-4D97-AF65-F5344CB8AC3E}">
        <p14:creationId xmlns:p14="http://schemas.microsoft.com/office/powerpoint/2010/main" val="1709055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10</a:t>
            </a:fld>
            <a:endParaRPr lang="en-US"/>
          </a:p>
        </p:txBody>
      </p:sp>
    </p:spTree>
    <p:extLst>
      <p:ext uri="{BB962C8B-B14F-4D97-AF65-F5344CB8AC3E}">
        <p14:creationId xmlns:p14="http://schemas.microsoft.com/office/powerpoint/2010/main" val="2286151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11</a:t>
            </a:fld>
            <a:endParaRPr lang="en-US"/>
          </a:p>
        </p:txBody>
      </p:sp>
    </p:spTree>
    <p:extLst>
      <p:ext uri="{BB962C8B-B14F-4D97-AF65-F5344CB8AC3E}">
        <p14:creationId xmlns:p14="http://schemas.microsoft.com/office/powerpoint/2010/main" val="2827606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12</a:t>
            </a:fld>
            <a:endParaRPr lang="en-US"/>
          </a:p>
        </p:txBody>
      </p:sp>
    </p:spTree>
    <p:extLst>
      <p:ext uri="{BB962C8B-B14F-4D97-AF65-F5344CB8AC3E}">
        <p14:creationId xmlns:p14="http://schemas.microsoft.com/office/powerpoint/2010/main" val="2369843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13</a:t>
            </a:fld>
            <a:endParaRPr lang="en-US"/>
          </a:p>
        </p:txBody>
      </p:sp>
    </p:spTree>
    <p:extLst>
      <p:ext uri="{BB962C8B-B14F-4D97-AF65-F5344CB8AC3E}">
        <p14:creationId xmlns:p14="http://schemas.microsoft.com/office/powerpoint/2010/main" val="2204426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14</a:t>
            </a:fld>
            <a:endParaRPr lang="en-US"/>
          </a:p>
        </p:txBody>
      </p:sp>
    </p:spTree>
    <p:extLst>
      <p:ext uri="{BB962C8B-B14F-4D97-AF65-F5344CB8AC3E}">
        <p14:creationId xmlns:p14="http://schemas.microsoft.com/office/powerpoint/2010/main" val="862817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15</a:t>
            </a:fld>
            <a:endParaRPr lang="en-US"/>
          </a:p>
        </p:txBody>
      </p:sp>
    </p:spTree>
    <p:extLst>
      <p:ext uri="{BB962C8B-B14F-4D97-AF65-F5344CB8AC3E}">
        <p14:creationId xmlns:p14="http://schemas.microsoft.com/office/powerpoint/2010/main" val="566750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16</a:t>
            </a:fld>
            <a:endParaRPr lang="en-US"/>
          </a:p>
        </p:txBody>
      </p:sp>
    </p:spTree>
    <p:extLst>
      <p:ext uri="{BB962C8B-B14F-4D97-AF65-F5344CB8AC3E}">
        <p14:creationId xmlns:p14="http://schemas.microsoft.com/office/powerpoint/2010/main" val="3664512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17</a:t>
            </a:fld>
            <a:endParaRPr lang="en-US"/>
          </a:p>
        </p:txBody>
      </p:sp>
    </p:spTree>
    <p:extLst>
      <p:ext uri="{BB962C8B-B14F-4D97-AF65-F5344CB8AC3E}">
        <p14:creationId xmlns:p14="http://schemas.microsoft.com/office/powerpoint/2010/main" val="232232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18</a:t>
            </a:fld>
            <a:endParaRPr lang="en-US"/>
          </a:p>
        </p:txBody>
      </p:sp>
    </p:spTree>
    <p:extLst>
      <p:ext uri="{BB962C8B-B14F-4D97-AF65-F5344CB8AC3E}">
        <p14:creationId xmlns:p14="http://schemas.microsoft.com/office/powerpoint/2010/main" val="2978433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DD71FE9E-9F2D-4D44-B668-B581486E9D9B}" type="slidenum">
              <a:rPr lang="en-US" smtClean="0"/>
              <a:t>19</a:t>
            </a:fld>
            <a:endParaRPr lang="en-US"/>
          </a:p>
        </p:txBody>
      </p:sp>
    </p:spTree>
    <p:extLst>
      <p:ext uri="{BB962C8B-B14F-4D97-AF65-F5344CB8AC3E}">
        <p14:creationId xmlns:p14="http://schemas.microsoft.com/office/powerpoint/2010/main" val="2390434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cs typeface="Calibri"/>
            </a:endParaRPr>
          </a:p>
        </p:txBody>
      </p:sp>
      <p:sp>
        <p:nvSpPr>
          <p:cNvPr id="4" name="Slide Number Placeholder 3"/>
          <p:cNvSpPr>
            <a:spLocks noGrp="1"/>
          </p:cNvSpPr>
          <p:nvPr>
            <p:ph type="sldNum" sz="quarter" idx="5"/>
          </p:nvPr>
        </p:nvSpPr>
        <p:spPr/>
        <p:txBody>
          <a:bodyPr/>
          <a:lstStyle/>
          <a:p>
            <a:fld id="{DD71FE9E-9F2D-4D44-B668-B581486E9D9B}" type="slidenum">
              <a:rPr lang="en-US" smtClean="0"/>
              <a:t>2</a:t>
            </a:fld>
            <a:endParaRPr lang="en-US"/>
          </a:p>
        </p:txBody>
      </p:sp>
    </p:spTree>
    <p:extLst>
      <p:ext uri="{BB962C8B-B14F-4D97-AF65-F5344CB8AC3E}">
        <p14:creationId xmlns:p14="http://schemas.microsoft.com/office/powerpoint/2010/main" val="1151114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20</a:t>
            </a:fld>
            <a:endParaRPr lang="en-US"/>
          </a:p>
        </p:txBody>
      </p:sp>
    </p:spTree>
    <p:extLst>
      <p:ext uri="{BB962C8B-B14F-4D97-AF65-F5344CB8AC3E}">
        <p14:creationId xmlns:p14="http://schemas.microsoft.com/office/powerpoint/2010/main" val="3620243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600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428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23</a:t>
            </a:fld>
            <a:endParaRPr lang="en-US"/>
          </a:p>
        </p:txBody>
      </p:sp>
    </p:spTree>
    <p:extLst>
      <p:ext uri="{BB962C8B-B14F-4D97-AF65-F5344CB8AC3E}">
        <p14:creationId xmlns:p14="http://schemas.microsoft.com/office/powerpoint/2010/main" val="1524448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362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D71FE9E-9F2D-4D44-B668-B581486E9D9B}" type="slidenum">
              <a:rPr lang="en-US" smtClean="0"/>
              <a:t>25</a:t>
            </a:fld>
            <a:endParaRPr lang="en-US"/>
          </a:p>
        </p:txBody>
      </p:sp>
    </p:spTree>
    <p:extLst>
      <p:ext uri="{BB962C8B-B14F-4D97-AF65-F5344CB8AC3E}">
        <p14:creationId xmlns:p14="http://schemas.microsoft.com/office/powerpoint/2010/main" val="1314758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745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921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894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D71FE9E-9F2D-4D44-B668-B581486E9D9B}" type="slidenum">
              <a:rPr lang="en-US" smtClean="0"/>
              <a:t>29</a:t>
            </a:fld>
            <a:endParaRPr lang="en-US"/>
          </a:p>
        </p:txBody>
      </p:sp>
    </p:spTree>
    <p:extLst>
      <p:ext uri="{BB962C8B-B14F-4D97-AF65-F5344CB8AC3E}">
        <p14:creationId xmlns:p14="http://schemas.microsoft.com/office/powerpoint/2010/main" val="2434735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3</a:t>
            </a:fld>
            <a:endParaRPr lang="en-US"/>
          </a:p>
        </p:txBody>
      </p:sp>
    </p:spTree>
    <p:extLst>
      <p:ext uri="{BB962C8B-B14F-4D97-AF65-F5344CB8AC3E}">
        <p14:creationId xmlns:p14="http://schemas.microsoft.com/office/powerpoint/2010/main" val="1341858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30</a:t>
            </a:fld>
            <a:endParaRPr lang="en-US"/>
          </a:p>
        </p:txBody>
      </p:sp>
    </p:spTree>
    <p:extLst>
      <p:ext uri="{BB962C8B-B14F-4D97-AF65-F5344CB8AC3E}">
        <p14:creationId xmlns:p14="http://schemas.microsoft.com/office/powerpoint/2010/main" val="4274644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637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D71FE9E-9F2D-4D44-B668-B581486E9D9B}" type="slidenum">
              <a:rPr lang="en-US" smtClean="0"/>
              <a:t>32</a:t>
            </a:fld>
            <a:endParaRPr lang="en-US"/>
          </a:p>
        </p:txBody>
      </p:sp>
    </p:spTree>
    <p:extLst>
      <p:ext uri="{BB962C8B-B14F-4D97-AF65-F5344CB8AC3E}">
        <p14:creationId xmlns:p14="http://schemas.microsoft.com/office/powerpoint/2010/main" val="3028433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043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34</a:t>
            </a:fld>
            <a:endParaRPr lang="en-US"/>
          </a:p>
        </p:txBody>
      </p:sp>
    </p:spTree>
    <p:extLst>
      <p:ext uri="{BB962C8B-B14F-4D97-AF65-F5344CB8AC3E}">
        <p14:creationId xmlns:p14="http://schemas.microsoft.com/office/powerpoint/2010/main" val="3557741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836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panose="020F0502020204030204"/>
            </a:endParaRPr>
          </a:p>
        </p:txBody>
      </p:sp>
      <p:sp>
        <p:nvSpPr>
          <p:cNvPr id="4" name="Slide Number Placeholder 3"/>
          <p:cNvSpPr>
            <a:spLocks noGrp="1"/>
          </p:cNvSpPr>
          <p:nvPr>
            <p:ph type="sldNum" sz="quarter" idx="5"/>
          </p:nvPr>
        </p:nvSpPr>
        <p:spPr/>
        <p:txBody>
          <a:bodyPr/>
          <a:lstStyle/>
          <a:p>
            <a:fld id="{DD71FE9E-9F2D-4D44-B668-B581486E9D9B}" type="slidenum">
              <a:rPr lang="en-US" smtClean="0"/>
              <a:t>36</a:t>
            </a:fld>
            <a:endParaRPr lang="en-US"/>
          </a:p>
        </p:txBody>
      </p:sp>
    </p:spTree>
    <p:extLst>
      <p:ext uri="{BB962C8B-B14F-4D97-AF65-F5344CB8AC3E}">
        <p14:creationId xmlns:p14="http://schemas.microsoft.com/office/powerpoint/2010/main" val="19635990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78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065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39</a:t>
            </a:fld>
            <a:endParaRPr lang="en-US"/>
          </a:p>
        </p:txBody>
      </p:sp>
    </p:spTree>
    <p:extLst>
      <p:ext uri="{BB962C8B-B14F-4D97-AF65-F5344CB8AC3E}">
        <p14:creationId xmlns:p14="http://schemas.microsoft.com/office/powerpoint/2010/main" val="3601723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4</a:t>
            </a:fld>
            <a:endParaRPr lang="en-US"/>
          </a:p>
        </p:txBody>
      </p:sp>
    </p:spTree>
    <p:extLst>
      <p:ext uri="{BB962C8B-B14F-4D97-AF65-F5344CB8AC3E}">
        <p14:creationId xmlns:p14="http://schemas.microsoft.com/office/powerpoint/2010/main" val="5458775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40</a:t>
            </a:fld>
            <a:endParaRPr lang="en-US"/>
          </a:p>
        </p:txBody>
      </p:sp>
    </p:spTree>
    <p:extLst>
      <p:ext uri="{BB962C8B-B14F-4D97-AF65-F5344CB8AC3E}">
        <p14:creationId xmlns:p14="http://schemas.microsoft.com/office/powerpoint/2010/main" val="27758992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2267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42</a:t>
            </a:fld>
            <a:endParaRPr lang="en-US"/>
          </a:p>
        </p:txBody>
      </p:sp>
    </p:spTree>
    <p:extLst>
      <p:ext uri="{BB962C8B-B14F-4D97-AF65-F5344CB8AC3E}">
        <p14:creationId xmlns:p14="http://schemas.microsoft.com/office/powerpoint/2010/main" val="40530811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1719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DD71FE9E-9F2D-4D44-B668-B581486E9D9B}" type="slidenum">
              <a:rPr lang="en-US" smtClean="0"/>
              <a:t>44</a:t>
            </a:fld>
            <a:endParaRPr lang="en-US"/>
          </a:p>
        </p:txBody>
      </p:sp>
    </p:spTree>
    <p:extLst>
      <p:ext uri="{BB962C8B-B14F-4D97-AF65-F5344CB8AC3E}">
        <p14:creationId xmlns:p14="http://schemas.microsoft.com/office/powerpoint/2010/main" val="27583295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5081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349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47</a:t>
            </a:fld>
            <a:endParaRPr lang="en-US"/>
          </a:p>
        </p:txBody>
      </p:sp>
    </p:spTree>
    <p:extLst>
      <p:ext uri="{BB962C8B-B14F-4D97-AF65-F5344CB8AC3E}">
        <p14:creationId xmlns:p14="http://schemas.microsoft.com/office/powerpoint/2010/main" val="2783902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D71FE9E-9F2D-4D44-B668-B581486E9D9B}" type="slidenum">
              <a:rPr lang="en-US" smtClean="0"/>
              <a:t>48</a:t>
            </a:fld>
            <a:endParaRPr lang="en-US"/>
          </a:p>
        </p:txBody>
      </p:sp>
    </p:spTree>
    <p:extLst>
      <p:ext uri="{BB962C8B-B14F-4D97-AF65-F5344CB8AC3E}">
        <p14:creationId xmlns:p14="http://schemas.microsoft.com/office/powerpoint/2010/main" val="18062125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DD71FE9E-9F2D-4D44-B668-B581486E9D9B}" type="slidenum">
              <a:rPr lang="en-US" smtClean="0"/>
              <a:t>49</a:t>
            </a:fld>
            <a:endParaRPr lang="en-US"/>
          </a:p>
        </p:txBody>
      </p:sp>
    </p:spTree>
    <p:extLst>
      <p:ext uri="{BB962C8B-B14F-4D97-AF65-F5344CB8AC3E}">
        <p14:creationId xmlns:p14="http://schemas.microsoft.com/office/powerpoint/2010/main" val="2634532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D71FE9E-9F2D-4D44-B668-B581486E9D9B}" type="slidenum">
              <a:rPr lang="en-US" smtClean="0"/>
              <a:t>5</a:t>
            </a:fld>
            <a:endParaRPr lang="en-US"/>
          </a:p>
        </p:txBody>
      </p:sp>
    </p:spTree>
    <p:extLst>
      <p:ext uri="{BB962C8B-B14F-4D97-AF65-F5344CB8AC3E}">
        <p14:creationId xmlns:p14="http://schemas.microsoft.com/office/powerpoint/2010/main" val="20458402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8212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6792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7216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2891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71FE9E-9F2D-4D44-B668-B581486E9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779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6</a:t>
            </a:fld>
            <a:endParaRPr lang="en-US"/>
          </a:p>
        </p:txBody>
      </p:sp>
    </p:spTree>
    <p:extLst>
      <p:ext uri="{BB962C8B-B14F-4D97-AF65-F5344CB8AC3E}">
        <p14:creationId xmlns:p14="http://schemas.microsoft.com/office/powerpoint/2010/main" val="2416280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7</a:t>
            </a:fld>
            <a:endParaRPr lang="en-US"/>
          </a:p>
        </p:txBody>
      </p:sp>
    </p:spTree>
    <p:extLst>
      <p:ext uri="{BB962C8B-B14F-4D97-AF65-F5344CB8AC3E}">
        <p14:creationId xmlns:p14="http://schemas.microsoft.com/office/powerpoint/2010/main" val="3175310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8</a:t>
            </a:fld>
            <a:endParaRPr lang="en-US"/>
          </a:p>
        </p:txBody>
      </p:sp>
    </p:spTree>
    <p:extLst>
      <p:ext uri="{BB962C8B-B14F-4D97-AF65-F5344CB8AC3E}">
        <p14:creationId xmlns:p14="http://schemas.microsoft.com/office/powerpoint/2010/main" val="1032526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DD71FE9E-9F2D-4D44-B668-B581486E9D9B}" type="slidenum">
              <a:rPr lang="en-US" smtClean="0"/>
              <a:t>9</a:t>
            </a:fld>
            <a:endParaRPr lang="en-US"/>
          </a:p>
        </p:txBody>
      </p:sp>
    </p:spTree>
    <p:extLst>
      <p:ext uri="{BB962C8B-B14F-4D97-AF65-F5344CB8AC3E}">
        <p14:creationId xmlns:p14="http://schemas.microsoft.com/office/powerpoint/2010/main" val="317208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21942-5EF3-4D20-8B5F-714874D540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CC566F-38CF-4DC6-A911-2C4AEC0D90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460371-044C-4156-8AF9-C2CB0A63C3C0}"/>
              </a:ext>
            </a:extLst>
          </p:cNvPr>
          <p:cNvSpPr>
            <a:spLocks noGrp="1"/>
          </p:cNvSpPr>
          <p:nvPr>
            <p:ph type="dt" sz="half" idx="10"/>
          </p:nvPr>
        </p:nvSpPr>
        <p:spPr/>
        <p:txBody>
          <a:bodyPr/>
          <a:lstStyle/>
          <a:p>
            <a:fld id="{E144C8CD-8FC2-4C78-A60B-B7B10493A2BB}" type="datetimeFigureOut">
              <a:rPr lang="en-US" smtClean="0"/>
              <a:t>1/24/2022</a:t>
            </a:fld>
            <a:endParaRPr lang="en-US"/>
          </a:p>
        </p:txBody>
      </p:sp>
      <p:sp>
        <p:nvSpPr>
          <p:cNvPr id="5" name="Footer Placeholder 4">
            <a:extLst>
              <a:ext uri="{FF2B5EF4-FFF2-40B4-BE49-F238E27FC236}">
                <a16:creationId xmlns:a16="http://schemas.microsoft.com/office/drawing/2014/main" id="{E0987B49-46A3-400F-9EDC-2F00A3FB5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853F24-4B45-46A9-9955-11DDFDA6F171}"/>
              </a:ext>
            </a:extLst>
          </p:cNvPr>
          <p:cNvSpPr>
            <a:spLocks noGrp="1"/>
          </p:cNvSpPr>
          <p:nvPr>
            <p:ph type="sldNum" sz="quarter" idx="12"/>
          </p:nvPr>
        </p:nvSpPr>
        <p:spPr/>
        <p:txBody>
          <a:bodyPr/>
          <a:lstStyle/>
          <a:p>
            <a:fld id="{F65F354F-75CF-4587-B837-04CAAF316BAF}" type="slidenum">
              <a:rPr lang="en-US" smtClean="0"/>
              <a:t>‹#›</a:t>
            </a:fld>
            <a:endParaRPr lang="en-US"/>
          </a:p>
        </p:txBody>
      </p:sp>
    </p:spTree>
    <p:extLst>
      <p:ext uri="{BB962C8B-B14F-4D97-AF65-F5344CB8AC3E}">
        <p14:creationId xmlns:p14="http://schemas.microsoft.com/office/powerpoint/2010/main" val="1659410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46A40-FE11-4600-ADB0-C9049B90E6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DB84FB-B64A-438A-8EF8-93DBC3531C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DC1DA2-41F4-4F6C-87C4-1D5227261D2D}"/>
              </a:ext>
            </a:extLst>
          </p:cNvPr>
          <p:cNvSpPr>
            <a:spLocks noGrp="1"/>
          </p:cNvSpPr>
          <p:nvPr>
            <p:ph type="dt" sz="half" idx="10"/>
          </p:nvPr>
        </p:nvSpPr>
        <p:spPr/>
        <p:txBody>
          <a:bodyPr/>
          <a:lstStyle/>
          <a:p>
            <a:fld id="{E144C8CD-8FC2-4C78-A60B-B7B10493A2BB}" type="datetimeFigureOut">
              <a:rPr lang="en-US" smtClean="0"/>
              <a:t>1/24/2022</a:t>
            </a:fld>
            <a:endParaRPr lang="en-US"/>
          </a:p>
        </p:txBody>
      </p:sp>
      <p:sp>
        <p:nvSpPr>
          <p:cNvPr id="5" name="Footer Placeholder 4">
            <a:extLst>
              <a:ext uri="{FF2B5EF4-FFF2-40B4-BE49-F238E27FC236}">
                <a16:creationId xmlns:a16="http://schemas.microsoft.com/office/drawing/2014/main" id="{7FDA24BD-7138-47FF-94C7-55B224AA3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35C39A-39A0-4813-BF43-95B05D68DBBB}"/>
              </a:ext>
            </a:extLst>
          </p:cNvPr>
          <p:cNvSpPr>
            <a:spLocks noGrp="1"/>
          </p:cNvSpPr>
          <p:nvPr>
            <p:ph type="sldNum" sz="quarter" idx="12"/>
          </p:nvPr>
        </p:nvSpPr>
        <p:spPr/>
        <p:txBody>
          <a:bodyPr/>
          <a:lstStyle/>
          <a:p>
            <a:fld id="{F65F354F-75CF-4587-B837-04CAAF316BAF}" type="slidenum">
              <a:rPr lang="en-US" smtClean="0"/>
              <a:t>‹#›</a:t>
            </a:fld>
            <a:endParaRPr lang="en-US"/>
          </a:p>
        </p:txBody>
      </p:sp>
    </p:spTree>
    <p:extLst>
      <p:ext uri="{BB962C8B-B14F-4D97-AF65-F5344CB8AC3E}">
        <p14:creationId xmlns:p14="http://schemas.microsoft.com/office/powerpoint/2010/main" val="347298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DE9BF5-54C0-4319-BBEA-2286ECE26D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D1D5B9-385E-4F0D-9B8B-96AF5F0E5C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13C98-A020-4C22-A571-5F721E7C3617}"/>
              </a:ext>
            </a:extLst>
          </p:cNvPr>
          <p:cNvSpPr>
            <a:spLocks noGrp="1"/>
          </p:cNvSpPr>
          <p:nvPr>
            <p:ph type="dt" sz="half" idx="10"/>
          </p:nvPr>
        </p:nvSpPr>
        <p:spPr/>
        <p:txBody>
          <a:bodyPr/>
          <a:lstStyle/>
          <a:p>
            <a:fld id="{E144C8CD-8FC2-4C78-A60B-B7B10493A2BB}" type="datetimeFigureOut">
              <a:rPr lang="en-US" smtClean="0"/>
              <a:t>1/24/2022</a:t>
            </a:fld>
            <a:endParaRPr lang="en-US"/>
          </a:p>
        </p:txBody>
      </p:sp>
      <p:sp>
        <p:nvSpPr>
          <p:cNvPr id="5" name="Footer Placeholder 4">
            <a:extLst>
              <a:ext uri="{FF2B5EF4-FFF2-40B4-BE49-F238E27FC236}">
                <a16:creationId xmlns:a16="http://schemas.microsoft.com/office/drawing/2014/main" id="{EAF35E10-ED99-4281-807F-9E3324D21B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A30B8F-9961-42D4-A1DC-F8C0D610CF36}"/>
              </a:ext>
            </a:extLst>
          </p:cNvPr>
          <p:cNvSpPr>
            <a:spLocks noGrp="1"/>
          </p:cNvSpPr>
          <p:nvPr>
            <p:ph type="sldNum" sz="quarter" idx="12"/>
          </p:nvPr>
        </p:nvSpPr>
        <p:spPr/>
        <p:txBody>
          <a:bodyPr/>
          <a:lstStyle/>
          <a:p>
            <a:fld id="{F65F354F-75CF-4587-B837-04CAAF316BAF}" type="slidenum">
              <a:rPr lang="en-US" smtClean="0"/>
              <a:t>‹#›</a:t>
            </a:fld>
            <a:endParaRPr lang="en-US"/>
          </a:p>
        </p:txBody>
      </p:sp>
    </p:spTree>
    <p:extLst>
      <p:ext uri="{BB962C8B-B14F-4D97-AF65-F5344CB8AC3E}">
        <p14:creationId xmlns:p14="http://schemas.microsoft.com/office/powerpoint/2010/main" val="882969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FC16-3F54-4262-81B5-76150898E7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1E9E85-1A53-4410-BA77-CCC213BD8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8B0B9-6B13-4E88-8474-435CA908C347}"/>
              </a:ext>
            </a:extLst>
          </p:cNvPr>
          <p:cNvSpPr>
            <a:spLocks noGrp="1"/>
          </p:cNvSpPr>
          <p:nvPr>
            <p:ph type="dt" sz="half" idx="10"/>
          </p:nvPr>
        </p:nvSpPr>
        <p:spPr/>
        <p:txBody>
          <a:bodyPr/>
          <a:lstStyle/>
          <a:p>
            <a:fld id="{E144C8CD-8FC2-4C78-A60B-B7B10493A2BB}" type="datetimeFigureOut">
              <a:rPr lang="en-US" smtClean="0"/>
              <a:t>1/24/2022</a:t>
            </a:fld>
            <a:endParaRPr lang="en-US"/>
          </a:p>
        </p:txBody>
      </p:sp>
      <p:sp>
        <p:nvSpPr>
          <p:cNvPr id="5" name="Footer Placeholder 4">
            <a:extLst>
              <a:ext uri="{FF2B5EF4-FFF2-40B4-BE49-F238E27FC236}">
                <a16:creationId xmlns:a16="http://schemas.microsoft.com/office/drawing/2014/main" id="{663A4B07-B86E-40A5-87A8-92E3BF57D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E1CEF8-9AC7-41DC-B5ED-1CBF35FDB58E}"/>
              </a:ext>
            </a:extLst>
          </p:cNvPr>
          <p:cNvSpPr>
            <a:spLocks noGrp="1"/>
          </p:cNvSpPr>
          <p:nvPr>
            <p:ph type="sldNum" sz="quarter" idx="12"/>
          </p:nvPr>
        </p:nvSpPr>
        <p:spPr/>
        <p:txBody>
          <a:bodyPr/>
          <a:lstStyle/>
          <a:p>
            <a:fld id="{F65F354F-75CF-4587-B837-04CAAF316BAF}" type="slidenum">
              <a:rPr lang="en-US" smtClean="0"/>
              <a:t>‹#›</a:t>
            </a:fld>
            <a:endParaRPr lang="en-US"/>
          </a:p>
        </p:txBody>
      </p:sp>
    </p:spTree>
    <p:extLst>
      <p:ext uri="{BB962C8B-B14F-4D97-AF65-F5344CB8AC3E}">
        <p14:creationId xmlns:p14="http://schemas.microsoft.com/office/powerpoint/2010/main" val="896534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F254D-4E5F-40E1-8787-3E56B25D24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7D5A5E-C244-43BF-8DBC-066340AF3F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A33CDC-9804-4836-A3DE-096EF276F5B3}"/>
              </a:ext>
            </a:extLst>
          </p:cNvPr>
          <p:cNvSpPr>
            <a:spLocks noGrp="1"/>
          </p:cNvSpPr>
          <p:nvPr>
            <p:ph type="dt" sz="half" idx="10"/>
          </p:nvPr>
        </p:nvSpPr>
        <p:spPr/>
        <p:txBody>
          <a:bodyPr/>
          <a:lstStyle/>
          <a:p>
            <a:fld id="{E144C8CD-8FC2-4C78-A60B-B7B10493A2BB}" type="datetimeFigureOut">
              <a:rPr lang="en-US" smtClean="0"/>
              <a:t>1/24/2022</a:t>
            </a:fld>
            <a:endParaRPr lang="en-US"/>
          </a:p>
        </p:txBody>
      </p:sp>
      <p:sp>
        <p:nvSpPr>
          <p:cNvPr id="5" name="Footer Placeholder 4">
            <a:extLst>
              <a:ext uri="{FF2B5EF4-FFF2-40B4-BE49-F238E27FC236}">
                <a16:creationId xmlns:a16="http://schemas.microsoft.com/office/drawing/2014/main" id="{0688C1F6-77F4-4D7E-BB25-9881B9C8D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9C55F-7319-4CAA-ACB9-C14848A0C63B}"/>
              </a:ext>
            </a:extLst>
          </p:cNvPr>
          <p:cNvSpPr>
            <a:spLocks noGrp="1"/>
          </p:cNvSpPr>
          <p:nvPr>
            <p:ph type="sldNum" sz="quarter" idx="12"/>
          </p:nvPr>
        </p:nvSpPr>
        <p:spPr/>
        <p:txBody>
          <a:bodyPr/>
          <a:lstStyle/>
          <a:p>
            <a:fld id="{F65F354F-75CF-4587-B837-04CAAF316BAF}" type="slidenum">
              <a:rPr lang="en-US" smtClean="0"/>
              <a:t>‹#›</a:t>
            </a:fld>
            <a:endParaRPr lang="en-US"/>
          </a:p>
        </p:txBody>
      </p:sp>
    </p:spTree>
    <p:extLst>
      <p:ext uri="{BB962C8B-B14F-4D97-AF65-F5344CB8AC3E}">
        <p14:creationId xmlns:p14="http://schemas.microsoft.com/office/powerpoint/2010/main" val="2857726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38B3-86B7-43DB-BB4F-9E992B51CF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96E6EB-A613-4C0A-BE93-8A4EE3DA1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01A25B-A254-4B75-9915-55461EEB5C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1062D9-4423-498B-86B3-A8D4D507AC0E}"/>
              </a:ext>
            </a:extLst>
          </p:cNvPr>
          <p:cNvSpPr>
            <a:spLocks noGrp="1"/>
          </p:cNvSpPr>
          <p:nvPr>
            <p:ph type="dt" sz="half" idx="10"/>
          </p:nvPr>
        </p:nvSpPr>
        <p:spPr/>
        <p:txBody>
          <a:bodyPr/>
          <a:lstStyle/>
          <a:p>
            <a:fld id="{E144C8CD-8FC2-4C78-A60B-B7B10493A2BB}" type="datetimeFigureOut">
              <a:rPr lang="en-US" smtClean="0"/>
              <a:t>1/24/2022</a:t>
            </a:fld>
            <a:endParaRPr lang="en-US"/>
          </a:p>
        </p:txBody>
      </p:sp>
      <p:sp>
        <p:nvSpPr>
          <p:cNvPr id="6" name="Footer Placeholder 5">
            <a:extLst>
              <a:ext uri="{FF2B5EF4-FFF2-40B4-BE49-F238E27FC236}">
                <a16:creationId xmlns:a16="http://schemas.microsoft.com/office/drawing/2014/main" id="{071695D1-1351-44C2-A766-9F646BF4A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46C4B-18B8-4BB8-8569-64940A2BE693}"/>
              </a:ext>
            </a:extLst>
          </p:cNvPr>
          <p:cNvSpPr>
            <a:spLocks noGrp="1"/>
          </p:cNvSpPr>
          <p:nvPr>
            <p:ph type="sldNum" sz="quarter" idx="12"/>
          </p:nvPr>
        </p:nvSpPr>
        <p:spPr/>
        <p:txBody>
          <a:bodyPr/>
          <a:lstStyle/>
          <a:p>
            <a:fld id="{F65F354F-75CF-4587-B837-04CAAF316BAF}" type="slidenum">
              <a:rPr lang="en-US" smtClean="0"/>
              <a:t>‹#›</a:t>
            </a:fld>
            <a:endParaRPr lang="en-US"/>
          </a:p>
        </p:txBody>
      </p:sp>
    </p:spTree>
    <p:extLst>
      <p:ext uri="{BB962C8B-B14F-4D97-AF65-F5344CB8AC3E}">
        <p14:creationId xmlns:p14="http://schemas.microsoft.com/office/powerpoint/2010/main" val="38756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AE545-CA74-40B2-896E-7F67D5FAA5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36B1CC-45F0-4632-810B-BCD19F10C0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F601C9-AE11-4E1B-91DA-A4BD44B57D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6EA61B-E440-4ECC-A342-7E1121B8D4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C37CC3-5385-4F27-9E9B-BE31542C4B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A6239F-2B7E-4D6E-8A54-1183BB495174}"/>
              </a:ext>
            </a:extLst>
          </p:cNvPr>
          <p:cNvSpPr>
            <a:spLocks noGrp="1"/>
          </p:cNvSpPr>
          <p:nvPr>
            <p:ph type="dt" sz="half" idx="10"/>
          </p:nvPr>
        </p:nvSpPr>
        <p:spPr/>
        <p:txBody>
          <a:bodyPr/>
          <a:lstStyle/>
          <a:p>
            <a:fld id="{E144C8CD-8FC2-4C78-A60B-B7B10493A2BB}" type="datetimeFigureOut">
              <a:rPr lang="en-US" smtClean="0"/>
              <a:t>1/24/2022</a:t>
            </a:fld>
            <a:endParaRPr lang="en-US"/>
          </a:p>
        </p:txBody>
      </p:sp>
      <p:sp>
        <p:nvSpPr>
          <p:cNvPr id="8" name="Footer Placeholder 7">
            <a:extLst>
              <a:ext uri="{FF2B5EF4-FFF2-40B4-BE49-F238E27FC236}">
                <a16:creationId xmlns:a16="http://schemas.microsoft.com/office/drawing/2014/main" id="{5E442BC1-7CF9-4154-8188-2D8D36CB67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0A3E4B-636A-435E-9955-B0FCA9E6E4A9}"/>
              </a:ext>
            </a:extLst>
          </p:cNvPr>
          <p:cNvSpPr>
            <a:spLocks noGrp="1"/>
          </p:cNvSpPr>
          <p:nvPr>
            <p:ph type="sldNum" sz="quarter" idx="12"/>
          </p:nvPr>
        </p:nvSpPr>
        <p:spPr/>
        <p:txBody>
          <a:bodyPr/>
          <a:lstStyle/>
          <a:p>
            <a:fld id="{F65F354F-75CF-4587-B837-04CAAF316BAF}" type="slidenum">
              <a:rPr lang="en-US" smtClean="0"/>
              <a:t>‹#›</a:t>
            </a:fld>
            <a:endParaRPr lang="en-US"/>
          </a:p>
        </p:txBody>
      </p:sp>
    </p:spTree>
    <p:extLst>
      <p:ext uri="{BB962C8B-B14F-4D97-AF65-F5344CB8AC3E}">
        <p14:creationId xmlns:p14="http://schemas.microsoft.com/office/powerpoint/2010/main" val="3792263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418C5-FB8E-48C8-9F65-902BE85D55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EC87DF-5A2A-4D20-95FB-B5131F0AABE0}"/>
              </a:ext>
            </a:extLst>
          </p:cNvPr>
          <p:cNvSpPr>
            <a:spLocks noGrp="1"/>
          </p:cNvSpPr>
          <p:nvPr>
            <p:ph type="dt" sz="half" idx="10"/>
          </p:nvPr>
        </p:nvSpPr>
        <p:spPr/>
        <p:txBody>
          <a:bodyPr/>
          <a:lstStyle/>
          <a:p>
            <a:fld id="{E144C8CD-8FC2-4C78-A60B-B7B10493A2BB}" type="datetimeFigureOut">
              <a:rPr lang="en-US" smtClean="0"/>
              <a:t>1/24/2022</a:t>
            </a:fld>
            <a:endParaRPr lang="en-US"/>
          </a:p>
        </p:txBody>
      </p:sp>
      <p:sp>
        <p:nvSpPr>
          <p:cNvPr id="4" name="Footer Placeholder 3">
            <a:extLst>
              <a:ext uri="{FF2B5EF4-FFF2-40B4-BE49-F238E27FC236}">
                <a16:creationId xmlns:a16="http://schemas.microsoft.com/office/drawing/2014/main" id="{7185ADD7-85A9-465A-8713-6A16D99C3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630EE1-F8F2-4809-A515-E5431F01F759}"/>
              </a:ext>
            </a:extLst>
          </p:cNvPr>
          <p:cNvSpPr>
            <a:spLocks noGrp="1"/>
          </p:cNvSpPr>
          <p:nvPr>
            <p:ph type="sldNum" sz="quarter" idx="12"/>
          </p:nvPr>
        </p:nvSpPr>
        <p:spPr/>
        <p:txBody>
          <a:bodyPr/>
          <a:lstStyle/>
          <a:p>
            <a:fld id="{F65F354F-75CF-4587-B837-04CAAF316BAF}" type="slidenum">
              <a:rPr lang="en-US" smtClean="0"/>
              <a:t>‹#›</a:t>
            </a:fld>
            <a:endParaRPr lang="en-US"/>
          </a:p>
        </p:txBody>
      </p:sp>
    </p:spTree>
    <p:extLst>
      <p:ext uri="{BB962C8B-B14F-4D97-AF65-F5344CB8AC3E}">
        <p14:creationId xmlns:p14="http://schemas.microsoft.com/office/powerpoint/2010/main" val="4162994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02246C-3A79-4A26-9864-37E9C1EC2CB6}"/>
              </a:ext>
            </a:extLst>
          </p:cNvPr>
          <p:cNvSpPr>
            <a:spLocks noGrp="1"/>
          </p:cNvSpPr>
          <p:nvPr>
            <p:ph type="dt" sz="half" idx="10"/>
          </p:nvPr>
        </p:nvSpPr>
        <p:spPr/>
        <p:txBody>
          <a:bodyPr/>
          <a:lstStyle/>
          <a:p>
            <a:fld id="{E144C8CD-8FC2-4C78-A60B-B7B10493A2BB}" type="datetimeFigureOut">
              <a:rPr lang="en-US" smtClean="0"/>
              <a:t>1/24/2022</a:t>
            </a:fld>
            <a:endParaRPr lang="en-US"/>
          </a:p>
        </p:txBody>
      </p:sp>
      <p:sp>
        <p:nvSpPr>
          <p:cNvPr id="3" name="Footer Placeholder 2">
            <a:extLst>
              <a:ext uri="{FF2B5EF4-FFF2-40B4-BE49-F238E27FC236}">
                <a16:creationId xmlns:a16="http://schemas.microsoft.com/office/drawing/2014/main" id="{DE2BCD20-DDEF-4481-B969-760E920A03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D72BFE-00B1-43A6-A772-5C2591998AEA}"/>
              </a:ext>
            </a:extLst>
          </p:cNvPr>
          <p:cNvSpPr>
            <a:spLocks noGrp="1"/>
          </p:cNvSpPr>
          <p:nvPr>
            <p:ph type="sldNum" sz="quarter" idx="12"/>
          </p:nvPr>
        </p:nvSpPr>
        <p:spPr/>
        <p:txBody>
          <a:bodyPr/>
          <a:lstStyle/>
          <a:p>
            <a:fld id="{F65F354F-75CF-4587-B837-04CAAF316BAF}" type="slidenum">
              <a:rPr lang="en-US" smtClean="0"/>
              <a:t>‹#›</a:t>
            </a:fld>
            <a:endParaRPr lang="en-US"/>
          </a:p>
        </p:txBody>
      </p:sp>
    </p:spTree>
    <p:extLst>
      <p:ext uri="{BB962C8B-B14F-4D97-AF65-F5344CB8AC3E}">
        <p14:creationId xmlns:p14="http://schemas.microsoft.com/office/powerpoint/2010/main" val="2114339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00BD-8F01-4556-842C-04814FF7B7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34924F-886B-46C5-9083-88F64CA3F4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D44C60-FACC-4FBB-BF29-A9A3FA91AA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D3DB0-60DD-40A5-8232-116EB3108F85}"/>
              </a:ext>
            </a:extLst>
          </p:cNvPr>
          <p:cNvSpPr>
            <a:spLocks noGrp="1"/>
          </p:cNvSpPr>
          <p:nvPr>
            <p:ph type="dt" sz="half" idx="10"/>
          </p:nvPr>
        </p:nvSpPr>
        <p:spPr/>
        <p:txBody>
          <a:bodyPr/>
          <a:lstStyle/>
          <a:p>
            <a:fld id="{E144C8CD-8FC2-4C78-A60B-B7B10493A2BB}" type="datetimeFigureOut">
              <a:rPr lang="en-US" smtClean="0"/>
              <a:t>1/24/2022</a:t>
            </a:fld>
            <a:endParaRPr lang="en-US"/>
          </a:p>
        </p:txBody>
      </p:sp>
      <p:sp>
        <p:nvSpPr>
          <p:cNvPr id="6" name="Footer Placeholder 5">
            <a:extLst>
              <a:ext uri="{FF2B5EF4-FFF2-40B4-BE49-F238E27FC236}">
                <a16:creationId xmlns:a16="http://schemas.microsoft.com/office/drawing/2014/main" id="{4CCC98F2-A16A-48FE-8BC2-9CB75A31D0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9E331-BDDD-4B8D-B32B-61A3AE6A2BF9}"/>
              </a:ext>
            </a:extLst>
          </p:cNvPr>
          <p:cNvSpPr>
            <a:spLocks noGrp="1"/>
          </p:cNvSpPr>
          <p:nvPr>
            <p:ph type="sldNum" sz="quarter" idx="12"/>
          </p:nvPr>
        </p:nvSpPr>
        <p:spPr/>
        <p:txBody>
          <a:bodyPr/>
          <a:lstStyle/>
          <a:p>
            <a:fld id="{F65F354F-75CF-4587-B837-04CAAF316BAF}" type="slidenum">
              <a:rPr lang="en-US" smtClean="0"/>
              <a:t>‹#›</a:t>
            </a:fld>
            <a:endParaRPr lang="en-US"/>
          </a:p>
        </p:txBody>
      </p:sp>
    </p:spTree>
    <p:extLst>
      <p:ext uri="{BB962C8B-B14F-4D97-AF65-F5344CB8AC3E}">
        <p14:creationId xmlns:p14="http://schemas.microsoft.com/office/powerpoint/2010/main" val="844721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1C831-374F-4351-826C-E94D1F2BB1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01C489-2DCC-42A2-99BB-80B69B7CB4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431CF8-069A-43DA-8FFD-61629B05D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FDF0BE-37A9-41C8-8B55-2FA48F951073}"/>
              </a:ext>
            </a:extLst>
          </p:cNvPr>
          <p:cNvSpPr>
            <a:spLocks noGrp="1"/>
          </p:cNvSpPr>
          <p:nvPr>
            <p:ph type="dt" sz="half" idx="10"/>
          </p:nvPr>
        </p:nvSpPr>
        <p:spPr/>
        <p:txBody>
          <a:bodyPr/>
          <a:lstStyle/>
          <a:p>
            <a:fld id="{E144C8CD-8FC2-4C78-A60B-B7B10493A2BB}" type="datetimeFigureOut">
              <a:rPr lang="en-US" smtClean="0"/>
              <a:t>1/24/2022</a:t>
            </a:fld>
            <a:endParaRPr lang="en-US"/>
          </a:p>
        </p:txBody>
      </p:sp>
      <p:sp>
        <p:nvSpPr>
          <p:cNvPr id="6" name="Footer Placeholder 5">
            <a:extLst>
              <a:ext uri="{FF2B5EF4-FFF2-40B4-BE49-F238E27FC236}">
                <a16:creationId xmlns:a16="http://schemas.microsoft.com/office/drawing/2014/main" id="{D6430BDE-BE4B-4F39-AF49-28898637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DD56F7-AD0E-45E3-91BC-EA8535169518}"/>
              </a:ext>
            </a:extLst>
          </p:cNvPr>
          <p:cNvSpPr>
            <a:spLocks noGrp="1"/>
          </p:cNvSpPr>
          <p:nvPr>
            <p:ph type="sldNum" sz="quarter" idx="12"/>
          </p:nvPr>
        </p:nvSpPr>
        <p:spPr/>
        <p:txBody>
          <a:bodyPr/>
          <a:lstStyle/>
          <a:p>
            <a:fld id="{F65F354F-75CF-4587-B837-04CAAF316BAF}" type="slidenum">
              <a:rPr lang="en-US" smtClean="0"/>
              <a:t>‹#›</a:t>
            </a:fld>
            <a:endParaRPr lang="en-US"/>
          </a:p>
        </p:txBody>
      </p:sp>
    </p:spTree>
    <p:extLst>
      <p:ext uri="{BB962C8B-B14F-4D97-AF65-F5344CB8AC3E}">
        <p14:creationId xmlns:p14="http://schemas.microsoft.com/office/powerpoint/2010/main" val="424093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EFB7C4-4FAF-4F12-B00B-C747DEF5FA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29413C-7A4E-410F-B2AC-304C59811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21614-0368-4908-B4E7-1C045223E5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44C8CD-8FC2-4C78-A60B-B7B10493A2BB}" type="datetimeFigureOut">
              <a:rPr lang="en-US" smtClean="0"/>
              <a:t>1/24/2022</a:t>
            </a:fld>
            <a:endParaRPr lang="en-US"/>
          </a:p>
        </p:txBody>
      </p:sp>
      <p:sp>
        <p:nvSpPr>
          <p:cNvPr id="5" name="Footer Placeholder 4">
            <a:extLst>
              <a:ext uri="{FF2B5EF4-FFF2-40B4-BE49-F238E27FC236}">
                <a16:creationId xmlns:a16="http://schemas.microsoft.com/office/drawing/2014/main" id="{210241B6-24E2-4ED1-A5A3-2436F82F67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2DAC17-78D4-4477-88E0-09393DD91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5F354F-75CF-4587-B837-04CAAF316BAF}" type="slidenum">
              <a:rPr lang="en-US" smtClean="0"/>
              <a:t>‹#›</a:t>
            </a:fld>
            <a:endParaRPr lang="en-US"/>
          </a:p>
        </p:txBody>
      </p:sp>
    </p:spTree>
    <p:extLst>
      <p:ext uri="{BB962C8B-B14F-4D97-AF65-F5344CB8AC3E}">
        <p14:creationId xmlns:p14="http://schemas.microsoft.com/office/powerpoint/2010/main" val="1326177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pexels.com/photo/top-view-photo-of-bell-peppers-268682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gif"/><Relationship Id="rId5" Type="http://schemas.microsoft.com/office/2007/relationships/hdphoto" Target="../media/hdphoto2.wdp"/><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6.jpeg"/><Relationship Id="rId5" Type="http://schemas.microsoft.com/office/2007/relationships/hdphoto" Target="../media/hdphoto2.wdp"/><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5.png"/><Relationship Id="rId5" Type="http://schemas.openxmlformats.org/officeDocument/2006/relationships/image" Target="../media/image23.gif"/><Relationship Id="rId10" Type="http://schemas.openxmlformats.org/officeDocument/2006/relationships/image" Target="../media/image40.gif"/><Relationship Id="rId4" Type="http://schemas.openxmlformats.org/officeDocument/2006/relationships/notesSlide" Target="../notesSlides/notesSlide28.xml"/><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43.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4.gif"/><Relationship Id="rId5" Type="http://schemas.microsoft.com/office/2007/relationships/hdphoto" Target="../media/hdphoto2.wdp"/><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8.gif"/><Relationship Id="rId4" Type="http://schemas.openxmlformats.org/officeDocument/2006/relationships/image" Target="../media/image47.gif"/></Relationships>
</file>

<file path=ppt/slides/_rels/slide33.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9.jpeg"/><Relationship Id="rId5" Type="http://schemas.microsoft.com/office/2007/relationships/hdphoto" Target="../media/hdphoto2.wdp"/><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1.jpeg"/><Relationship Id="rId5" Type="http://schemas.microsoft.com/office/2007/relationships/hdphoto" Target="../media/hdphoto2.wdp"/><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2.gif"/><Relationship Id="rId5" Type="http://schemas.microsoft.com/office/2007/relationships/hdphoto" Target="../media/hdphoto2.wdp"/><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54.gi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3.jpeg"/><Relationship Id="rId5" Type="http://schemas.microsoft.com/office/2007/relationships/hdphoto" Target="../media/hdphoto2.wdp"/><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create.kahoot.it/my-library/kahoots/662c2c38-19ac-40bf-94f7-45601d9638ed" TargetMode="External"/><Relationship Id="rId4" Type="http://schemas.openxmlformats.org/officeDocument/2006/relationships/image" Target="../media/image56.gi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hyperlink" Target="https://freefoodphotos.com/imagelibrary/herbs/slides/chilis.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image" Target="../media/image23.gif"/><Relationship Id="rId7" Type="http://schemas.microsoft.com/office/2007/relationships/hdphoto" Target="../media/hdphoto3.wdp"/><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7.png"/><Relationship Id="rId5" Type="http://schemas.microsoft.com/office/2007/relationships/hdphoto" Target="../media/hdphoto2.wdp"/><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jpeg"/></Relationships>
</file>

<file path=ppt/slides/_rels/slide4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8.jpeg"/><Relationship Id="rId5" Type="http://schemas.microsoft.com/office/2007/relationships/hdphoto" Target="../media/hdphoto2.wdp"/><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jpeg"/></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5.png"/><Relationship Id="rId5" Type="http://schemas.openxmlformats.org/officeDocument/2006/relationships/image" Target="../media/image23.gif"/><Relationship Id="rId10" Type="http://schemas.openxmlformats.org/officeDocument/2006/relationships/image" Target="../media/image60.gif"/><Relationship Id="rId4" Type="http://schemas.openxmlformats.org/officeDocument/2006/relationships/notesSlide" Target="../notesSlides/notesSlide45.xml"/><Relationship Id="rId9"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0.gi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9.png"/><Relationship Id="rId5" Type="http://schemas.openxmlformats.org/officeDocument/2006/relationships/image" Target="../media/image59.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3.gif"/><Relationship Id="rId4" Type="http://schemas.openxmlformats.org/officeDocument/2006/relationships/image" Target="../media/image62.gif"/></Relationships>
</file>

<file path=ppt/slides/_rels/slide48.xml.rels><?xml version="1.0" encoding="UTF-8" standalone="yes"?>
<Relationships xmlns="http://schemas.openxmlformats.org/package/2006/relationships"><Relationship Id="rId3" Type="http://schemas.openxmlformats.org/officeDocument/2006/relationships/hyperlink" Target="mailto:endicott@fultonschools.org" TargetMode="External"/><Relationship Id="rId7"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hyperlink" Target="mailto:ahmad@fultonschools.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68.gi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7.png"/><Relationship Id="rId5" Type="http://schemas.microsoft.com/office/2007/relationships/hdphoto" Target="../media/hdphoto2.wdp"/><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gif"/><Relationship Id="rId7" Type="http://schemas.microsoft.com/office/2007/relationships/hdphoto" Target="../media/hdphoto2.wdp"/><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70.gif"/><Relationship Id="rId4" Type="http://schemas.openxmlformats.org/officeDocument/2006/relationships/image" Target="../media/image69.gif"/></Relationships>
</file>

<file path=ppt/slides/_rels/slide5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1.jpeg"/><Relationship Id="rId5" Type="http://schemas.microsoft.com/office/2007/relationships/hdphoto" Target="../media/hdphoto2.wdp"/><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3.gif"/><Relationship Id="rId5" Type="http://schemas.microsoft.com/office/2007/relationships/hdphoto" Target="../media/hdphoto2.wdp"/><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hyperlink" Target="http://www.publicdomainpictures.net/view-image.php?image=61359&amp;picture=gold-diamond-textur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l="-4000" r="-4000"/>
          </a:stretch>
        </a:blipFill>
        <a:effectLst/>
      </p:bgPr>
    </p:bg>
    <p:spTree>
      <p:nvGrpSpPr>
        <p:cNvPr id="1" name=""/>
        <p:cNvGrpSpPr/>
        <p:nvPr/>
      </p:nvGrpSpPr>
      <p:grpSpPr>
        <a:xfrm>
          <a:off x="0" y="0"/>
          <a:ext cx="0" cy="0"/>
          <a:chOff x="0" y="0"/>
          <a:chExt cx="0" cy="0"/>
        </a:xfrm>
      </p:grpSpPr>
      <p:pic>
        <p:nvPicPr>
          <p:cNvPr id="3" name="Picture 2" descr="From the Land of Kansas | Spice It Up LLC">
            <a:extLst>
              <a:ext uri="{FF2B5EF4-FFF2-40B4-BE49-F238E27FC236}">
                <a16:creationId xmlns:a16="http://schemas.microsoft.com/office/drawing/2014/main" id="{776A589E-4CC1-4552-9DC9-CE6FCD04BE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0320" y="-773076"/>
            <a:ext cx="6765290" cy="8555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874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B5B3FE-1B8E-4F9B-8B3E-8D9D40981924}"/>
              </a:ext>
            </a:extLst>
          </p:cNvPr>
          <p:cNvSpPr>
            <a:spLocks noGrp="1"/>
          </p:cNvSpPr>
          <p:nvPr>
            <p:ph type="title"/>
          </p:nvPr>
        </p:nvSpPr>
        <p:spPr>
          <a:xfrm>
            <a:off x="744668" y="346555"/>
            <a:ext cx="6496100" cy="753789"/>
          </a:xfrm>
          <a:solidFill>
            <a:srgbClr val="800AF6"/>
          </a:solidFill>
          <a:ln w="28575">
            <a:solidFill>
              <a:schemeClr val="tx1"/>
            </a:solidFill>
          </a:ln>
        </p:spPr>
        <p:txBody>
          <a:bodyPr anchor="b">
            <a:normAutofit/>
          </a:bodyPr>
          <a:lstStyle/>
          <a:p>
            <a:r>
              <a:rPr lang="en-US" b="1">
                <a:solidFill>
                  <a:schemeClr val="bg1"/>
                </a:solidFill>
              </a:rPr>
              <a:t>ASSESSING YOUR STUDENTS</a:t>
            </a:r>
          </a:p>
        </p:txBody>
      </p:sp>
      <p:sp>
        <p:nvSpPr>
          <p:cNvPr id="1029" name="Freeform 5">
            <a:extLst>
              <a:ext uri="{FF2B5EF4-FFF2-40B4-BE49-F238E27FC236}">
                <a16:creationId xmlns:a16="http://schemas.microsoft.com/office/drawing/2014/main" id="{4300F7B2-2FBB-4B65-B588-633176602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125375" y="131153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75" name="Freeform 5">
            <a:extLst>
              <a:ext uri="{FF2B5EF4-FFF2-40B4-BE49-F238E27FC236}">
                <a16:creationId xmlns:a16="http://schemas.microsoft.com/office/drawing/2014/main" id="{EFA5A327-531A-495C-BCA7-27F0481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703265" y="105971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C1D7AE9A-468D-4FD2-96D6-27F80B4DFBE9}"/>
              </a:ext>
            </a:extLst>
          </p:cNvPr>
          <p:cNvSpPr>
            <a:spLocks noGrp="1"/>
          </p:cNvSpPr>
          <p:nvPr>
            <p:ph idx="1"/>
          </p:nvPr>
        </p:nvSpPr>
        <p:spPr>
          <a:xfrm>
            <a:off x="100187" y="1272318"/>
            <a:ext cx="7145742" cy="5410645"/>
          </a:xfrm>
        </p:spPr>
        <p:txBody>
          <a:bodyPr>
            <a:normAutofit/>
          </a:bodyPr>
          <a:lstStyle/>
          <a:p>
            <a:pPr algn="ctr"/>
            <a:r>
              <a:rPr lang="en-US" b="1">
                <a:solidFill>
                  <a:srgbClr val="800AF6"/>
                </a:solidFill>
              </a:rPr>
              <a:t>A DIAGNOSTIC ASSESSMENT IS        NECESSARY BEFORE YOU BEGIN INSTRUCTION</a:t>
            </a:r>
          </a:p>
          <a:p>
            <a:pPr algn="ctr"/>
            <a:r>
              <a:rPr lang="en-US" b="1">
                <a:solidFill>
                  <a:srgbClr val="800AF6"/>
                </a:solidFill>
              </a:rPr>
              <a:t>IT TELLS YOU WHAT YOUR                   STUDENTS ALREADY KNOW                     BEFORE YOU BEGIN INSTRUCTION</a:t>
            </a:r>
          </a:p>
          <a:p>
            <a:pPr algn="ctr"/>
            <a:r>
              <a:rPr lang="en-US" b="1">
                <a:solidFill>
                  <a:srgbClr val="800AF6"/>
                </a:solidFill>
              </a:rPr>
              <a:t>SOMETIMES, YOUR ENTIRE                         CLASS DOESN’T HAVE ANY PREVIOUS KNOWLEDGE…ESPECIALLY YOUNGER GRADES</a:t>
            </a:r>
          </a:p>
          <a:p>
            <a:pPr algn="ctr"/>
            <a:r>
              <a:rPr lang="en-US" b="1">
                <a:solidFill>
                  <a:srgbClr val="800AF6"/>
                </a:solidFill>
              </a:rPr>
              <a:t>AS THE STUDENTS GET OLDER,                     YOU WILL HAVE A LARGER GAP                        IN THEIR PRIOR EXPOSURE </a:t>
            </a:r>
          </a:p>
        </p:txBody>
      </p:sp>
      <p:sp>
        <p:nvSpPr>
          <p:cNvPr id="77" name="Freeform 5">
            <a:extLst>
              <a:ext uri="{FF2B5EF4-FFF2-40B4-BE49-F238E27FC236}">
                <a16:creationId xmlns:a16="http://schemas.microsoft.com/office/drawing/2014/main" id="{09C89D1D-8C73-4FE3-BB9A-0A66D0F9C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82856" y="1645694"/>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4" name="Picture 4" descr="Band Teacher GIF by thebulletinboardlady - Find &amp;amp; Share on GIPHY">
            <a:extLst>
              <a:ext uri="{FF2B5EF4-FFF2-40B4-BE49-F238E27FC236}">
                <a16:creationId xmlns:a16="http://schemas.microsoft.com/office/drawing/2014/main" id="{8F6AAB77-1B36-482B-B3DA-95C597B1B63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3046" y="2376285"/>
            <a:ext cx="2585802" cy="2585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609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7000">
              <a:srgbClr val="E8D9F3"/>
            </a:gs>
            <a:gs pos="29000">
              <a:srgbClr val="DC95E3"/>
            </a:gs>
            <a:gs pos="59000">
              <a:srgbClr val="E8D9F3"/>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D7AE9A-468D-4FD2-96D6-27F80B4DFBE9}"/>
              </a:ext>
            </a:extLst>
          </p:cNvPr>
          <p:cNvSpPr>
            <a:spLocks noGrp="1"/>
          </p:cNvSpPr>
          <p:nvPr>
            <p:ph idx="1"/>
          </p:nvPr>
        </p:nvSpPr>
        <p:spPr>
          <a:xfrm>
            <a:off x="1178443" y="4272677"/>
            <a:ext cx="9632207" cy="2585323"/>
          </a:xfrm>
        </p:spPr>
        <p:txBody>
          <a:bodyPr>
            <a:normAutofit/>
          </a:bodyPr>
          <a:lstStyle/>
          <a:p>
            <a:pPr marL="0" indent="0" algn="ctr">
              <a:buNone/>
            </a:pPr>
            <a:r>
              <a:rPr lang="en-US" sz="4000" b="1">
                <a:solidFill>
                  <a:schemeClr val="accent5">
                    <a:lumMod val="75000"/>
                  </a:schemeClr>
                </a:solidFill>
              </a:rPr>
              <a:t>DESIGN YOUR ASSESSMENT TO COVER EACH OF THE </a:t>
            </a:r>
            <a:r>
              <a:rPr lang="en-US" sz="4000" b="1">
                <a:solidFill>
                  <a:srgbClr val="7030A0"/>
                </a:solidFill>
              </a:rPr>
              <a:t>PRIORITIZED</a:t>
            </a:r>
            <a:r>
              <a:rPr lang="en-US" sz="4000" b="1"/>
              <a:t> </a:t>
            </a:r>
            <a:r>
              <a:rPr lang="en-US" sz="4000" b="1">
                <a:solidFill>
                  <a:schemeClr val="accent5">
                    <a:lumMod val="75000"/>
                  </a:schemeClr>
                </a:solidFill>
              </a:rPr>
              <a:t>STANDARDS THAT YOU WILL BE TEACHING IN THE UNIT</a:t>
            </a:r>
          </a:p>
        </p:txBody>
      </p:sp>
      <p:pic>
        <p:nvPicPr>
          <p:cNvPr id="3074" name="Picture 2" descr="Quiz Gif - GIFcen">
            <a:extLst>
              <a:ext uri="{FF2B5EF4-FFF2-40B4-BE49-F238E27FC236}">
                <a16:creationId xmlns:a16="http://schemas.microsoft.com/office/drawing/2014/main" id="{E6BC20DA-0962-49DF-8867-B46DD8F73FB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0096" y="659219"/>
            <a:ext cx="4649254" cy="24408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D9F571D-7001-4F5E-8F7A-1FE032437022}"/>
              </a:ext>
            </a:extLst>
          </p:cNvPr>
          <p:cNvSpPr/>
          <p:nvPr/>
        </p:nvSpPr>
        <p:spPr>
          <a:xfrm>
            <a:off x="1178443" y="659219"/>
            <a:ext cx="4084674" cy="2585323"/>
          </a:xfrm>
          <a:prstGeom prst="rect">
            <a:avLst/>
          </a:prstGeom>
          <a:noFill/>
        </p:spPr>
        <p:txBody>
          <a:bodyPr wrap="square" lIns="91440" tIns="45720" rIns="91440" bIns="45720">
            <a:spAutoFit/>
          </a:bodyPr>
          <a:lstStyle/>
          <a:p>
            <a:pPr algn="ctr"/>
            <a:r>
              <a:rPr lang="en-US" sz="5400" b="1" cap="none" spc="0">
                <a:ln w="0"/>
                <a:solidFill>
                  <a:srgbClr val="7030A0"/>
                </a:solidFill>
                <a:effectLst>
                  <a:outerShdw blurRad="38100" dist="25400" dir="5400000" algn="ctr" rotWithShape="0">
                    <a:srgbClr val="6E747A">
                      <a:alpha val="43000"/>
                    </a:srgbClr>
                  </a:outerShdw>
                </a:effectLst>
              </a:rPr>
              <a:t>CREATING YOUR ASSESSMENT</a:t>
            </a:r>
          </a:p>
        </p:txBody>
      </p:sp>
    </p:spTree>
    <p:extLst>
      <p:ext uri="{BB962C8B-B14F-4D97-AF65-F5344CB8AC3E}">
        <p14:creationId xmlns:p14="http://schemas.microsoft.com/office/powerpoint/2010/main" val="3597064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DD9F571D-7001-4F5E-8F7A-1FE032437022}"/>
              </a:ext>
            </a:extLst>
          </p:cNvPr>
          <p:cNvSpPr/>
          <p:nvPr/>
        </p:nvSpPr>
        <p:spPr>
          <a:xfrm>
            <a:off x="1217970" y="1125386"/>
            <a:ext cx="4153626" cy="217409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cap="none" spc="0">
                <a:ln w="0"/>
                <a:solidFill>
                  <a:srgbClr val="FF0000"/>
                </a:solidFill>
                <a:effectLst>
                  <a:outerShdw blurRad="38100" dist="25400" dir="5400000" algn="ctr" rotWithShape="0">
                    <a:srgbClr val="6E747A">
                      <a:alpha val="43000"/>
                    </a:srgbClr>
                  </a:outerShdw>
                </a:effectLst>
                <a:latin typeface="+mj-lt"/>
                <a:ea typeface="+mj-ea"/>
                <a:cs typeface="+mj-cs"/>
              </a:rPr>
              <a:t>“SPICE UP” YOUR ASSESSMENT</a:t>
            </a:r>
          </a:p>
        </p:txBody>
      </p:sp>
      <p:grpSp>
        <p:nvGrpSpPr>
          <p:cNvPr id="79" name="Group 78">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80"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81"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a:extLst>
              <a:ext uri="{FF2B5EF4-FFF2-40B4-BE49-F238E27FC236}">
                <a16:creationId xmlns:a16="http://schemas.microsoft.com/office/drawing/2014/main" id="{C1D7AE9A-468D-4FD2-96D6-27F80B4DFBE9}"/>
              </a:ext>
            </a:extLst>
          </p:cNvPr>
          <p:cNvSpPr>
            <a:spLocks noGrp="1"/>
          </p:cNvSpPr>
          <p:nvPr>
            <p:ph idx="1"/>
          </p:nvPr>
        </p:nvSpPr>
        <p:spPr>
          <a:xfrm>
            <a:off x="640080" y="3790305"/>
            <a:ext cx="4075054" cy="2741213"/>
          </a:xfrm>
        </p:spPr>
        <p:txBody>
          <a:bodyPr vert="horz" lIns="91440" tIns="45720" rIns="91440" bIns="45720" rtlCol="0" anchor="t">
            <a:normAutofit/>
          </a:bodyPr>
          <a:lstStyle/>
          <a:p>
            <a:pPr marL="0" indent="0" algn="ctr">
              <a:buNone/>
            </a:pPr>
            <a:r>
              <a:rPr lang="en-US" sz="4000" b="1">
                <a:solidFill>
                  <a:schemeClr val="bg1"/>
                </a:solidFill>
              </a:rPr>
              <a:t>IS YOUR ASSESSMENT STRONG OR WEAK?</a:t>
            </a:r>
          </a:p>
        </p:txBody>
      </p:sp>
      <p:pic>
        <p:nvPicPr>
          <p:cNvPr id="4102" name="Picture 6" descr="Arm Day GIF - Arm Day Gym - Discover &amp;amp; Share GIFs">
            <a:extLst>
              <a:ext uri="{FF2B5EF4-FFF2-40B4-BE49-F238E27FC236}">
                <a16:creationId xmlns:a16="http://schemas.microsoft.com/office/drawing/2014/main" id="{4246A74B-1F08-4035-8216-CCAFBEA8AC1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6649298" y="1538608"/>
            <a:ext cx="5040436" cy="378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247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DD9F571D-7001-4F5E-8F7A-1FE032437022}"/>
              </a:ext>
            </a:extLst>
          </p:cNvPr>
          <p:cNvSpPr/>
          <p:nvPr/>
        </p:nvSpPr>
        <p:spPr>
          <a:xfrm>
            <a:off x="1217970" y="1125386"/>
            <a:ext cx="4153626" cy="217409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cap="none" spc="0">
                <a:ln w="0"/>
                <a:solidFill>
                  <a:srgbClr val="FF0000"/>
                </a:solidFill>
                <a:effectLst>
                  <a:outerShdw blurRad="38100" dist="25400" dir="5400000" algn="ctr" rotWithShape="0">
                    <a:srgbClr val="6E747A">
                      <a:alpha val="43000"/>
                    </a:srgbClr>
                  </a:outerShdw>
                </a:effectLst>
                <a:latin typeface="+mj-lt"/>
                <a:ea typeface="+mj-ea"/>
                <a:cs typeface="+mj-cs"/>
              </a:rPr>
              <a:t>“SPICE UP” YOUR ASSESSMENT</a:t>
            </a:r>
          </a:p>
        </p:txBody>
      </p:sp>
      <p:grpSp>
        <p:nvGrpSpPr>
          <p:cNvPr id="79" name="Group 78">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80"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81"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a:extLst>
              <a:ext uri="{FF2B5EF4-FFF2-40B4-BE49-F238E27FC236}">
                <a16:creationId xmlns:a16="http://schemas.microsoft.com/office/drawing/2014/main" id="{C1D7AE9A-468D-4FD2-96D6-27F80B4DFBE9}"/>
              </a:ext>
            </a:extLst>
          </p:cNvPr>
          <p:cNvSpPr>
            <a:spLocks noGrp="1"/>
          </p:cNvSpPr>
          <p:nvPr>
            <p:ph idx="1"/>
          </p:nvPr>
        </p:nvSpPr>
        <p:spPr>
          <a:xfrm>
            <a:off x="640080" y="3790305"/>
            <a:ext cx="4075054" cy="2741213"/>
          </a:xfrm>
        </p:spPr>
        <p:txBody>
          <a:bodyPr vert="horz" lIns="91440" tIns="45720" rIns="91440" bIns="45720" rtlCol="0" anchor="t">
            <a:normAutofit lnSpcReduction="10000"/>
          </a:bodyPr>
          <a:lstStyle/>
          <a:p>
            <a:pPr marL="0" indent="0" algn="ctr">
              <a:buNone/>
            </a:pPr>
            <a:r>
              <a:rPr lang="en-US" sz="4000" b="1">
                <a:solidFill>
                  <a:srgbClr val="FFFF00"/>
                </a:solidFill>
                <a:ea typeface="+mn-lt"/>
                <a:cs typeface="+mn-lt"/>
              </a:rPr>
              <a:t>Does your assessment address each standard you will teach?</a:t>
            </a:r>
            <a:endParaRPr lang="en-US" b="1">
              <a:solidFill>
                <a:srgbClr val="FFFF00"/>
              </a:solidFill>
              <a:ea typeface="+mn-lt"/>
              <a:cs typeface="+mn-lt"/>
            </a:endParaRPr>
          </a:p>
        </p:txBody>
      </p:sp>
      <p:pic>
        <p:nvPicPr>
          <p:cNvPr id="4102" name="Picture 6" descr="Arm Day GIF - Arm Day Gym - Discover &amp;amp; Share GIFs">
            <a:extLst>
              <a:ext uri="{FF2B5EF4-FFF2-40B4-BE49-F238E27FC236}">
                <a16:creationId xmlns:a16="http://schemas.microsoft.com/office/drawing/2014/main" id="{4246A74B-1F08-4035-8216-CCAFBEA8AC1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6649298" y="1538608"/>
            <a:ext cx="5040436" cy="378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081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DD9F571D-7001-4F5E-8F7A-1FE032437022}"/>
              </a:ext>
            </a:extLst>
          </p:cNvPr>
          <p:cNvSpPr/>
          <p:nvPr/>
        </p:nvSpPr>
        <p:spPr>
          <a:xfrm>
            <a:off x="1217970" y="1125386"/>
            <a:ext cx="4153626" cy="217409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cap="none" spc="0">
                <a:ln w="0"/>
                <a:solidFill>
                  <a:srgbClr val="FF0000"/>
                </a:solidFill>
                <a:effectLst>
                  <a:outerShdw blurRad="38100" dist="25400" dir="5400000" algn="ctr" rotWithShape="0">
                    <a:srgbClr val="6E747A">
                      <a:alpha val="43000"/>
                    </a:srgbClr>
                  </a:outerShdw>
                </a:effectLst>
                <a:latin typeface="+mj-lt"/>
                <a:ea typeface="+mj-ea"/>
                <a:cs typeface="+mj-cs"/>
              </a:rPr>
              <a:t>“SPICE UP” YOUR ASSESSMENT</a:t>
            </a:r>
          </a:p>
        </p:txBody>
      </p:sp>
      <p:grpSp>
        <p:nvGrpSpPr>
          <p:cNvPr id="79" name="Group 78">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80"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81"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a:extLst>
              <a:ext uri="{FF2B5EF4-FFF2-40B4-BE49-F238E27FC236}">
                <a16:creationId xmlns:a16="http://schemas.microsoft.com/office/drawing/2014/main" id="{C1D7AE9A-468D-4FD2-96D6-27F80B4DFBE9}"/>
              </a:ext>
            </a:extLst>
          </p:cNvPr>
          <p:cNvSpPr>
            <a:spLocks noGrp="1"/>
          </p:cNvSpPr>
          <p:nvPr>
            <p:ph idx="1"/>
          </p:nvPr>
        </p:nvSpPr>
        <p:spPr>
          <a:xfrm>
            <a:off x="640080" y="3790305"/>
            <a:ext cx="4075054" cy="2741213"/>
          </a:xfrm>
        </p:spPr>
        <p:txBody>
          <a:bodyPr vert="horz" lIns="91440" tIns="45720" rIns="91440" bIns="45720" rtlCol="0" anchor="t">
            <a:normAutofit/>
          </a:bodyPr>
          <a:lstStyle/>
          <a:p>
            <a:pPr marL="0" indent="0" algn="ctr">
              <a:buNone/>
            </a:pPr>
            <a:r>
              <a:rPr lang="en-US" sz="4000" b="1">
                <a:solidFill>
                  <a:srgbClr val="07FA07"/>
                </a:solidFill>
                <a:ea typeface="+mn-lt"/>
                <a:cs typeface="+mn-lt"/>
              </a:rPr>
              <a:t>Are there varied types of questions on your assessment?</a:t>
            </a:r>
            <a:endParaRPr lang="en-US" b="1">
              <a:solidFill>
                <a:srgbClr val="07FA07"/>
              </a:solidFill>
              <a:ea typeface="+mn-lt"/>
              <a:cs typeface="+mn-lt"/>
            </a:endParaRPr>
          </a:p>
        </p:txBody>
      </p:sp>
      <p:pic>
        <p:nvPicPr>
          <p:cNvPr id="4102" name="Picture 6" descr="Arm Day GIF - Arm Day Gym - Discover &amp;amp; Share GIFs">
            <a:extLst>
              <a:ext uri="{FF2B5EF4-FFF2-40B4-BE49-F238E27FC236}">
                <a16:creationId xmlns:a16="http://schemas.microsoft.com/office/drawing/2014/main" id="{4246A74B-1F08-4035-8216-CCAFBEA8AC1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6649298" y="1538608"/>
            <a:ext cx="5040436" cy="378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196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DD9F571D-7001-4F5E-8F7A-1FE032437022}"/>
              </a:ext>
            </a:extLst>
          </p:cNvPr>
          <p:cNvSpPr/>
          <p:nvPr/>
        </p:nvSpPr>
        <p:spPr>
          <a:xfrm>
            <a:off x="1217970" y="1125386"/>
            <a:ext cx="4153626" cy="217409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cap="none" spc="0">
                <a:ln w="0"/>
                <a:solidFill>
                  <a:srgbClr val="FF0000"/>
                </a:solidFill>
                <a:effectLst>
                  <a:outerShdw blurRad="38100" dist="25400" dir="5400000" algn="ctr" rotWithShape="0">
                    <a:srgbClr val="6E747A">
                      <a:alpha val="43000"/>
                    </a:srgbClr>
                  </a:outerShdw>
                </a:effectLst>
                <a:latin typeface="+mj-lt"/>
                <a:ea typeface="+mj-ea"/>
                <a:cs typeface="+mj-cs"/>
              </a:rPr>
              <a:t>“SPICE UP” YOUR ASSESSMENT</a:t>
            </a:r>
          </a:p>
        </p:txBody>
      </p:sp>
      <p:grpSp>
        <p:nvGrpSpPr>
          <p:cNvPr id="79" name="Group 78">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80"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81"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a:extLst>
              <a:ext uri="{FF2B5EF4-FFF2-40B4-BE49-F238E27FC236}">
                <a16:creationId xmlns:a16="http://schemas.microsoft.com/office/drawing/2014/main" id="{C1D7AE9A-468D-4FD2-96D6-27F80B4DFBE9}"/>
              </a:ext>
            </a:extLst>
          </p:cNvPr>
          <p:cNvSpPr>
            <a:spLocks noGrp="1"/>
          </p:cNvSpPr>
          <p:nvPr>
            <p:ph idx="1"/>
          </p:nvPr>
        </p:nvSpPr>
        <p:spPr>
          <a:xfrm>
            <a:off x="640080" y="3790305"/>
            <a:ext cx="4075054" cy="2741213"/>
          </a:xfrm>
        </p:spPr>
        <p:txBody>
          <a:bodyPr vert="horz" lIns="91440" tIns="45720" rIns="91440" bIns="45720" rtlCol="0" anchor="t">
            <a:normAutofit fontScale="85000" lnSpcReduction="20000"/>
          </a:bodyPr>
          <a:lstStyle/>
          <a:p>
            <a:pPr marL="0" indent="0" algn="ctr">
              <a:buNone/>
            </a:pPr>
            <a:r>
              <a:rPr lang="en-US" sz="4000" b="1">
                <a:solidFill>
                  <a:srgbClr val="FCA223"/>
                </a:solidFill>
                <a:ea typeface="+mn-lt"/>
                <a:cs typeface="+mn-lt"/>
              </a:rPr>
              <a:t>Will your assessment give you a good picture of what your students already know and what they need to learn about your new topic?</a:t>
            </a:r>
            <a:endParaRPr lang="en-US" b="1">
              <a:solidFill>
                <a:srgbClr val="FCA223"/>
              </a:solidFill>
              <a:ea typeface="+mn-lt"/>
              <a:cs typeface="+mn-lt"/>
            </a:endParaRPr>
          </a:p>
        </p:txBody>
      </p:sp>
      <p:pic>
        <p:nvPicPr>
          <p:cNvPr id="4102" name="Picture 6" descr="Arm Day GIF - Arm Day Gym - Discover &amp;amp; Share GIFs">
            <a:extLst>
              <a:ext uri="{FF2B5EF4-FFF2-40B4-BE49-F238E27FC236}">
                <a16:creationId xmlns:a16="http://schemas.microsoft.com/office/drawing/2014/main" id="{4246A74B-1F08-4035-8216-CCAFBEA8AC1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6649298" y="1538608"/>
            <a:ext cx="5040436" cy="378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113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60000"/>
                <a:lumOff val="40000"/>
              </a:schemeClr>
            </a:gs>
            <a:gs pos="49000">
              <a:schemeClr val="accent1">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02552-3566-40D7-86C5-6B103BAC0787}"/>
              </a:ext>
            </a:extLst>
          </p:cNvPr>
          <p:cNvSpPr>
            <a:spLocks noGrp="1"/>
          </p:cNvSpPr>
          <p:nvPr>
            <p:ph type="title"/>
          </p:nvPr>
        </p:nvSpPr>
        <p:spPr/>
        <p:txBody>
          <a:bodyPr>
            <a:normAutofit fontScale="90000"/>
          </a:bodyPr>
          <a:lstStyle/>
          <a:p>
            <a:r>
              <a:rPr lang="en-US" sz="5300" b="1">
                <a:solidFill>
                  <a:srgbClr val="FF0000"/>
                </a:solidFill>
                <a:latin typeface="+mn-lt"/>
              </a:rPr>
              <a:t>LEVELED STARTING POINTS</a:t>
            </a:r>
            <a:br>
              <a:rPr lang="en-US" b="1">
                <a:solidFill>
                  <a:srgbClr val="FF0000"/>
                </a:solidFill>
                <a:latin typeface="+mn-lt"/>
              </a:rPr>
            </a:br>
            <a:r>
              <a:rPr lang="en-US" b="1">
                <a:solidFill>
                  <a:srgbClr val="FF0000"/>
                </a:solidFill>
                <a:latin typeface="+mn-lt"/>
              </a:rPr>
              <a:t>0	1	2	3</a:t>
            </a:r>
          </a:p>
        </p:txBody>
      </p:sp>
      <p:sp>
        <p:nvSpPr>
          <p:cNvPr id="3" name="Content Placeholder 2">
            <a:extLst>
              <a:ext uri="{FF2B5EF4-FFF2-40B4-BE49-F238E27FC236}">
                <a16:creationId xmlns:a16="http://schemas.microsoft.com/office/drawing/2014/main" id="{7E6BBCE2-E25F-4032-9E8D-C3553DDD88A7}"/>
              </a:ext>
            </a:extLst>
          </p:cNvPr>
          <p:cNvSpPr>
            <a:spLocks noGrp="1"/>
          </p:cNvSpPr>
          <p:nvPr>
            <p:ph idx="1"/>
          </p:nvPr>
        </p:nvSpPr>
        <p:spPr>
          <a:xfrm>
            <a:off x="838201" y="1690688"/>
            <a:ext cx="10219660" cy="4607073"/>
          </a:xfrm>
        </p:spPr>
        <p:txBody>
          <a:bodyPr>
            <a:normAutofit fontScale="85000" lnSpcReduction="20000"/>
          </a:bodyPr>
          <a:lstStyle/>
          <a:p>
            <a:pPr marL="0" indent="0">
              <a:buNone/>
            </a:pPr>
            <a:r>
              <a:rPr lang="en-US" sz="3600" b="1"/>
              <a:t>LEARNING PROGRESSION</a:t>
            </a:r>
          </a:p>
          <a:p>
            <a:endParaRPr lang="en-US"/>
          </a:p>
          <a:p>
            <a:r>
              <a:rPr lang="en-US" sz="3500" b="1">
                <a:solidFill>
                  <a:srgbClr val="FF0000"/>
                </a:solidFill>
              </a:rPr>
              <a:t>0 </a:t>
            </a:r>
            <a:r>
              <a:rPr lang="en-US" sz="3500" b="1"/>
              <a:t>STUDENT REFUSED TO COMPLETE ASSESSMENT</a:t>
            </a:r>
          </a:p>
          <a:p>
            <a:r>
              <a:rPr lang="en-US" sz="3500" b="1">
                <a:solidFill>
                  <a:srgbClr val="FF0000"/>
                </a:solidFill>
              </a:rPr>
              <a:t>1 </a:t>
            </a:r>
            <a:r>
              <a:rPr lang="en-US" sz="3500" b="1"/>
              <a:t>STUDENT DIDN’T SUCCESSFULLY ANSWER THE QUESTIONS/PERFORM THE TASK</a:t>
            </a:r>
          </a:p>
          <a:p>
            <a:r>
              <a:rPr lang="en-US" sz="3500" b="1">
                <a:solidFill>
                  <a:srgbClr val="FF0000"/>
                </a:solidFill>
              </a:rPr>
              <a:t>2 </a:t>
            </a:r>
            <a:r>
              <a:rPr lang="en-US" sz="3500" b="1"/>
              <a:t>STUDENT WAS PARTIALLY SUCCESSFUL</a:t>
            </a:r>
          </a:p>
          <a:p>
            <a:r>
              <a:rPr lang="en-US" sz="3500" b="1">
                <a:solidFill>
                  <a:srgbClr val="FF0000"/>
                </a:solidFill>
              </a:rPr>
              <a:t>3</a:t>
            </a:r>
            <a:r>
              <a:rPr lang="en-US" sz="3500" b="1"/>
              <a:t> STUDENT ANSWERED ALL QUESTIONS SUCCESSFULLY</a:t>
            </a:r>
          </a:p>
          <a:p>
            <a:endParaRPr lang="en-US"/>
          </a:p>
          <a:p>
            <a:pPr marL="0" indent="0">
              <a:buNone/>
            </a:pPr>
            <a:r>
              <a:rPr lang="en-US" sz="3300" b="1"/>
              <a:t>This tells you very simply what your groups will be. As you teach your unit…your students will be graded based on their </a:t>
            </a:r>
            <a:r>
              <a:rPr lang="en-US" sz="3300" b="1">
                <a:solidFill>
                  <a:srgbClr val="FF0000"/>
                </a:solidFill>
              </a:rPr>
              <a:t>growth</a:t>
            </a:r>
            <a:r>
              <a:rPr lang="en-US" sz="3300" b="1"/>
              <a:t>…not just their knowledge. </a:t>
            </a:r>
          </a:p>
        </p:txBody>
      </p:sp>
      <p:pic>
        <p:nvPicPr>
          <p:cNvPr id="4" name="Picture 4" descr="History | Red Hot">
            <a:extLst>
              <a:ext uri="{FF2B5EF4-FFF2-40B4-BE49-F238E27FC236}">
                <a16:creationId xmlns:a16="http://schemas.microsoft.com/office/drawing/2014/main" id="{BF7090A5-282B-4595-926C-8DF9344D95B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12641" y="237966"/>
            <a:ext cx="3089721" cy="193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574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6000">
              <a:schemeClr val="accent6">
                <a:lumMod val="60000"/>
                <a:lumOff val="40000"/>
              </a:schemeClr>
            </a:gs>
            <a:gs pos="49000">
              <a:schemeClr val="bg1"/>
            </a:gs>
            <a:gs pos="95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941BD-77C2-4FE1-9585-88065CB67C3C}"/>
              </a:ext>
            </a:extLst>
          </p:cNvPr>
          <p:cNvSpPr>
            <a:spLocks noGrp="1"/>
          </p:cNvSpPr>
          <p:nvPr>
            <p:ph type="title"/>
          </p:nvPr>
        </p:nvSpPr>
        <p:spPr>
          <a:xfrm>
            <a:off x="912628" y="2612964"/>
            <a:ext cx="10515600" cy="1325563"/>
          </a:xfrm>
        </p:spPr>
        <p:txBody>
          <a:bodyPr>
            <a:normAutofit/>
          </a:bodyPr>
          <a:lstStyle/>
          <a:p>
            <a:pPr algn="ctr"/>
            <a:r>
              <a:rPr lang="en-US" b="1">
                <a:solidFill>
                  <a:srgbClr val="C00000"/>
                </a:solidFill>
              </a:rPr>
              <a:t>GOAL</a:t>
            </a:r>
            <a:r>
              <a:rPr lang="en-US" b="1">
                <a:solidFill>
                  <a:schemeClr val="accent5">
                    <a:lumMod val="75000"/>
                  </a:schemeClr>
                </a:solidFill>
              </a:rPr>
              <a:t>….MOVING YOUR ENTIRE CLASS TO 3.0</a:t>
            </a:r>
          </a:p>
        </p:txBody>
      </p:sp>
      <p:sp>
        <p:nvSpPr>
          <p:cNvPr id="3" name="Content Placeholder 2">
            <a:extLst>
              <a:ext uri="{FF2B5EF4-FFF2-40B4-BE49-F238E27FC236}">
                <a16:creationId xmlns:a16="http://schemas.microsoft.com/office/drawing/2014/main" id="{AA5A5A50-E794-4320-8D18-661586B7E618}"/>
              </a:ext>
            </a:extLst>
          </p:cNvPr>
          <p:cNvSpPr>
            <a:spLocks noGrp="1"/>
          </p:cNvSpPr>
          <p:nvPr>
            <p:ph idx="1"/>
          </p:nvPr>
        </p:nvSpPr>
        <p:spPr>
          <a:xfrm>
            <a:off x="2652342" y="3825293"/>
            <a:ext cx="6887315" cy="2621225"/>
          </a:xfrm>
          <a:solidFill>
            <a:schemeClr val="bg1"/>
          </a:solidFill>
          <a:ln w="76200" cmpd="dbl">
            <a:solidFill>
              <a:schemeClr val="accent5">
                <a:lumMod val="75000"/>
              </a:schemeClr>
            </a:solidFill>
          </a:ln>
        </p:spPr>
        <p:txBody>
          <a:bodyPr vert="horz" lIns="91440" tIns="45720" rIns="91440" bIns="45720" rtlCol="0" anchor="t">
            <a:normAutofit lnSpcReduction="10000"/>
          </a:bodyPr>
          <a:lstStyle/>
          <a:p>
            <a:pPr marL="0" indent="0">
              <a:buNone/>
            </a:pPr>
            <a:endParaRPr lang="en-US" sz="1050" b="1"/>
          </a:p>
          <a:p>
            <a:pPr marL="0" indent="0">
              <a:buNone/>
            </a:pPr>
            <a:r>
              <a:rPr lang="en-US" b="1">
                <a:solidFill>
                  <a:srgbClr val="C00000"/>
                </a:solidFill>
              </a:rPr>
              <a:t>   0…1</a:t>
            </a:r>
            <a:r>
              <a:rPr lang="en-US" b="1"/>
              <a:t> Successful with teacher assistance</a:t>
            </a:r>
            <a:endParaRPr lang="en-US" b="1">
              <a:cs typeface="Calibri"/>
            </a:endParaRPr>
          </a:p>
          <a:p>
            <a:pPr marL="0" indent="0">
              <a:buNone/>
            </a:pPr>
            <a:r>
              <a:rPr lang="en-US" b="1">
                <a:solidFill>
                  <a:srgbClr val="C00000"/>
                </a:solidFill>
              </a:rPr>
              <a:t>   1…2</a:t>
            </a:r>
            <a:r>
              <a:rPr lang="en-US" b="1"/>
              <a:t> Perform basic processes</a:t>
            </a:r>
          </a:p>
          <a:p>
            <a:pPr marL="0" indent="0">
              <a:buNone/>
            </a:pPr>
            <a:r>
              <a:rPr lang="en-US" b="1">
                <a:solidFill>
                  <a:srgbClr val="C00000"/>
                </a:solidFill>
              </a:rPr>
              <a:t>   2…3 </a:t>
            </a:r>
            <a:r>
              <a:rPr lang="en-US" b="1"/>
              <a:t>Accomplish unit goals</a:t>
            </a:r>
          </a:p>
          <a:p>
            <a:pPr marL="0" indent="0">
              <a:buNone/>
            </a:pPr>
            <a:r>
              <a:rPr lang="en-US" b="1">
                <a:solidFill>
                  <a:srgbClr val="C00000"/>
                </a:solidFill>
              </a:rPr>
              <a:t>   3…4</a:t>
            </a:r>
            <a:r>
              <a:rPr lang="en-US" b="1"/>
              <a:t> Demonstrate in-depth inferences and applications that go beyond what was taught</a:t>
            </a:r>
          </a:p>
          <a:p>
            <a:pPr marL="0" indent="0">
              <a:buNone/>
            </a:pPr>
            <a:endParaRPr lang="en-US"/>
          </a:p>
        </p:txBody>
      </p:sp>
      <p:pic>
        <p:nvPicPr>
          <p:cNvPr id="7170" name="Picture 2" descr="Goal GIFs - Get the best GIF on GIPHY">
            <a:extLst>
              <a:ext uri="{FF2B5EF4-FFF2-40B4-BE49-F238E27FC236}">
                <a16:creationId xmlns:a16="http://schemas.microsoft.com/office/drawing/2014/main" id="{E3CBC331-40E6-4380-8110-DAC990CC2E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79628" y="321043"/>
            <a:ext cx="5181600" cy="218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44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A bunch of red peppers&#10;&#10;Description automatically generated with medium confidence">
            <a:extLst>
              <a:ext uri="{FF2B5EF4-FFF2-40B4-BE49-F238E27FC236}">
                <a16:creationId xmlns:a16="http://schemas.microsoft.com/office/drawing/2014/main" id="{DFCAC243-7501-4BA8-96DF-D9ED01DBCC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1" y="0"/>
            <a:ext cx="12496763" cy="70294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d Hot GIFs - Get the best GIF on GIPHY">
            <a:extLst>
              <a:ext uri="{FF2B5EF4-FFF2-40B4-BE49-F238E27FC236}">
                <a16:creationId xmlns:a16="http://schemas.microsoft.com/office/drawing/2014/main" id="{FD331349-F7F9-4210-B3B6-B2481FBF2B5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35514" y="1947567"/>
            <a:ext cx="7676049" cy="419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128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24000">
              <a:schemeClr val="bg1">
                <a:lumMod val="85000"/>
              </a:schemeClr>
            </a:gs>
            <a:gs pos="61000">
              <a:schemeClr val="bg1"/>
            </a:gs>
          </a:gsLst>
          <a:lin ang="5400000" scaled="1"/>
        </a:gradFill>
        <a:effectLst/>
      </p:bgPr>
    </p:bg>
    <p:spTree>
      <p:nvGrpSpPr>
        <p:cNvPr id="1" name=""/>
        <p:cNvGrpSpPr/>
        <p:nvPr/>
      </p:nvGrpSpPr>
      <p:grpSpPr>
        <a:xfrm>
          <a:off x="0" y="0"/>
          <a:ext cx="0" cy="0"/>
          <a:chOff x="0" y="0"/>
          <a:chExt cx="0" cy="0"/>
        </a:xfrm>
      </p:grpSpPr>
      <p:pic>
        <p:nvPicPr>
          <p:cNvPr id="6" name="Picture 2" descr="Red Hot GIFs - Get the best GIF on GIPHY">
            <a:extLst>
              <a:ext uri="{FF2B5EF4-FFF2-40B4-BE49-F238E27FC236}">
                <a16:creationId xmlns:a16="http://schemas.microsoft.com/office/drawing/2014/main" id="{FD331349-F7F9-4210-B3B6-B2481FBF2B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4973" y="212725"/>
            <a:ext cx="2487274" cy="13608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2BE265-53BC-4C63-837B-7D37FB4B39CD}"/>
              </a:ext>
            </a:extLst>
          </p:cNvPr>
          <p:cNvSpPr txBox="1"/>
          <p:nvPr/>
        </p:nvSpPr>
        <p:spPr>
          <a:xfrm>
            <a:off x="200246" y="2649851"/>
            <a:ext cx="11791508" cy="4124206"/>
          </a:xfrm>
          <a:prstGeom prst="rect">
            <a:avLst/>
          </a:prstGeom>
          <a:solidFill>
            <a:schemeClr val="bg1"/>
          </a:solidFill>
        </p:spPr>
        <p:txBody>
          <a:bodyPr wrap="square" rtlCol="0">
            <a:spAutoFit/>
          </a:bodyPr>
          <a:lstStyle/>
          <a:p>
            <a:r>
              <a:rPr lang="en-US" sz="2400" b="1">
                <a:solidFill>
                  <a:schemeClr val="accent5">
                    <a:lumMod val="75000"/>
                  </a:schemeClr>
                </a:solidFill>
              </a:rPr>
              <a:t>WHAT DOES LEVELED INSTRUCTION LOOK LIKE TO YOUR ADMINISTRATIVE TEAM WHEN THEY LOOK AT YOUR LESSON PLANS OR OBSERVE YOU TEACHING YOUR MUSIC STUDENTS?</a:t>
            </a:r>
            <a:endParaRPr lang="en-US" sz="1600" b="1"/>
          </a:p>
          <a:p>
            <a:endParaRPr lang="en-US" sz="1600" b="1"/>
          </a:p>
          <a:p>
            <a:pPr lvl="6"/>
            <a:r>
              <a:rPr lang="en-US" sz="2000" b="1">
                <a:solidFill>
                  <a:srgbClr val="FF0000"/>
                </a:solidFill>
              </a:rPr>
              <a:t>Unit of instruction clearly labeled</a:t>
            </a:r>
          </a:p>
          <a:p>
            <a:pPr lvl="6"/>
            <a:r>
              <a:rPr lang="en-US" sz="2000" b="1">
                <a:solidFill>
                  <a:srgbClr val="FF0000"/>
                </a:solidFill>
              </a:rPr>
              <a:t>Standards included</a:t>
            </a:r>
          </a:p>
          <a:p>
            <a:pPr lvl="6"/>
            <a:r>
              <a:rPr lang="en-US" sz="2000" b="1">
                <a:solidFill>
                  <a:srgbClr val="FF0000"/>
                </a:solidFill>
              </a:rPr>
              <a:t>Data collection assessments and results available</a:t>
            </a:r>
          </a:p>
          <a:p>
            <a:pPr lvl="6"/>
            <a:r>
              <a:rPr lang="en-US" sz="2000" b="1">
                <a:solidFill>
                  <a:srgbClr val="FF0000"/>
                </a:solidFill>
              </a:rPr>
              <a:t>Statement that students will be moved up levels as they master skills</a:t>
            </a:r>
          </a:p>
          <a:p>
            <a:pPr lvl="6"/>
            <a:endParaRPr lang="en-US" sz="900" b="1"/>
          </a:p>
          <a:p>
            <a:pPr lvl="6"/>
            <a:r>
              <a:rPr lang="en-US" sz="2000" b="1"/>
              <a:t>Leveled instruction activities listed in lesson plan:</a:t>
            </a:r>
          </a:p>
          <a:p>
            <a:pPr lvl="6"/>
            <a:r>
              <a:rPr lang="en-US" sz="2000" b="1"/>
              <a:t>(Remediation) Level 1 </a:t>
            </a:r>
          </a:p>
          <a:p>
            <a:pPr lvl="6"/>
            <a:r>
              <a:rPr lang="en-US" sz="2000" b="1"/>
              <a:t>(Advancing) Level 2 </a:t>
            </a:r>
          </a:p>
          <a:p>
            <a:pPr lvl="6"/>
            <a:r>
              <a:rPr lang="en-US" sz="2000" b="1"/>
              <a:t>(On Level) Level 3 </a:t>
            </a:r>
          </a:p>
          <a:p>
            <a:pPr lvl="6"/>
            <a:r>
              <a:rPr lang="en-US" sz="2000" b="1"/>
              <a:t>(Above Level) Level 4</a:t>
            </a:r>
          </a:p>
        </p:txBody>
      </p:sp>
      <p:pic>
        <p:nvPicPr>
          <p:cNvPr id="3076" name="Picture 4" descr="What happens when your child is expelled">
            <a:extLst>
              <a:ext uri="{FF2B5EF4-FFF2-40B4-BE49-F238E27FC236}">
                <a16:creationId xmlns:a16="http://schemas.microsoft.com/office/drawing/2014/main" id="{412EFE8A-3E01-4E76-A942-8DCC4E2EA8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0863" y="53165"/>
            <a:ext cx="2893138" cy="24425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le Noto Emoji Oreo 1f336 Svg Wikimedia Commons Chili - Pepper Icon Png  Clipart (#1862906) - PinClipart">
            <a:extLst>
              <a:ext uri="{FF2B5EF4-FFF2-40B4-BE49-F238E27FC236}">
                <a16:creationId xmlns:a16="http://schemas.microsoft.com/office/drawing/2014/main" id="{62F1EDEC-50EE-463F-8E70-D16A88B9CAC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58" b="90952" l="5568" r="95455">
                        <a14:foregroundMark x1="80392" y1="6538" x2="86573" y2="7086"/>
                        <a14:foregroundMark x1="89572" y1="27615" x2="85909" y2="32902"/>
                        <a14:foregroundMark x1="85909" y1="32902" x2="83183" y2="24647"/>
                        <a14:foregroundMark x1="84280" y1="19624" x2="85682" y2="16334"/>
                        <a14:foregroundMark x1="83729" y1="20917" x2="83879" y2="20564"/>
                        <a14:foregroundMark x1="85682" y1="16334" x2="83655" y2="13852"/>
                        <a14:foregroundMark x1="92273" y1="30552" x2="95279" y2="37657"/>
                        <a14:foregroundMark x1="95178" y1="39204" x2="93182" y2="47356"/>
                        <a14:foregroundMark x1="39593" y1="90816" x2="44205" y2="90952"/>
                        <a14:foregroundMark x1="44205" y1="90952" x2="48068" y2="90129"/>
                        <a14:foregroundMark x1="8977" y1="77791" x2="10114" y2="81081"/>
                        <a14:foregroundMark x1="5568" y1="81630" x2="5568" y2="82961"/>
                        <a14:backgroundMark x1="79065" y1="6806" x2="79350" y2="6803"/>
                        <a14:backgroundMark x1="79187" y1="6805" x2="79039" y2="6807"/>
                        <a14:backgroundMark x1="78295" y1="6816" x2="79183" y2="6805"/>
                        <a14:backgroundMark x1="86705" y1="7051" x2="91364" y2="25147"/>
                        <a14:backgroundMark x1="90795" y1="25969" x2="90795" y2="27615"/>
                        <a14:backgroundMark x1="79773" y1="5875" x2="76136" y2="8108"/>
                        <a14:backgroundMark x1="79886" y1="9401" x2="83636" y2="13866"/>
                        <a14:backgroundMark x1="83523" y1="21857" x2="82614" y2="24442"/>
                        <a14:backgroundMark x1="90795" y1="26087" x2="91932" y2="25734"/>
                        <a14:backgroundMark x1="83864" y1="21269" x2="84091" y2="22914"/>
                        <a14:backgroundMark x1="83636" y1="20917" x2="83636" y2="21622"/>
                        <a14:backgroundMark x1="95682" y1="37720" x2="95455" y2="39248"/>
                        <a14:backgroundMark x1="83864" y1="19624" x2="83864" y2="20564"/>
                        <a14:backgroundMark x1="35909" y1="90952" x2="39091" y2="91539"/>
                        <a14:backgroundMark x1="6364" y1="79083" x2="4545" y2="80729"/>
                      </a14:backgroundRemoval>
                    </a14:imgEffect>
                  </a14:imgLayer>
                </a14:imgProps>
              </a:ext>
              <a:ext uri="{28A0092B-C50C-407E-A947-70E740481C1C}">
                <a14:useLocalDpi xmlns:a14="http://schemas.microsoft.com/office/drawing/2010/main" val="0"/>
              </a:ext>
            </a:extLst>
          </a:blip>
          <a:srcRect/>
          <a:stretch>
            <a:fillRect/>
          </a:stretch>
        </p:blipFill>
        <p:spPr bwMode="auto">
          <a:xfrm>
            <a:off x="7830043" y="1664736"/>
            <a:ext cx="712518" cy="8309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le Noto Emoji Oreo 1f336 Svg Wikimedia Commons Chili - Pepper Icon Png  Clipart (#1862906) - PinClipart">
            <a:extLst>
              <a:ext uri="{FF2B5EF4-FFF2-40B4-BE49-F238E27FC236}">
                <a16:creationId xmlns:a16="http://schemas.microsoft.com/office/drawing/2014/main" id="{71E15CEA-A26A-454C-A7DE-3B458A3CE85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58" b="90952" l="5568" r="95455">
                        <a14:foregroundMark x1="80392" y1="6538" x2="86573" y2="7086"/>
                        <a14:foregroundMark x1="89572" y1="27615" x2="85909" y2="32902"/>
                        <a14:foregroundMark x1="85909" y1="32902" x2="83183" y2="24647"/>
                        <a14:foregroundMark x1="84280" y1="19624" x2="85682" y2="16334"/>
                        <a14:foregroundMark x1="83729" y1="20917" x2="83879" y2="20564"/>
                        <a14:foregroundMark x1="85682" y1="16334" x2="83655" y2="13852"/>
                        <a14:foregroundMark x1="92273" y1="30552" x2="95279" y2="37657"/>
                        <a14:foregroundMark x1="95178" y1="39204" x2="93182" y2="47356"/>
                        <a14:foregroundMark x1="39593" y1="90816" x2="44205" y2="90952"/>
                        <a14:foregroundMark x1="44205" y1="90952" x2="48068" y2="90129"/>
                        <a14:foregroundMark x1="8977" y1="77791" x2="10114" y2="81081"/>
                        <a14:foregroundMark x1="5568" y1="81630" x2="5568" y2="82961"/>
                        <a14:backgroundMark x1="79065" y1="6806" x2="79350" y2="6803"/>
                        <a14:backgroundMark x1="79187" y1="6805" x2="79039" y2="6807"/>
                        <a14:backgroundMark x1="78295" y1="6816" x2="79183" y2="6805"/>
                        <a14:backgroundMark x1="86705" y1="7051" x2="91364" y2="25147"/>
                        <a14:backgroundMark x1="90795" y1="25969" x2="90795" y2="27615"/>
                        <a14:backgroundMark x1="79773" y1="5875" x2="76136" y2="8108"/>
                        <a14:backgroundMark x1="79886" y1="9401" x2="83636" y2="13866"/>
                        <a14:backgroundMark x1="83523" y1="21857" x2="82614" y2="24442"/>
                        <a14:backgroundMark x1="90795" y1="26087" x2="91932" y2="25734"/>
                        <a14:backgroundMark x1="83864" y1="21269" x2="84091" y2="22914"/>
                        <a14:backgroundMark x1="83636" y1="20917" x2="83636" y2="21622"/>
                        <a14:backgroundMark x1="95682" y1="37720" x2="95455" y2="39248"/>
                        <a14:backgroundMark x1="83864" y1="19624" x2="83864" y2="20564"/>
                        <a14:backgroundMark x1="35909" y1="90952" x2="39091" y2="91539"/>
                        <a14:backgroundMark x1="6364" y1="79083" x2="4545" y2="80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660852" y="1664736"/>
            <a:ext cx="875868" cy="83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478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30000">
              <a:schemeClr val="accent1">
                <a:lumMod val="5000"/>
                <a:lumOff val="95000"/>
              </a:schemeClr>
            </a:gs>
            <a:gs pos="76000">
              <a:srgbClr val="FF0000"/>
            </a:gs>
            <a:gs pos="93000">
              <a:srgbClr val="C00000"/>
            </a:gs>
            <a:gs pos="100000">
              <a:srgbClr val="C00000"/>
            </a:gs>
          </a:gsLst>
          <a:lin ang="5400000" scaled="1"/>
        </a:gradFill>
        <a:effectLst/>
      </p:bgPr>
    </p:bg>
    <p:spTree>
      <p:nvGrpSpPr>
        <p:cNvPr id="1" name=""/>
        <p:cNvGrpSpPr/>
        <p:nvPr/>
      </p:nvGrpSpPr>
      <p:grpSpPr>
        <a:xfrm>
          <a:off x="0" y="0"/>
          <a:ext cx="0" cy="0"/>
          <a:chOff x="0" y="0"/>
          <a:chExt cx="0" cy="0"/>
        </a:xfrm>
      </p:grpSpPr>
      <p:pic>
        <p:nvPicPr>
          <p:cNvPr id="9218" name="Picture 2" descr="2020: The year of Covid-19 - Research Professional News">
            <a:extLst>
              <a:ext uri="{FF2B5EF4-FFF2-40B4-BE49-F238E27FC236}">
                <a16:creationId xmlns:a16="http://schemas.microsoft.com/office/drawing/2014/main" id="{79AEE746-7E47-4AC9-80AB-0662AA46D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149" y="2460954"/>
            <a:ext cx="5991701" cy="3596644"/>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A14BB1-BB9D-4CE7-963A-DAA88C41D463}"/>
              </a:ext>
            </a:extLst>
          </p:cNvPr>
          <p:cNvSpPr txBox="1"/>
          <p:nvPr/>
        </p:nvSpPr>
        <p:spPr>
          <a:xfrm>
            <a:off x="1169726" y="800402"/>
            <a:ext cx="10139680" cy="707886"/>
          </a:xfrm>
          <a:prstGeom prst="rect">
            <a:avLst/>
          </a:prstGeom>
          <a:noFill/>
        </p:spPr>
        <p:txBody>
          <a:bodyPr wrap="square" rtlCol="0">
            <a:spAutoFit/>
          </a:bodyPr>
          <a:lstStyle/>
          <a:p>
            <a:pPr algn="ctr"/>
            <a:r>
              <a:rPr lang="en-US" sz="4000">
                <a:latin typeface="Eras Bold ITC" panose="020B0907030504020204" pitchFamily="34" charset="0"/>
              </a:rPr>
              <a:t>Why do we need to Spice Things Up?</a:t>
            </a:r>
          </a:p>
        </p:txBody>
      </p:sp>
      <p:pic>
        <p:nvPicPr>
          <p:cNvPr id="6" name="Picture 2" descr="Jala GIFs - Get the best GIF on GIPHY">
            <a:extLst>
              <a:ext uri="{FF2B5EF4-FFF2-40B4-BE49-F238E27FC236}">
                <a16:creationId xmlns:a16="http://schemas.microsoft.com/office/drawing/2014/main" id="{36039484-C059-45D2-A9E3-A197EF4C6AC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04701" y="3255533"/>
            <a:ext cx="1892466" cy="18924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Jala GIFs - Get the best GIF on GIPHY">
            <a:extLst>
              <a:ext uri="{FF2B5EF4-FFF2-40B4-BE49-F238E27FC236}">
                <a16:creationId xmlns:a16="http://schemas.microsoft.com/office/drawing/2014/main" id="{43A648C9-6A4D-4A77-82BA-D90AB4EDA45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3794" y="3313042"/>
            <a:ext cx="1892466" cy="1892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947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C5BA18-CF34-42F0-81AE-27F3530366EB}"/>
              </a:ext>
            </a:extLst>
          </p:cNvPr>
          <p:cNvSpPr>
            <a:spLocks noGrp="1"/>
          </p:cNvSpPr>
          <p:nvPr>
            <p:ph idx="1"/>
          </p:nvPr>
        </p:nvSpPr>
        <p:spPr>
          <a:xfrm>
            <a:off x="521899" y="1451814"/>
            <a:ext cx="11593900" cy="4351338"/>
          </a:xfrm>
        </p:spPr>
        <p:txBody>
          <a:bodyPr vert="horz" lIns="91440" tIns="45720" rIns="91440" bIns="45720" rtlCol="0" anchor="t">
            <a:noAutofit/>
          </a:bodyPr>
          <a:lstStyle/>
          <a:p>
            <a:r>
              <a:rPr lang="en-US" sz="3200" b="1" dirty="0">
                <a:solidFill>
                  <a:srgbClr val="CC0099"/>
                </a:solidFill>
              </a:rPr>
              <a:t>Whole Group Introduction (Mini Lesson)</a:t>
            </a:r>
            <a:endParaRPr lang="en-US" sz="3200" b="1" dirty="0">
              <a:solidFill>
                <a:srgbClr val="CC0099"/>
              </a:solidFill>
              <a:cs typeface="Calibri"/>
            </a:endParaRPr>
          </a:p>
          <a:p>
            <a:pPr lvl="1"/>
            <a:r>
              <a:rPr lang="en-US" sz="2800" b="1" dirty="0"/>
              <a:t>Standard</a:t>
            </a:r>
            <a:endParaRPr lang="en-US" sz="2800" b="1" dirty="0">
              <a:cs typeface="Calibri"/>
            </a:endParaRPr>
          </a:p>
          <a:p>
            <a:pPr lvl="1"/>
            <a:r>
              <a:rPr lang="en-US" sz="2800" b="1" dirty="0"/>
              <a:t>Introduce new material or review</a:t>
            </a:r>
            <a:endParaRPr lang="en-US" sz="2800" b="1" dirty="0">
              <a:cs typeface="Calibri"/>
            </a:endParaRPr>
          </a:p>
          <a:p>
            <a:pPr lvl="1"/>
            <a:r>
              <a:rPr lang="en-US" sz="2800" b="1" dirty="0"/>
              <a:t>Lesson Goals</a:t>
            </a:r>
            <a:endParaRPr lang="en-US" sz="2800" b="1" dirty="0">
              <a:cs typeface="Calibri"/>
            </a:endParaRPr>
          </a:p>
          <a:p>
            <a:r>
              <a:rPr lang="en-US" sz="3200" b="1" dirty="0">
                <a:solidFill>
                  <a:srgbClr val="0070C0"/>
                </a:solidFill>
              </a:rPr>
              <a:t>Practice the concept (extend their knowledge)</a:t>
            </a:r>
            <a:endParaRPr lang="en-US" sz="3200" b="1" dirty="0">
              <a:solidFill>
                <a:srgbClr val="0070C0"/>
              </a:solidFill>
              <a:cs typeface="Calibri"/>
            </a:endParaRPr>
          </a:p>
          <a:p>
            <a:r>
              <a:rPr lang="en-US" sz="3200" b="1" dirty="0">
                <a:solidFill>
                  <a:srgbClr val="00C400"/>
                </a:solidFill>
              </a:rPr>
              <a:t>Levels</a:t>
            </a:r>
            <a:endParaRPr lang="en-US" sz="3200" b="1" dirty="0">
              <a:solidFill>
                <a:srgbClr val="00C400"/>
              </a:solidFill>
              <a:cs typeface="Calibri"/>
            </a:endParaRPr>
          </a:p>
          <a:p>
            <a:r>
              <a:rPr lang="en-US" sz="3200" b="1" dirty="0">
                <a:solidFill>
                  <a:srgbClr val="CC0099"/>
                </a:solidFill>
              </a:rPr>
              <a:t>Back to Whole Group review</a:t>
            </a:r>
            <a:endParaRPr lang="en-US" sz="3200" b="1" dirty="0">
              <a:solidFill>
                <a:srgbClr val="CC0099"/>
              </a:solidFill>
              <a:cs typeface="Calibri"/>
            </a:endParaRPr>
          </a:p>
          <a:p>
            <a:r>
              <a:rPr lang="en-US" sz="3200" b="1" dirty="0">
                <a:solidFill>
                  <a:srgbClr val="0070C0"/>
                </a:solidFill>
              </a:rPr>
              <a:t>Check for understanding</a:t>
            </a:r>
            <a:endParaRPr lang="en-US" sz="3200" b="1" dirty="0">
              <a:solidFill>
                <a:srgbClr val="0070C0"/>
              </a:solidFill>
              <a:cs typeface="Calibri"/>
            </a:endParaRPr>
          </a:p>
          <a:p>
            <a:r>
              <a:rPr lang="en-US" sz="3200" b="1" dirty="0">
                <a:solidFill>
                  <a:srgbClr val="00C400"/>
                </a:solidFill>
              </a:rPr>
              <a:t>Regroup for the next lesson…write notes for the next time you teach the lesson</a:t>
            </a:r>
            <a:endParaRPr lang="en-US" sz="3200" b="1" dirty="0">
              <a:solidFill>
                <a:srgbClr val="00C400"/>
              </a:solidFill>
              <a:cs typeface="Calibri"/>
            </a:endParaRPr>
          </a:p>
          <a:p>
            <a:pPr marL="0" indent="0">
              <a:buNone/>
            </a:pPr>
            <a:endParaRPr lang="en-US" dirty="0"/>
          </a:p>
          <a:p>
            <a:endParaRPr lang="en-US" dirty="0"/>
          </a:p>
        </p:txBody>
      </p:sp>
      <p:pic>
        <p:nvPicPr>
          <p:cNvPr id="4" name="Picture 4" descr="Calendar&#10;&#10;Description automatically generated">
            <a:extLst>
              <a:ext uri="{FF2B5EF4-FFF2-40B4-BE49-F238E27FC236}">
                <a16:creationId xmlns:a16="http://schemas.microsoft.com/office/drawing/2014/main" id="{447DD9AB-3C00-4518-AFE7-835146F9F563}"/>
              </a:ext>
            </a:extLst>
          </p:cNvPr>
          <p:cNvPicPr>
            <a:picLocks noChangeAspect="1"/>
          </p:cNvPicPr>
          <p:nvPr/>
        </p:nvPicPr>
        <p:blipFill rotWithShape="1">
          <a:blip r:embed="rId3"/>
          <a:srcRect l="10518" t="3019" r="12783" b="77102"/>
          <a:stretch/>
        </p:blipFill>
        <p:spPr>
          <a:xfrm>
            <a:off x="1489493" y="158424"/>
            <a:ext cx="5820641" cy="1142393"/>
          </a:xfrm>
          <a:prstGeom prst="rect">
            <a:avLst/>
          </a:prstGeom>
        </p:spPr>
      </p:pic>
      <p:pic>
        <p:nvPicPr>
          <p:cNvPr id="1026" name="Picture 2" descr="Writing Pen Sticker by Broadly for iOS &amp;amp; Android | GIPHY">
            <a:extLst>
              <a:ext uri="{FF2B5EF4-FFF2-40B4-BE49-F238E27FC236}">
                <a16:creationId xmlns:a16="http://schemas.microsoft.com/office/drawing/2014/main" id="{74C89393-1B2D-446C-A891-799C627F527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00932" y="542795"/>
            <a:ext cx="2769169" cy="276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487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00D4CC-70FC-44BA-AAD8-5749545A8882}"/>
              </a:ext>
            </a:extLst>
          </p:cNvPr>
          <p:cNvSpPr txBox="1"/>
          <p:nvPr/>
        </p:nvSpPr>
        <p:spPr>
          <a:xfrm>
            <a:off x="1016298" y="1685262"/>
            <a:ext cx="2264735" cy="4924425"/>
          </a:xfrm>
          <a:prstGeom prst="rect">
            <a:avLst/>
          </a:prstGeom>
          <a:solidFill>
            <a:srgbClr val="FF0000"/>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US" sz="3200" b="1">
                <a:solidFill>
                  <a:schemeClr val="bg1"/>
                </a:solidFill>
              </a:rPr>
              <a:t>Level 1</a:t>
            </a:r>
          </a:p>
          <a:p>
            <a:r>
              <a:rPr lang="en-US" sz="2400" b="1">
                <a:solidFill>
                  <a:schemeClr val="bg1"/>
                </a:solidFill>
              </a:rPr>
              <a:t>(Quarter Notes)</a:t>
            </a:r>
          </a:p>
          <a:p>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Susan 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Chris 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Ziad 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Annelise 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Megan 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Bennie 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Rashad 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Mia 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Jared B</a:t>
            </a: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Bobby 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Moses P</a:t>
            </a: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B3506C1-DF8E-4775-8A6F-7B2BB9972156}"/>
              </a:ext>
            </a:extLst>
          </p:cNvPr>
          <p:cNvSpPr txBox="1"/>
          <p:nvPr/>
        </p:nvSpPr>
        <p:spPr>
          <a:xfrm>
            <a:off x="6287389" y="1685262"/>
            <a:ext cx="2264735" cy="4909036"/>
          </a:xfrm>
          <a:prstGeom prst="rect">
            <a:avLst/>
          </a:prstGeom>
          <a:solidFill>
            <a:srgbClr val="00C400"/>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US" sz="3200" b="1">
                <a:solidFill>
                  <a:schemeClr val="bg1"/>
                </a:solidFill>
              </a:rPr>
              <a:t>Level 3</a:t>
            </a:r>
          </a:p>
          <a:p>
            <a:r>
              <a:rPr lang="en-US" sz="2400" b="1">
                <a:solidFill>
                  <a:schemeClr val="bg1"/>
                </a:solidFill>
              </a:rPr>
              <a:t>(Half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Esther 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b="1"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US" sz="1200" b="1">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kumimoji="0" lang="en-US" b="1"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33B768F-674E-4B03-A063-192B8A7CF2E0}"/>
              </a:ext>
            </a:extLst>
          </p:cNvPr>
          <p:cNvSpPr txBox="1"/>
          <p:nvPr/>
        </p:nvSpPr>
        <p:spPr>
          <a:xfrm>
            <a:off x="3670006" y="1685262"/>
            <a:ext cx="2264735" cy="4924425"/>
          </a:xfrm>
          <a:prstGeom prst="rect">
            <a:avLst/>
          </a:prstGeom>
          <a:solidFill>
            <a:srgbClr val="3333FF"/>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US" sz="3200" b="1">
                <a:solidFill>
                  <a:schemeClr val="bg1"/>
                </a:solidFill>
              </a:rPr>
              <a:t>Level 2</a:t>
            </a:r>
          </a:p>
          <a:p>
            <a:r>
              <a:rPr lang="en-US" sz="2400" b="1">
                <a:solidFill>
                  <a:schemeClr val="bg1"/>
                </a:solidFill>
              </a:rPr>
              <a:t>(Eighth Notes)</a:t>
            </a:r>
          </a:p>
          <a:p>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Ariel 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Matt 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Sarah 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Ahmad 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Robina 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err="1">
                <a:ln>
                  <a:noFill/>
                </a:ln>
                <a:solidFill>
                  <a:prstClr val="white"/>
                </a:solidFill>
                <a:effectLst/>
                <a:uLnTx/>
                <a:uFillTx/>
                <a:latin typeface="Calibri" panose="020F0502020204030204"/>
                <a:ea typeface="+mn-ea"/>
                <a:cs typeface="+mn-cs"/>
              </a:rPr>
              <a:t>Maleek</a:t>
            </a: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 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Amaya 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DeShawn 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Jamal 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Mina 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FF7F61F-E36B-4492-8CE1-7E7DD74EBE47}"/>
              </a:ext>
            </a:extLst>
          </p:cNvPr>
          <p:cNvSpPr txBox="1"/>
          <p:nvPr/>
        </p:nvSpPr>
        <p:spPr>
          <a:xfrm>
            <a:off x="8904772" y="1685262"/>
            <a:ext cx="2264735" cy="4878259"/>
          </a:xfrm>
          <a:prstGeom prst="rect">
            <a:avLst/>
          </a:prstGeom>
          <a:solidFill>
            <a:srgbClr val="CC0099"/>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US" sz="3200" b="1">
                <a:solidFill>
                  <a:schemeClr val="bg1"/>
                </a:solidFill>
              </a:rPr>
              <a:t>Level 4</a:t>
            </a:r>
          </a:p>
          <a:p>
            <a:r>
              <a:rPr lang="en-US" sz="2400" b="1">
                <a:solidFill>
                  <a:schemeClr val="bg1"/>
                </a:solidFill>
              </a:rPr>
              <a:t>(Whole Notes)</a:t>
            </a:r>
            <a:endParaRPr kumimoji="0" lang="en-US" sz="24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solidFill>
                <a:schemeClr val="bg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US" sz="250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96F27A4-85F4-4797-A873-69947957BBF9}"/>
              </a:ext>
            </a:extLst>
          </p:cNvPr>
          <p:cNvSpPr txBox="1"/>
          <p:nvPr/>
        </p:nvSpPr>
        <p:spPr>
          <a:xfrm>
            <a:off x="914400" y="467833"/>
            <a:ext cx="4944140" cy="461665"/>
          </a:xfrm>
          <a:prstGeom prst="rect">
            <a:avLst/>
          </a:prstGeom>
          <a:noFill/>
        </p:spPr>
        <p:txBody>
          <a:bodyPr wrap="square" rtlCol="0">
            <a:spAutoFit/>
          </a:bodyPr>
          <a:lstStyle/>
          <a:p>
            <a:r>
              <a:rPr lang="en-US" sz="2400" b="1"/>
              <a:t>Unit ________________________</a:t>
            </a:r>
          </a:p>
        </p:txBody>
      </p:sp>
      <p:sp>
        <p:nvSpPr>
          <p:cNvPr id="10" name="TextBox 9">
            <a:extLst>
              <a:ext uri="{FF2B5EF4-FFF2-40B4-BE49-F238E27FC236}">
                <a16:creationId xmlns:a16="http://schemas.microsoft.com/office/drawing/2014/main" id="{AA27DB4F-1145-4236-948D-077B4034675C}"/>
              </a:ext>
            </a:extLst>
          </p:cNvPr>
          <p:cNvSpPr txBox="1"/>
          <p:nvPr/>
        </p:nvSpPr>
        <p:spPr>
          <a:xfrm>
            <a:off x="5893985" y="508552"/>
            <a:ext cx="5475768" cy="461665"/>
          </a:xfrm>
          <a:prstGeom prst="rect">
            <a:avLst/>
          </a:prstGeom>
          <a:noFill/>
        </p:spPr>
        <p:txBody>
          <a:bodyPr wrap="square" rtlCol="0">
            <a:spAutoFit/>
          </a:bodyPr>
          <a:lstStyle/>
          <a:p>
            <a:r>
              <a:rPr lang="en-US" sz="2400" b="1"/>
              <a:t>Teacher ___________________________</a:t>
            </a:r>
          </a:p>
        </p:txBody>
      </p:sp>
      <p:sp>
        <p:nvSpPr>
          <p:cNvPr id="11" name="TextBox 10">
            <a:extLst>
              <a:ext uri="{FF2B5EF4-FFF2-40B4-BE49-F238E27FC236}">
                <a16:creationId xmlns:a16="http://schemas.microsoft.com/office/drawing/2014/main" id="{B6B41216-05F5-4A0F-B92B-891AA4F1FBE9}"/>
              </a:ext>
            </a:extLst>
          </p:cNvPr>
          <p:cNvSpPr txBox="1"/>
          <p:nvPr/>
        </p:nvSpPr>
        <p:spPr>
          <a:xfrm>
            <a:off x="914400" y="970217"/>
            <a:ext cx="4944140" cy="461665"/>
          </a:xfrm>
          <a:prstGeom prst="rect">
            <a:avLst/>
          </a:prstGeom>
          <a:noFill/>
        </p:spPr>
        <p:txBody>
          <a:bodyPr wrap="square" rtlCol="0">
            <a:spAutoFit/>
          </a:bodyPr>
          <a:lstStyle/>
          <a:p>
            <a:r>
              <a:rPr lang="en-US" sz="2400" b="1"/>
              <a:t>Week ___________</a:t>
            </a:r>
          </a:p>
        </p:txBody>
      </p:sp>
    </p:spTree>
    <p:extLst>
      <p:ext uri="{BB962C8B-B14F-4D97-AF65-F5344CB8AC3E}">
        <p14:creationId xmlns:p14="http://schemas.microsoft.com/office/powerpoint/2010/main" val="1325894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00D4CC-70FC-44BA-AAD8-5749545A8882}"/>
              </a:ext>
            </a:extLst>
          </p:cNvPr>
          <p:cNvSpPr txBox="1"/>
          <p:nvPr/>
        </p:nvSpPr>
        <p:spPr>
          <a:xfrm>
            <a:off x="730104" y="1738427"/>
            <a:ext cx="2264734" cy="4431983"/>
          </a:xfrm>
          <a:prstGeom prst="rect">
            <a:avLst/>
          </a:prstGeom>
          <a:solidFill>
            <a:srgbClr val="FF0000"/>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Level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(Quarter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1">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b="1">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B3506C1-DF8E-4775-8A6F-7B2BB9972156}"/>
              </a:ext>
            </a:extLst>
          </p:cNvPr>
          <p:cNvSpPr txBox="1"/>
          <p:nvPr/>
        </p:nvSpPr>
        <p:spPr>
          <a:xfrm>
            <a:off x="5422606" y="1727794"/>
            <a:ext cx="3912782" cy="4401205"/>
          </a:xfrm>
          <a:prstGeom prst="rect">
            <a:avLst/>
          </a:prstGeom>
          <a:solidFill>
            <a:srgbClr val="00C400"/>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Level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(Half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285750" indent="-285750">
              <a:buFont typeface="Arial" panose="020B0604020202020204" pitchFamily="34" charset="0"/>
              <a:buChar char="•"/>
            </a:pPr>
            <a:r>
              <a:rPr lang="en-US" sz="2000" b="1">
                <a:solidFill>
                  <a:schemeClr val="bg1"/>
                </a:solidFill>
              </a:rPr>
              <a:t>Susan A</a:t>
            </a:r>
          </a:p>
          <a:p>
            <a:pPr marL="285750" indent="-285750">
              <a:buFont typeface="Arial" panose="020B0604020202020204" pitchFamily="34" charset="0"/>
              <a:buChar char="•"/>
            </a:pPr>
            <a:r>
              <a:rPr lang="en-US" sz="2000" b="1">
                <a:solidFill>
                  <a:schemeClr val="bg1"/>
                </a:solidFill>
              </a:rPr>
              <a:t>Chris W</a:t>
            </a:r>
          </a:p>
          <a:p>
            <a:pPr marL="285750" indent="-285750">
              <a:buFont typeface="Arial" panose="020B0604020202020204" pitchFamily="34" charset="0"/>
              <a:buChar char="•"/>
            </a:pPr>
            <a:r>
              <a:rPr lang="en-US" sz="2000" b="1">
                <a:solidFill>
                  <a:schemeClr val="bg1"/>
                </a:solidFill>
              </a:rPr>
              <a:t>Ziad B</a:t>
            </a:r>
          </a:p>
          <a:p>
            <a:pPr marL="285750" indent="-285750">
              <a:buFont typeface="Arial" panose="020B0604020202020204" pitchFamily="34" charset="0"/>
              <a:buChar char="•"/>
            </a:pPr>
            <a:r>
              <a:rPr lang="en-US" sz="2000" b="1">
                <a:solidFill>
                  <a:schemeClr val="bg1"/>
                </a:solidFill>
              </a:rPr>
              <a:t>Annelise M</a:t>
            </a:r>
          </a:p>
          <a:p>
            <a:pPr marL="285750" indent="-285750">
              <a:buFont typeface="Arial" panose="020B0604020202020204" pitchFamily="34" charset="0"/>
              <a:buChar char="•"/>
            </a:pPr>
            <a:r>
              <a:rPr lang="en-US" sz="2000" b="1">
                <a:solidFill>
                  <a:schemeClr val="bg1"/>
                </a:solidFill>
              </a:rPr>
              <a:t>Megan E</a:t>
            </a:r>
          </a:p>
          <a:p>
            <a:pPr marL="285750" indent="-285750">
              <a:buFont typeface="Arial" panose="020B0604020202020204" pitchFamily="34" charset="0"/>
              <a:buChar char="•"/>
            </a:pPr>
            <a:r>
              <a:rPr lang="en-US" sz="2000" b="1">
                <a:solidFill>
                  <a:schemeClr val="bg1"/>
                </a:solidFill>
              </a:rPr>
              <a:t>Sarah B</a:t>
            </a:r>
          </a:p>
          <a:p>
            <a:pPr marL="285750" indent="-285750">
              <a:buFont typeface="Arial" panose="020B0604020202020204" pitchFamily="34" charset="0"/>
              <a:buChar char="•"/>
            </a:pPr>
            <a:r>
              <a:rPr lang="en-US" sz="2000" b="1">
                <a:solidFill>
                  <a:schemeClr val="bg1"/>
                </a:solidFill>
              </a:rPr>
              <a:t>Ahmad M</a:t>
            </a:r>
          </a:p>
          <a:p>
            <a:pPr marL="285750" indent="-285750">
              <a:buFont typeface="Arial" panose="020B0604020202020204" pitchFamily="34" charset="0"/>
              <a:buChar char="•"/>
            </a:pPr>
            <a:r>
              <a:rPr lang="en-US" sz="2000" b="1">
                <a:solidFill>
                  <a:schemeClr val="bg1"/>
                </a:solidFill>
              </a:rPr>
              <a:t>Robina R</a:t>
            </a:r>
          </a:p>
          <a:p>
            <a:pPr marL="285750" indent="-285750">
              <a:buFont typeface="Arial" panose="020B0604020202020204" pitchFamily="34" charset="0"/>
              <a:buChar char="•"/>
            </a:pPr>
            <a:r>
              <a:rPr lang="en-US" sz="2000" b="1" err="1">
                <a:solidFill>
                  <a:schemeClr val="bg1"/>
                </a:solidFill>
              </a:rPr>
              <a:t>Maleek</a:t>
            </a:r>
            <a:r>
              <a:rPr lang="en-US" sz="2000" b="1">
                <a:solidFill>
                  <a:schemeClr val="bg1"/>
                </a:solidFill>
              </a:rPr>
              <a:t> L</a:t>
            </a:r>
            <a:endParaRPr lang="en-US" b="1">
              <a:solidFill>
                <a:schemeClr val="bg1"/>
              </a:solidFill>
            </a:endParaRPr>
          </a:p>
          <a:p>
            <a:pPr marL="285750" indent="-285750">
              <a:buFont typeface="Arial" panose="020B0604020202020204" pitchFamily="34" charset="0"/>
              <a:buChar char="•"/>
            </a:pPr>
            <a:endParaRPr lang="en-US" sz="2000" b="1">
              <a:solidFill>
                <a:schemeClr val="bg1"/>
              </a:solidFill>
            </a:endParaRPr>
          </a:p>
          <a:p>
            <a:pPr marL="285750" indent="-285750">
              <a:buFont typeface="Arial" panose="020B0604020202020204" pitchFamily="34" charset="0"/>
              <a:buChar char="•"/>
            </a:pPr>
            <a:endParaRPr lang="en-US" sz="2000" b="1">
              <a:solidFill>
                <a:schemeClr val="bg1"/>
              </a:solidFill>
            </a:endParaRPr>
          </a:p>
          <a:p>
            <a:pPr marL="285750" indent="-285750">
              <a:buFont typeface="Arial" panose="020B0604020202020204" pitchFamily="34" charset="0"/>
              <a:buChar char="•"/>
            </a:pPr>
            <a:endParaRPr lang="en-US" sz="2000" b="1">
              <a:solidFill>
                <a:schemeClr val="bg1"/>
              </a:solidFill>
            </a:endParaRPr>
          </a:p>
          <a:p>
            <a:pPr marL="285750" indent="-285750">
              <a:buFont typeface="Arial" panose="020B0604020202020204" pitchFamily="34" charset="0"/>
              <a:buChar char="•"/>
            </a:pPr>
            <a:endParaRPr lang="en-US" sz="2000" b="1">
              <a:solidFill>
                <a:schemeClr val="bg1"/>
              </a:solidFill>
            </a:endParaRPr>
          </a:p>
          <a:p>
            <a:pPr marL="285750" indent="-285750">
              <a:buFont typeface="Arial" panose="020B0604020202020204" pitchFamily="34" charset="0"/>
              <a:buChar char="•"/>
            </a:pPr>
            <a:endParaRPr lang="en-US" sz="2000" b="1">
              <a:solidFill>
                <a:schemeClr val="bg1"/>
              </a:solidFill>
            </a:endParaRPr>
          </a:p>
          <a:p>
            <a:pPr marL="285750" indent="-285750">
              <a:buFont typeface="Arial" panose="020B0604020202020204" pitchFamily="34" charset="0"/>
              <a:buChar char="•"/>
            </a:pPr>
            <a:r>
              <a:rPr lang="en-US" sz="2000" b="1">
                <a:solidFill>
                  <a:schemeClr val="bg1"/>
                </a:solidFill>
              </a:rPr>
              <a:t>Amaya P</a:t>
            </a:r>
          </a:p>
          <a:p>
            <a:pPr marL="285750" indent="-285750">
              <a:buFont typeface="Arial" panose="020B0604020202020204" pitchFamily="34" charset="0"/>
              <a:buChar char="•"/>
            </a:pPr>
            <a:r>
              <a:rPr lang="en-US" sz="2000" b="1">
                <a:solidFill>
                  <a:schemeClr val="bg1"/>
                </a:solidFill>
              </a:rPr>
              <a:t>DeShawn S</a:t>
            </a:r>
          </a:p>
          <a:p>
            <a:pPr marL="285750" indent="-285750">
              <a:buFont typeface="Arial" panose="020B0604020202020204" pitchFamily="34" charset="0"/>
              <a:buChar char="•"/>
            </a:pPr>
            <a:r>
              <a:rPr lang="en-US" sz="2000" b="1">
                <a:solidFill>
                  <a:schemeClr val="bg1"/>
                </a:solidFill>
              </a:rPr>
              <a:t>Jamal P</a:t>
            </a:r>
          </a:p>
          <a:p>
            <a:pPr marL="285750" indent="-285750">
              <a:buFont typeface="Arial" panose="020B0604020202020204" pitchFamily="34" charset="0"/>
              <a:buChar char="•"/>
            </a:pPr>
            <a:r>
              <a:rPr lang="en-US" sz="2000" b="1">
                <a:solidFill>
                  <a:schemeClr val="bg1"/>
                </a:solidFill>
              </a:rPr>
              <a:t>Mina K</a:t>
            </a:r>
          </a:p>
          <a:p>
            <a:pPr marL="285750" indent="-285750">
              <a:buFont typeface="Arial" panose="020B0604020202020204" pitchFamily="34" charset="0"/>
              <a:buChar char="•"/>
            </a:pPr>
            <a:r>
              <a:rPr lang="en-US" sz="2000" b="1">
                <a:solidFill>
                  <a:schemeClr val="bg1"/>
                </a:solidFill>
              </a:rPr>
              <a:t>Bennie L</a:t>
            </a:r>
          </a:p>
          <a:p>
            <a:endParaRPr lang="en-US" sz="2000" b="1">
              <a:solidFill>
                <a:schemeClr val="bg1"/>
              </a:solidFill>
            </a:endParaRPr>
          </a:p>
          <a:p>
            <a:endParaRPr lang="en-US" sz="2000" b="1">
              <a:solidFill>
                <a:schemeClr val="bg1"/>
              </a:solidFill>
            </a:endParaRPr>
          </a:p>
        </p:txBody>
      </p:sp>
      <p:sp>
        <p:nvSpPr>
          <p:cNvPr id="6" name="TextBox 5">
            <a:extLst>
              <a:ext uri="{FF2B5EF4-FFF2-40B4-BE49-F238E27FC236}">
                <a16:creationId xmlns:a16="http://schemas.microsoft.com/office/drawing/2014/main" id="{033B768F-674E-4B03-A063-192B8A7CF2E0}"/>
              </a:ext>
            </a:extLst>
          </p:cNvPr>
          <p:cNvSpPr txBox="1"/>
          <p:nvPr/>
        </p:nvSpPr>
        <p:spPr>
          <a:xfrm>
            <a:off x="3138384" y="1738427"/>
            <a:ext cx="2140676" cy="4401205"/>
          </a:xfrm>
          <a:prstGeom prst="rect">
            <a:avLst/>
          </a:prstGeom>
          <a:solidFill>
            <a:srgbClr val="3333FF"/>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Level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(Eighth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Bobby 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Moses 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1">
              <a:solidFill>
                <a:prstClr val="white"/>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1">
              <a:solidFill>
                <a:prstClr val="white"/>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a:solidFill>
                <a:prstClr val="white"/>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FF7F61F-E36B-4492-8CE1-7E7DD74EBE47}"/>
              </a:ext>
            </a:extLst>
          </p:cNvPr>
          <p:cNvSpPr txBox="1"/>
          <p:nvPr/>
        </p:nvSpPr>
        <p:spPr>
          <a:xfrm>
            <a:off x="9478934" y="1717161"/>
            <a:ext cx="2264735" cy="4401205"/>
          </a:xfrm>
          <a:prstGeom prst="rect">
            <a:avLst/>
          </a:prstGeom>
          <a:solidFill>
            <a:srgbClr val="CC0099"/>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Level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(Whole Notes)</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mn-ea"/>
                <a:cs typeface="+mn-cs"/>
              </a:rPr>
              <a:t>Esther K</a:t>
            </a:r>
          </a:p>
          <a:p>
            <a:pPr marL="285750" indent="-285750">
              <a:buFont typeface="Arial" panose="020B0604020202020204" pitchFamily="34" charset="0"/>
              <a:buChar char="•"/>
            </a:pPr>
            <a:r>
              <a:rPr lang="en-US" sz="2000" b="1">
                <a:solidFill>
                  <a:schemeClr val="bg1"/>
                </a:solidFill>
              </a:rPr>
              <a:t>Ariel R</a:t>
            </a:r>
          </a:p>
          <a:p>
            <a:pPr marL="285750" indent="-285750">
              <a:buFont typeface="Arial" panose="020B0604020202020204" pitchFamily="34" charset="0"/>
              <a:buChar char="•"/>
            </a:pPr>
            <a:r>
              <a:rPr lang="en-US" sz="2000" b="1">
                <a:solidFill>
                  <a:schemeClr val="bg1"/>
                </a:solidFill>
              </a:rPr>
              <a:t>Matt K</a:t>
            </a:r>
          </a:p>
          <a:p>
            <a:pPr marL="285750" indent="-285750">
              <a:buFont typeface="Arial" panose="020B0604020202020204" pitchFamily="34" charset="0"/>
              <a:buChar char="•"/>
            </a:pPr>
            <a:r>
              <a:rPr lang="en-US" sz="2000" b="1">
                <a:solidFill>
                  <a:schemeClr val="bg1"/>
                </a:solidFill>
              </a:rPr>
              <a:t>Rashad P</a:t>
            </a:r>
          </a:p>
          <a:p>
            <a:pPr marL="285750" indent="-285750">
              <a:buFont typeface="Arial" panose="020B0604020202020204" pitchFamily="34" charset="0"/>
              <a:buChar char="•"/>
            </a:pPr>
            <a:r>
              <a:rPr lang="en-US" sz="2000" b="1">
                <a:solidFill>
                  <a:schemeClr val="bg1"/>
                </a:solidFill>
              </a:rPr>
              <a:t>Mia C</a:t>
            </a:r>
          </a:p>
          <a:p>
            <a:pPr marL="285750" indent="-285750">
              <a:buFont typeface="Arial" panose="020B0604020202020204" pitchFamily="34" charset="0"/>
              <a:buChar char="•"/>
            </a:pPr>
            <a:r>
              <a:rPr lang="en-US" sz="2000" b="1">
                <a:solidFill>
                  <a:schemeClr val="bg1"/>
                </a:solidFill>
              </a:rPr>
              <a:t>Jared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96F27A4-85F4-4797-A873-69947957BBF9}"/>
              </a:ext>
            </a:extLst>
          </p:cNvPr>
          <p:cNvSpPr txBox="1"/>
          <p:nvPr/>
        </p:nvSpPr>
        <p:spPr>
          <a:xfrm>
            <a:off x="914400" y="467833"/>
            <a:ext cx="49441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Unit ________________________</a:t>
            </a:r>
          </a:p>
        </p:txBody>
      </p:sp>
      <p:sp>
        <p:nvSpPr>
          <p:cNvPr id="10" name="TextBox 9">
            <a:extLst>
              <a:ext uri="{FF2B5EF4-FFF2-40B4-BE49-F238E27FC236}">
                <a16:creationId xmlns:a16="http://schemas.microsoft.com/office/drawing/2014/main" id="{AA27DB4F-1145-4236-948D-077B4034675C}"/>
              </a:ext>
            </a:extLst>
          </p:cNvPr>
          <p:cNvSpPr txBox="1"/>
          <p:nvPr/>
        </p:nvSpPr>
        <p:spPr>
          <a:xfrm>
            <a:off x="5893985" y="508552"/>
            <a:ext cx="54757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Teacher ___________________________</a:t>
            </a:r>
          </a:p>
        </p:txBody>
      </p:sp>
      <p:sp>
        <p:nvSpPr>
          <p:cNvPr id="11" name="TextBox 10">
            <a:extLst>
              <a:ext uri="{FF2B5EF4-FFF2-40B4-BE49-F238E27FC236}">
                <a16:creationId xmlns:a16="http://schemas.microsoft.com/office/drawing/2014/main" id="{B6B41216-05F5-4A0F-B92B-891AA4F1FBE9}"/>
              </a:ext>
            </a:extLst>
          </p:cNvPr>
          <p:cNvSpPr txBox="1"/>
          <p:nvPr/>
        </p:nvSpPr>
        <p:spPr>
          <a:xfrm>
            <a:off x="914400" y="970217"/>
            <a:ext cx="49441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Week ___________</a:t>
            </a:r>
          </a:p>
        </p:txBody>
      </p:sp>
    </p:spTree>
    <p:extLst>
      <p:ext uri="{BB962C8B-B14F-4D97-AF65-F5344CB8AC3E}">
        <p14:creationId xmlns:p14="http://schemas.microsoft.com/office/powerpoint/2010/main" val="1463542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36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692A61-9DA3-4BD6-B987-4C59E5C3C503}"/>
              </a:ext>
            </a:extLst>
          </p:cNvPr>
          <p:cNvSpPr>
            <a:spLocks noGrp="1"/>
          </p:cNvSpPr>
          <p:nvPr>
            <p:ph type="title"/>
          </p:nvPr>
        </p:nvSpPr>
        <p:spPr>
          <a:xfrm>
            <a:off x="434497" y="2710620"/>
            <a:ext cx="3158120"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800" b="1" kern="1200">
                <a:solidFill>
                  <a:srgbClr val="FF0000"/>
                </a:solidFill>
                <a:latin typeface="+mn-lt"/>
                <a:ea typeface="+mj-ea"/>
                <a:cs typeface="+mj-cs"/>
              </a:rPr>
              <a:t>LEVELED INSTRUCTION</a:t>
            </a:r>
          </a:p>
        </p:txBody>
      </p:sp>
      <p:pic>
        <p:nvPicPr>
          <p:cNvPr id="3076" name="Picture 4" descr="Spice It Up GIFs | Tenor">
            <a:extLst>
              <a:ext uri="{FF2B5EF4-FFF2-40B4-BE49-F238E27FC236}">
                <a16:creationId xmlns:a16="http://schemas.microsoft.com/office/drawing/2014/main" id="{5432529A-3F97-4781-8DC0-0F26D811FA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54425" y="347314"/>
            <a:ext cx="2013557" cy="201355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Music Staff Paper Wipe-Off Chart | Trend Enterprises |">
            <a:extLst>
              <a:ext uri="{FF2B5EF4-FFF2-40B4-BE49-F238E27FC236}">
                <a16:creationId xmlns:a16="http://schemas.microsoft.com/office/drawing/2014/main" id="{2DFE640F-93C0-4B04-8510-F9A391F215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99" t="47110" r="1712" b="26050"/>
          <a:stretch/>
        </p:blipFill>
        <p:spPr bwMode="auto">
          <a:xfrm>
            <a:off x="4410910" y="3006963"/>
            <a:ext cx="7155712" cy="27092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ariachi Band on Behance">
            <a:extLst>
              <a:ext uri="{FF2B5EF4-FFF2-40B4-BE49-F238E27FC236}">
                <a16:creationId xmlns:a16="http://schemas.microsoft.com/office/drawing/2014/main" id="{64B10D31-E12B-4AE4-A4C6-0F4C0B023E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01988" y="298416"/>
            <a:ext cx="3015255" cy="24122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8988111-5078-407C-9B74-5CD08338908B}"/>
              </a:ext>
            </a:extLst>
          </p:cNvPr>
          <p:cNvSpPr/>
          <p:nvPr/>
        </p:nvSpPr>
        <p:spPr>
          <a:xfrm>
            <a:off x="4610277" y="2574488"/>
            <a:ext cx="6756978" cy="221599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w="13462">
                  <a:solidFill>
                    <a:prstClr val="white"/>
                  </a:solidFill>
                  <a:prstDash val="solid"/>
                </a:ln>
                <a:solidFill>
                  <a:srgbClr val="7030A0"/>
                </a:solidFill>
                <a:effectLst>
                  <a:outerShdw dist="38100" dir="2700000" algn="bl" rotWithShape="0">
                    <a:srgbClr val="5B9BD5"/>
                  </a:outerShdw>
                </a:effectLst>
                <a:uLnTx/>
                <a:uFillTx/>
                <a:latin typeface="Calibri" panose="020F0502020204030204"/>
                <a:ea typeface="+mn-ea"/>
                <a:cs typeface="+mn-cs"/>
              </a:rPr>
              <a:t>RHYTHM</a:t>
            </a:r>
          </a:p>
        </p:txBody>
      </p:sp>
    </p:spTree>
    <p:extLst>
      <p:ext uri="{BB962C8B-B14F-4D97-AF65-F5344CB8AC3E}">
        <p14:creationId xmlns:p14="http://schemas.microsoft.com/office/powerpoint/2010/main" val="462798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38000">
              <a:schemeClr val="bg1">
                <a:lumMod val="85000"/>
              </a:schemeClr>
            </a:gs>
            <a:gs pos="40000">
              <a:schemeClr val="bg1"/>
            </a:gs>
          </a:gsLst>
          <a:lin ang="5400000" scaled="1"/>
        </a:gradFill>
        <a:effectLst/>
      </p:bgPr>
    </p:bg>
    <p:spTree>
      <p:nvGrpSpPr>
        <p:cNvPr id="1" name=""/>
        <p:cNvGrpSpPr/>
        <p:nvPr/>
      </p:nvGrpSpPr>
      <p:grpSpPr>
        <a:xfrm>
          <a:off x="0" y="0"/>
          <a:ext cx="0" cy="0"/>
          <a:chOff x="0" y="0"/>
          <a:chExt cx="0" cy="0"/>
        </a:xfrm>
      </p:grpSpPr>
      <p:pic>
        <p:nvPicPr>
          <p:cNvPr id="6" name="Picture 2" descr="Red Hot GIFs - Get the best GIF on GIPHY">
            <a:extLst>
              <a:ext uri="{FF2B5EF4-FFF2-40B4-BE49-F238E27FC236}">
                <a16:creationId xmlns:a16="http://schemas.microsoft.com/office/drawing/2014/main" id="{FD331349-F7F9-4210-B3B6-B2481FBF2B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9401" y="367304"/>
            <a:ext cx="1812984" cy="991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2BE265-53BC-4C63-837B-7D37FB4B39CD}"/>
              </a:ext>
            </a:extLst>
          </p:cNvPr>
          <p:cNvSpPr txBox="1"/>
          <p:nvPr/>
        </p:nvSpPr>
        <p:spPr>
          <a:xfrm>
            <a:off x="339400" y="2099393"/>
            <a:ext cx="11717919" cy="4278094"/>
          </a:xfrm>
          <a:prstGeom prst="rect">
            <a:avLst/>
          </a:prstGeom>
          <a:noFill/>
        </p:spPr>
        <p:txBody>
          <a:bodyPr wrap="square" rtlCol="0">
            <a:spAutoFit/>
          </a:bodyPr>
          <a:lstStyle/>
          <a:p>
            <a:pPr>
              <a:defRPr/>
            </a:pP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Spice It Up with Leveled Instruction</a:t>
            </a:r>
            <a:endParaRPr kumimoji="0" lang="en-US"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Rhythm Unit – Concept: Reading Rhythm Patterns                Standard: ESGM2.PR.3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Basic and Advanced Rhythm Cards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alibri" panose="020F0502020204030204"/>
                <a:ea typeface="+mn-ea"/>
                <a:cs typeface="+mn-cs"/>
              </a:rPr>
              <a:t>Leveled Instruction: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(Remediation) Level 1 – Work with teacher in small group to read basic rhythm patterns from flashcards.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(Advancing) Level 2 – Practice reading rhythm patterns with a partner using basic rhythm flashcards.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(On Level) Level 3 – Place eight basic rhythm flashcards in a row and read the cards in order. When finished, mix the cards and try again.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(Above Level) Level 4 - Place eight advanced rhythm flashcards in a row and read the cards in order. When finished, mix the cards and try again. For a challenge, read the rhythm patterns backwards!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F2317C9-C109-4725-980B-F0049C9F75EE}"/>
              </a:ext>
            </a:extLst>
          </p:cNvPr>
          <p:cNvSpPr/>
          <p:nvPr/>
        </p:nvSpPr>
        <p:spPr>
          <a:xfrm>
            <a:off x="2541154" y="367304"/>
            <a:ext cx="854425" cy="769441"/>
          </a:xfrm>
          <a:prstGeom prst="rect">
            <a:avLst/>
          </a:prstGeom>
          <a:solidFill>
            <a:srgbClr val="FF0000"/>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libri" panose="020F0502020204030204"/>
              </a:rPr>
              <a:t>1</a:t>
            </a:r>
            <a:endParaRPr kumimoji="0" lang="en-US" sz="44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a:ea typeface="+mn-ea"/>
              <a:cs typeface="+mn-cs"/>
            </a:endParaRPr>
          </a:p>
        </p:txBody>
      </p:sp>
      <p:pic>
        <p:nvPicPr>
          <p:cNvPr id="7" name="Picture 2" descr="File Noto Emoji Oreo 1f336 Svg Wikimedia Commons Chili - Pepper Icon Png  Clipart (#1862906) - PinClipart">
            <a:extLst>
              <a:ext uri="{FF2B5EF4-FFF2-40B4-BE49-F238E27FC236}">
                <a16:creationId xmlns:a16="http://schemas.microsoft.com/office/drawing/2014/main" id="{55524AF0-4230-41EA-B62E-1C37F98F5E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58" b="90952" l="5568" r="95455">
                        <a14:foregroundMark x1="80392" y1="6538" x2="86573" y2="7086"/>
                        <a14:foregroundMark x1="89572" y1="27615" x2="85909" y2="32902"/>
                        <a14:foregroundMark x1="85909" y1="32902" x2="83183" y2="24647"/>
                        <a14:foregroundMark x1="84280" y1="19624" x2="85682" y2="16334"/>
                        <a14:foregroundMark x1="83729" y1="20917" x2="83879" y2="20564"/>
                        <a14:foregroundMark x1="85682" y1="16334" x2="83655" y2="13852"/>
                        <a14:foregroundMark x1="92273" y1="30552" x2="95279" y2="37657"/>
                        <a14:foregroundMark x1="95178" y1="39204" x2="93182" y2="47356"/>
                        <a14:foregroundMark x1="39593" y1="90816" x2="44205" y2="90952"/>
                        <a14:foregroundMark x1="44205" y1="90952" x2="48068" y2="90129"/>
                        <a14:foregroundMark x1="8977" y1="77791" x2="10114" y2="81081"/>
                        <a14:foregroundMark x1="5568" y1="81630" x2="5568" y2="82961"/>
                        <a14:backgroundMark x1="79065" y1="6806" x2="79350" y2="6803"/>
                        <a14:backgroundMark x1="79187" y1="6805" x2="79039" y2="6807"/>
                        <a14:backgroundMark x1="78295" y1="6816" x2="79183" y2="6805"/>
                        <a14:backgroundMark x1="86705" y1="7051" x2="91364" y2="25147"/>
                        <a14:backgroundMark x1="90795" y1="25969" x2="90795" y2="27615"/>
                        <a14:backgroundMark x1="79773" y1="5875" x2="76136" y2="8108"/>
                        <a14:backgroundMark x1="79886" y1="9401" x2="83636" y2="13866"/>
                        <a14:backgroundMark x1="83523" y1="21857" x2="82614" y2="24442"/>
                        <a14:backgroundMark x1="90795" y1="26087" x2="91932" y2="25734"/>
                        <a14:backgroundMark x1="83864" y1="21269" x2="84091" y2="22914"/>
                        <a14:backgroundMark x1="83636" y1="20917" x2="83636" y2="21622"/>
                        <a14:backgroundMark x1="95682" y1="37720" x2="95455" y2="39248"/>
                        <a14:backgroundMark x1="83864" y1="19624" x2="83864" y2="20564"/>
                        <a14:backgroundMark x1="35909" y1="90952" x2="39091" y2="91539"/>
                        <a14:backgroundMark x1="6364" y1="79083" x2="4545" y2="80729"/>
                      </a14:backgroundRemoval>
                    </a14:imgEffect>
                  </a14:imgLayer>
                </a14:imgProps>
              </a:ext>
              <a:ext uri="{28A0092B-C50C-407E-A947-70E740481C1C}">
                <a14:useLocalDpi xmlns:a14="http://schemas.microsoft.com/office/drawing/2010/main" val="0"/>
              </a:ext>
            </a:extLst>
          </a:blip>
          <a:srcRect/>
          <a:stretch>
            <a:fillRect/>
          </a:stretch>
        </p:blipFill>
        <p:spPr bwMode="auto">
          <a:xfrm>
            <a:off x="2968366" y="769638"/>
            <a:ext cx="712518" cy="8309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nimated Rhythm Cards | Music classroom, Music curriculum, Music rhythm">
            <a:extLst>
              <a:ext uri="{FF2B5EF4-FFF2-40B4-BE49-F238E27FC236}">
                <a16:creationId xmlns:a16="http://schemas.microsoft.com/office/drawing/2014/main" id="{1E457E32-938D-45C8-A3DC-D6CA95AB0B9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762846" y="234777"/>
            <a:ext cx="4329444" cy="180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00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00D4CC-70FC-44BA-AAD8-5749545A8882}"/>
              </a:ext>
            </a:extLst>
          </p:cNvPr>
          <p:cNvSpPr txBox="1"/>
          <p:nvPr/>
        </p:nvSpPr>
        <p:spPr>
          <a:xfrm>
            <a:off x="1016298" y="1685262"/>
            <a:ext cx="2264735" cy="4431983"/>
          </a:xfrm>
          <a:prstGeom prst="rect">
            <a:avLst/>
          </a:prstGeom>
          <a:solidFill>
            <a:srgbClr val="FF0000"/>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US" sz="2400" b="1">
                <a:solidFill>
                  <a:schemeClr val="bg1"/>
                </a:solidFill>
              </a:rPr>
              <a:t>Quarter Notes</a:t>
            </a:r>
          </a:p>
          <a:p>
            <a:endParaRPr lang="en-US" sz="2400" b="1">
              <a:solidFill>
                <a:schemeClr val="bg1"/>
              </a:solidFill>
            </a:endParaRPr>
          </a:p>
          <a:p>
            <a:pPr marL="285750" indent="-285750">
              <a:buFont typeface="Arial" panose="020B0604020202020204" pitchFamily="34" charset="0"/>
              <a:buChar char="•"/>
            </a:pPr>
            <a:r>
              <a:rPr lang="en-US" sz="2000" b="1">
                <a:solidFill>
                  <a:schemeClr val="bg1"/>
                </a:solidFill>
              </a:rPr>
              <a:t>Susan A</a:t>
            </a:r>
          </a:p>
          <a:p>
            <a:pPr marL="285750" indent="-285750">
              <a:buFont typeface="Arial" panose="020B0604020202020204" pitchFamily="34" charset="0"/>
              <a:buChar char="•"/>
            </a:pPr>
            <a:r>
              <a:rPr lang="en-US" sz="2000" b="1">
                <a:solidFill>
                  <a:schemeClr val="bg1"/>
                </a:solidFill>
              </a:rPr>
              <a:t>Chris W</a:t>
            </a:r>
          </a:p>
          <a:p>
            <a:pPr marL="285750" indent="-285750">
              <a:buFont typeface="Arial" panose="020B0604020202020204" pitchFamily="34" charset="0"/>
              <a:buChar char="•"/>
            </a:pPr>
            <a:r>
              <a:rPr lang="en-US" sz="2000" b="1">
                <a:solidFill>
                  <a:schemeClr val="bg1"/>
                </a:solidFill>
              </a:rPr>
              <a:t>Ziad B</a:t>
            </a:r>
          </a:p>
          <a:p>
            <a:pPr marL="285750" indent="-285750">
              <a:buFont typeface="Arial" panose="020B0604020202020204" pitchFamily="34" charset="0"/>
              <a:buChar char="•"/>
            </a:pPr>
            <a:r>
              <a:rPr lang="en-US" sz="2000" b="1">
                <a:solidFill>
                  <a:schemeClr val="bg1"/>
                </a:solidFill>
              </a:rPr>
              <a:t>Annelise M</a:t>
            </a:r>
          </a:p>
          <a:p>
            <a:pPr marL="285750" indent="-285750">
              <a:buFont typeface="Arial" panose="020B0604020202020204" pitchFamily="34" charset="0"/>
              <a:buChar char="•"/>
            </a:pPr>
            <a:r>
              <a:rPr lang="en-US" sz="2000" b="1">
                <a:solidFill>
                  <a:schemeClr val="bg1"/>
                </a:solidFill>
              </a:rPr>
              <a:t>Megan E</a:t>
            </a:r>
          </a:p>
          <a:p>
            <a:pPr marL="285750" indent="-285750">
              <a:buFont typeface="Arial" panose="020B0604020202020204" pitchFamily="34" charset="0"/>
              <a:buChar char="•"/>
            </a:pPr>
            <a:r>
              <a:rPr lang="en-US" sz="2000" b="1">
                <a:solidFill>
                  <a:schemeClr val="bg1"/>
                </a:solidFill>
              </a:rPr>
              <a:t>Bennie L</a:t>
            </a:r>
          </a:p>
          <a:p>
            <a:pPr marL="285750" indent="-285750">
              <a:buFont typeface="Arial" panose="020B0604020202020204" pitchFamily="34" charset="0"/>
              <a:buChar char="•"/>
            </a:pPr>
            <a:r>
              <a:rPr lang="en-US" sz="2000" b="1">
                <a:solidFill>
                  <a:schemeClr val="bg1"/>
                </a:solidFill>
              </a:rPr>
              <a:t>Rashad P</a:t>
            </a:r>
          </a:p>
          <a:p>
            <a:pPr marL="285750" indent="-285750">
              <a:buFont typeface="Arial" panose="020B0604020202020204" pitchFamily="34" charset="0"/>
              <a:buChar char="•"/>
            </a:pPr>
            <a:r>
              <a:rPr lang="en-US" sz="2000" b="1">
                <a:solidFill>
                  <a:schemeClr val="bg1"/>
                </a:solidFill>
              </a:rPr>
              <a:t>Mia C</a:t>
            </a:r>
          </a:p>
          <a:p>
            <a:pPr marL="285750" indent="-285750">
              <a:buFont typeface="Arial" panose="020B0604020202020204" pitchFamily="34" charset="0"/>
              <a:buChar char="•"/>
            </a:pPr>
            <a:r>
              <a:rPr lang="en-US" sz="2000" b="1">
                <a:solidFill>
                  <a:schemeClr val="bg1"/>
                </a:solidFill>
              </a:rPr>
              <a:t>Jared B</a:t>
            </a:r>
            <a:endParaRPr lang="en-US" sz="2400" b="1">
              <a:solidFill>
                <a:schemeClr val="bg1"/>
              </a:solidFill>
            </a:endParaRPr>
          </a:p>
          <a:p>
            <a:pPr marL="285750" indent="-285750">
              <a:buFont typeface="Arial" panose="020B0604020202020204" pitchFamily="34" charset="0"/>
              <a:buChar char="•"/>
            </a:pPr>
            <a:r>
              <a:rPr lang="en-US" sz="2000" b="1">
                <a:solidFill>
                  <a:schemeClr val="bg1"/>
                </a:solidFill>
              </a:rPr>
              <a:t>Bobby R</a:t>
            </a:r>
          </a:p>
          <a:p>
            <a:pPr marL="285750" indent="-285750">
              <a:buFont typeface="Arial" panose="020B0604020202020204" pitchFamily="34" charset="0"/>
              <a:buChar char="•"/>
            </a:pPr>
            <a:r>
              <a:rPr lang="en-US" sz="2000" b="1">
                <a:solidFill>
                  <a:schemeClr val="bg1"/>
                </a:solidFill>
              </a:rPr>
              <a:t>Moses P</a:t>
            </a:r>
            <a:endParaRPr lang="en-US" sz="2400" b="1">
              <a:solidFill>
                <a:schemeClr val="bg1"/>
              </a:solidFill>
            </a:endParaRPr>
          </a:p>
          <a:p>
            <a:endParaRPr lang="en-US" sz="1400" b="1"/>
          </a:p>
        </p:txBody>
      </p:sp>
      <p:sp>
        <p:nvSpPr>
          <p:cNvPr id="5" name="TextBox 4">
            <a:extLst>
              <a:ext uri="{FF2B5EF4-FFF2-40B4-BE49-F238E27FC236}">
                <a16:creationId xmlns:a16="http://schemas.microsoft.com/office/drawing/2014/main" id="{3B3506C1-DF8E-4775-8A6F-7B2BB9972156}"/>
              </a:ext>
            </a:extLst>
          </p:cNvPr>
          <p:cNvSpPr txBox="1"/>
          <p:nvPr/>
        </p:nvSpPr>
        <p:spPr>
          <a:xfrm>
            <a:off x="6287389" y="1685262"/>
            <a:ext cx="2264735" cy="4447371"/>
          </a:xfrm>
          <a:prstGeom prst="rect">
            <a:avLst/>
          </a:prstGeom>
          <a:solidFill>
            <a:srgbClr val="00C400"/>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US" sz="2400" b="1">
                <a:solidFill>
                  <a:schemeClr val="bg1"/>
                </a:solidFill>
              </a:rPr>
              <a:t>Half Notes</a:t>
            </a:r>
          </a:p>
          <a:p>
            <a:endParaRPr lang="en-US" sz="2400" b="1">
              <a:solidFill>
                <a:schemeClr val="bg1"/>
              </a:solidFill>
            </a:endParaRPr>
          </a:p>
          <a:p>
            <a:pPr marL="285750" indent="-285750">
              <a:buFont typeface="Arial" panose="020B0604020202020204" pitchFamily="34" charset="0"/>
              <a:buChar char="•"/>
            </a:pPr>
            <a:r>
              <a:rPr lang="en-US" sz="2000" b="1">
                <a:solidFill>
                  <a:schemeClr val="bg1"/>
                </a:solidFill>
              </a:rPr>
              <a:t>Esther K</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endParaRPr lang="en-US" sz="2000" b="1"/>
          </a:p>
          <a:p>
            <a:pPr marL="285750" indent="-285750">
              <a:buFont typeface="Arial" panose="020B0604020202020204" pitchFamily="34" charset="0"/>
              <a:buChar char="•"/>
            </a:pPr>
            <a:endParaRPr lang="en-US" sz="1000" b="1"/>
          </a:p>
          <a:p>
            <a:endParaRPr lang="en-US" sz="2000" b="1"/>
          </a:p>
          <a:p>
            <a:endParaRPr lang="en-US" sz="2000" b="1"/>
          </a:p>
          <a:p>
            <a:pPr marL="285750" indent="-285750">
              <a:buFont typeface="Arial" panose="020B0604020202020204" pitchFamily="34" charset="0"/>
              <a:buChar char="•"/>
            </a:pPr>
            <a:endParaRPr lang="en-US" sz="1200" b="1"/>
          </a:p>
          <a:p>
            <a:pPr marL="285750" indent="-285750">
              <a:buFont typeface="Arial" panose="020B0604020202020204" pitchFamily="34" charset="0"/>
              <a:buChar char="•"/>
            </a:pPr>
            <a:endParaRPr lang="en-US" sz="2800" b="1"/>
          </a:p>
          <a:p>
            <a:pPr marL="285750" indent="-285750">
              <a:buFont typeface="Arial" panose="020B0604020202020204" pitchFamily="34" charset="0"/>
              <a:buChar char="•"/>
            </a:pPr>
            <a:endParaRPr lang="en-US" sz="2000" b="1"/>
          </a:p>
          <a:p>
            <a:endParaRPr lang="en-US" sz="1600" b="1"/>
          </a:p>
          <a:p>
            <a:endParaRPr lang="en-US" sz="2400" b="1"/>
          </a:p>
          <a:p>
            <a:pPr marL="285750" indent="-285750">
              <a:buFont typeface="Arial" panose="020B0604020202020204" pitchFamily="34" charset="0"/>
              <a:buChar char="•"/>
            </a:pPr>
            <a:endParaRPr lang="en-US" sz="2400" b="1"/>
          </a:p>
        </p:txBody>
      </p:sp>
      <p:sp>
        <p:nvSpPr>
          <p:cNvPr id="6" name="TextBox 5">
            <a:extLst>
              <a:ext uri="{FF2B5EF4-FFF2-40B4-BE49-F238E27FC236}">
                <a16:creationId xmlns:a16="http://schemas.microsoft.com/office/drawing/2014/main" id="{033B768F-674E-4B03-A063-192B8A7CF2E0}"/>
              </a:ext>
            </a:extLst>
          </p:cNvPr>
          <p:cNvSpPr txBox="1"/>
          <p:nvPr/>
        </p:nvSpPr>
        <p:spPr>
          <a:xfrm>
            <a:off x="3670006" y="1685262"/>
            <a:ext cx="2264735" cy="4431983"/>
          </a:xfrm>
          <a:prstGeom prst="rect">
            <a:avLst/>
          </a:prstGeom>
          <a:solidFill>
            <a:srgbClr val="3333FF"/>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US" sz="2400" b="1">
                <a:solidFill>
                  <a:schemeClr val="bg1"/>
                </a:solidFill>
              </a:rPr>
              <a:t>Eighth Notes</a:t>
            </a:r>
          </a:p>
          <a:p>
            <a:endParaRPr lang="en-US" sz="2400" b="1">
              <a:solidFill>
                <a:schemeClr val="bg1"/>
              </a:solidFill>
            </a:endParaRPr>
          </a:p>
          <a:p>
            <a:pPr marL="285750" indent="-285750">
              <a:buFont typeface="Arial" panose="020B0604020202020204" pitchFamily="34" charset="0"/>
              <a:buChar char="•"/>
            </a:pPr>
            <a:r>
              <a:rPr lang="en-US" sz="2000" b="1">
                <a:solidFill>
                  <a:schemeClr val="bg1"/>
                </a:solidFill>
              </a:rPr>
              <a:t>Ariel R</a:t>
            </a:r>
          </a:p>
          <a:p>
            <a:pPr marL="285750" indent="-285750">
              <a:buFont typeface="Arial" panose="020B0604020202020204" pitchFamily="34" charset="0"/>
              <a:buChar char="•"/>
            </a:pPr>
            <a:r>
              <a:rPr lang="en-US" sz="2000" b="1">
                <a:solidFill>
                  <a:schemeClr val="bg1"/>
                </a:solidFill>
              </a:rPr>
              <a:t>Matt K</a:t>
            </a:r>
          </a:p>
          <a:p>
            <a:pPr marL="285750" indent="-285750">
              <a:buFont typeface="Arial" panose="020B0604020202020204" pitchFamily="34" charset="0"/>
              <a:buChar char="•"/>
            </a:pPr>
            <a:r>
              <a:rPr lang="en-US" sz="2000" b="1">
                <a:solidFill>
                  <a:schemeClr val="bg1"/>
                </a:solidFill>
              </a:rPr>
              <a:t>Sarah B</a:t>
            </a:r>
          </a:p>
          <a:p>
            <a:pPr marL="285750" indent="-285750">
              <a:buFont typeface="Arial" panose="020B0604020202020204" pitchFamily="34" charset="0"/>
              <a:buChar char="•"/>
            </a:pPr>
            <a:r>
              <a:rPr lang="en-US" sz="2000" b="1">
                <a:solidFill>
                  <a:schemeClr val="bg1"/>
                </a:solidFill>
              </a:rPr>
              <a:t>Ahmad M</a:t>
            </a:r>
          </a:p>
          <a:p>
            <a:pPr marL="285750" indent="-285750">
              <a:buFont typeface="Arial" panose="020B0604020202020204" pitchFamily="34" charset="0"/>
              <a:buChar char="•"/>
            </a:pPr>
            <a:r>
              <a:rPr lang="en-US" sz="2000" b="1">
                <a:solidFill>
                  <a:schemeClr val="bg1"/>
                </a:solidFill>
              </a:rPr>
              <a:t>Robina R</a:t>
            </a:r>
          </a:p>
          <a:p>
            <a:pPr marL="285750" indent="-285750">
              <a:buFont typeface="Arial" panose="020B0604020202020204" pitchFamily="34" charset="0"/>
              <a:buChar char="•"/>
            </a:pPr>
            <a:r>
              <a:rPr lang="en-US" sz="2000" b="1" err="1">
                <a:solidFill>
                  <a:schemeClr val="bg1"/>
                </a:solidFill>
              </a:rPr>
              <a:t>Maleek</a:t>
            </a:r>
            <a:r>
              <a:rPr lang="en-US" sz="2000" b="1">
                <a:solidFill>
                  <a:schemeClr val="bg1"/>
                </a:solidFill>
              </a:rPr>
              <a:t> L</a:t>
            </a:r>
          </a:p>
          <a:p>
            <a:pPr marL="285750" indent="-285750">
              <a:buFont typeface="Arial" panose="020B0604020202020204" pitchFamily="34" charset="0"/>
              <a:buChar char="•"/>
            </a:pPr>
            <a:r>
              <a:rPr lang="en-US" sz="2000" b="1">
                <a:solidFill>
                  <a:schemeClr val="bg1"/>
                </a:solidFill>
              </a:rPr>
              <a:t>Amaya P</a:t>
            </a:r>
          </a:p>
          <a:p>
            <a:pPr marL="285750" indent="-285750">
              <a:buFont typeface="Arial" panose="020B0604020202020204" pitchFamily="34" charset="0"/>
              <a:buChar char="•"/>
            </a:pPr>
            <a:r>
              <a:rPr lang="en-US" sz="2000" b="1">
                <a:solidFill>
                  <a:schemeClr val="bg1"/>
                </a:solidFill>
              </a:rPr>
              <a:t>DeShawn S</a:t>
            </a:r>
          </a:p>
          <a:p>
            <a:pPr marL="285750" indent="-285750">
              <a:buFont typeface="Arial" panose="020B0604020202020204" pitchFamily="34" charset="0"/>
              <a:buChar char="•"/>
            </a:pPr>
            <a:r>
              <a:rPr lang="en-US" sz="2000" b="1">
                <a:solidFill>
                  <a:schemeClr val="bg1"/>
                </a:solidFill>
              </a:rPr>
              <a:t>Jamal P</a:t>
            </a:r>
          </a:p>
          <a:p>
            <a:pPr marL="285750" indent="-285750">
              <a:buFont typeface="Arial" panose="020B0604020202020204" pitchFamily="34" charset="0"/>
              <a:buChar char="•"/>
            </a:pPr>
            <a:r>
              <a:rPr lang="en-US" sz="2000" b="1">
                <a:solidFill>
                  <a:schemeClr val="bg1"/>
                </a:solidFill>
              </a:rPr>
              <a:t>Mina K</a:t>
            </a:r>
          </a:p>
          <a:p>
            <a:pPr marL="285750" indent="-285750">
              <a:buFont typeface="Arial" panose="020B0604020202020204" pitchFamily="34" charset="0"/>
              <a:buChar char="•"/>
            </a:pPr>
            <a:endParaRPr lang="en-US" sz="2000" b="1"/>
          </a:p>
          <a:p>
            <a:pPr marL="285750" indent="-285750">
              <a:buFont typeface="Arial" panose="020B0604020202020204" pitchFamily="34" charset="0"/>
              <a:buChar char="•"/>
            </a:pPr>
            <a:endParaRPr lang="en-US" sz="1400" b="1"/>
          </a:p>
        </p:txBody>
      </p:sp>
      <p:sp>
        <p:nvSpPr>
          <p:cNvPr id="8" name="TextBox 7">
            <a:extLst>
              <a:ext uri="{FF2B5EF4-FFF2-40B4-BE49-F238E27FC236}">
                <a16:creationId xmlns:a16="http://schemas.microsoft.com/office/drawing/2014/main" id="{0FF7F61F-E36B-4492-8CE1-7E7DD74EBE47}"/>
              </a:ext>
            </a:extLst>
          </p:cNvPr>
          <p:cNvSpPr txBox="1"/>
          <p:nvPr/>
        </p:nvSpPr>
        <p:spPr>
          <a:xfrm>
            <a:off x="8904772" y="1685262"/>
            <a:ext cx="2264735" cy="4462760"/>
          </a:xfrm>
          <a:prstGeom prst="rect">
            <a:avLst/>
          </a:prstGeom>
          <a:solidFill>
            <a:srgbClr val="CC0099"/>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US" sz="2400" b="1">
                <a:solidFill>
                  <a:schemeClr val="bg1"/>
                </a:solidFill>
              </a:rPr>
              <a:t>Whole Notes</a:t>
            </a:r>
          </a:p>
          <a:p>
            <a:endParaRPr lang="en-US" sz="2400"/>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US" sz="110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endParaRPr lang="en-US" sz="2400"/>
          </a:p>
          <a:p>
            <a:endParaRPr lang="en-US" sz="2400"/>
          </a:p>
          <a:p>
            <a:pPr marL="285750" indent="-285750">
              <a:buFont typeface="Arial" panose="020B0604020202020204" pitchFamily="34" charset="0"/>
              <a:buChar char="•"/>
            </a:pPr>
            <a:endParaRPr lang="en-US" sz="25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000"/>
          </a:p>
        </p:txBody>
      </p:sp>
      <p:sp>
        <p:nvSpPr>
          <p:cNvPr id="9" name="TextBox 8">
            <a:extLst>
              <a:ext uri="{FF2B5EF4-FFF2-40B4-BE49-F238E27FC236}">
                <a16:creationId xmlns:a16="http://schemas.microsoft.com/office/drawing/2014/main" id="{E11FCAAD-D016-4AF6-B904-1F5A91DC74F5}"/>
              </a:ext>
            </a:extLst>
          </p:cNvPr>
          <p:cNvSpPr txBox="1"/>
          <p:nvPr/>
        </p:nvSpPr>
        <p:spPr>
          <a:xfrm>
            <a:off x="1016298" y="475785"/>
            <a:ext cx="4944140" cy="769441"/>
          </a:xfrm>
          <a:prstGeom prst="rect">
            <a:avLst/>
          </a:prstGeom>
          <a:noFill/>
        </p:spPr>
        <p:txBody>
          <a:bodyPr wrap="square" rtlCol="0">
            <a:spAutoFit/>
          </a:bodyPr>
          <a:lstStyle/>
          <a:p>
            <a:r>
              <a:rPr lang="en-US" sz="4400" b="1">
                <a:solidFill>
                  <a:srgbClr val="FF0000"/>
                </a:solidFill>
              </a:rPr>
              <a:t>W</a:t>
            </a:r>
            <a:r>
              <a:rPr lang="en-US" sz="4400" b="1">
                <a:solidFill>
                  <a:srgbClr val="0070C0"/>
                </a:solidFill>
              </a:rPr>
              <a:t>e</a:t>
            </a:r>
            <a:r>
              <a:rPr lang="en-US" sz="4400" b="1">
                <a:solidFill>
                  <a:srgbClr val="00C400"/>
                </a:solidFill>
              </a:rPr>
              <a:t>e</a:t>
            </a:r>
            <a:r>
              <a:rPr lang="en-US" sz="4400" b="1">
                <a:solidFill>
                  <a:srgbClr val="CC0099"/>
                </a:solidFill>
              </a:rPr>
              <a:t>k</a:t>
            </a:r>
            <a:r>
              <a:rPr lang="en-US" sz="4400" b="1"/>
              <a:t> </a:t>
            </a:r>
            <a:r>
              <a:rPr lang="en-US" sz="4400" b="1">
                <a:solidFill>
                  <a:srgbClr val="FF0000"/>
                </a:solidFill>
              </a:rPr>
              <a:t>1</a:t>
            </a:r>
            <a:r>
              <a:rPr lang="en-US" sz="4400" b="1"/>
              <a:t> </a:t>
            </a:r>
            <a:r>
              <a:rPr lang="en-US" sz="4400" b="1">
                <a:solidFill>
                  <a:srgbClr val="0070C0"/>
                </a:solidFill>
              </a:rPr>
              <a:t>G</a:t>
            </a:r>
            <a:r>
              <a:rPr lang="en-US" sz="4400" b="1">
                <a:solidFill>
                  <a:srgbClr val="00C400"/>
                </a:solidFill>
              </a:rPr>
              <a:t>r</a:t>
            </a:r>
            <a:r>
              <a:rPr lang="en-US" sz="4400" b="1">
                <a:solidFill>
                  <a:srgbClr val="CC0099"/>
                </a:solidFill>
              </a:rPr>
              <a:t>o</a:t>
            </a:r>
            <a:r>
              <a:rPr lang="en-US" sz="4400" b="1">
                <a:solidFill>
                  <a:srgbClr val="FF0000"/>
                </a:solidFill>
              </a:rPr>
              <a:t>u</a:t>
            </a:r>
            <a:r>
              <a:rPr lang="en-US" sz="4400" b="1">
                <a:solidFill>
                  <a:srgbClr val="0070C0"/>
                </a:solidFill>
              </a:rPr>
              <a:t>p</a:t>
            </a:r>
            <a:r>
              <a:rPr lang="en-US" sz="4400" b="1">
                <a:solidFill>
                  <a:srgbClr val="00C400"/>
                </a:solidFill>
              </a:rPr>
              <a:t>s</a:t>
            </a:r>
          </a:p>
        </p:txBody>
      </p:sp>
    </p:spTree>
    <p:extLst>
      <p:ext uri="{BB962C8B-B14F-4D97-AF65-F5344CB8AC3E}">
        <p14:creationId xmlns:p14="http://schemas.microsoft.com/office/powerpoint/2010/main" val="191837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BE265-53BC-4C63-837B-7D37FB4B39CD}"/>
              </a:ext>
            </a:extLst>
          </p:cNvPr>
          <p:cNvSpPr txBox="1"/>
          <p:nvPr/>
        </p:nvSpPr>
        <p:spPr>
          <a:xfrm>
            <a:off x="1090769" y="656302"/>
            <a:ext cx="10376865" cy="62016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FF0000"/>
                </a:solidFill>
                <a:effectLst/>
                <a:uLnTx/>
                <a:uFillTx/>
                <a:latin typeface="Calibri" panose="020F0502020204030204"/>
                <a:ea typeface="+mn-ea"/>
                <a:cs typeface="+mn-cs"/>
              </a:rPr>
              <a:t>Quarter Notes </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Work with teacher in small group to read basic rhythm patterns from flashcards.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3333FF"/>
                </a:solidFill>
                <a:effectLst/>
                <a:uLnTx/>
                <a:uFillTx/>
                <a:latin typeface="Calibri" panose="020F0502020204030204"/>
                <a:ea typeface="+mn-ea"/>
                <a:cs typeface="+mn-cs"/>
              </a:rPr>
              <a:t>Eighth Notes </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Practice reading rhythm patterns with a partner using basic rhythm flashcards.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C400"/>
                </a:solidFill>
                <a:effectLst/>
                <a:uLnTx/>
                <a:uFillTx/>
                <a:latin typeface="Calibri" panose="020F0502020204030204"/>
                <a:ea typeface="+mn-ea"/>
                <a:cs typeface="+mn-cs"/>
              </a:rPr>
              <a:t>Half Notes </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Place eight basic rhythm flashcards in a row and read the cards in order. When finished, mix the cards and try again.</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CC0099"/>
                </a:solidFill>
                <a:effectLst/>
                <a:uLnTx/>
                <a:uFillTx/>
                <a:latin typeface="Calibri" panose="020F0502020204030204"/>
                <a:ea typeface="+mn-ea"/>
                <a:cs typeface="+mn-cs"/>
              </a:rPr>
              <a:t>Whole Notes </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Place eight advanced rhythm flashcards in a row and read the cards in order. When finished, mix the cards and try again. For a challenge, read the rhythm patterns backwards!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2" descr="Animated Rhythm Cards | Music classroom, Music curriculum, Music rhythm">
            <a:extLst>
              <a:ext uri="{FF2B5EF4-FFF2-40B4-BE49-F238E27FC236}">
                <a16:creationId xmlns:a16="http://schemas.microsoft.com/office/drawing/2014/main" id="{1E457E32-938D-45C8-A3DC-D6CA95AB0B9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17218" y="230028"/>
            <a:ext cx="2865695" cy="11940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27AAC97-5259-44DC-B5FE-ED3F73E801AA}"/>
              </a:ext>
            </a:extLst>
          </p:cNvPr>
          <p:cNvSpPr/>
          <p:nvPr/>
        </p:nvSpPr>
        <p:spPr>
          <a:xfrm>
            <a:off x="1090769" y="273050"/>
            <a:ext cx="5803255" cy="1107996"/>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DC5F02"/>
                </a:solidFill>
                <a:effectLst/>
                <a:uLnTx/>
                <a:uFillTx/>
                <a:latin typeface="Calibri" panose="020F0502020204030204"/>
                <a:ea typeface="+mn-ea"/>
                <a:cs typeface="+mn-cs"/>
              </a:rPr>
              <a:t>Rhythm Activity</a:t>
            </a:r>
            <a:endParaRPr kumimoji="0" lang="en-US" sz="4400" b="1" i="0" u="none" strike="noStrike" kern="1200" cap="none" spc="0" normalizeH="0" baseline="0" noProof="0">
              <a:ln>
                <a:noFill/>
              </a:ln>
              <a:solidFill>
                <a:srgbClr val="DC5F02"/>
              </a:solidFill>
              <a:effectLst/>
              <a:uLnTx/>
              <a:uFillTx/>
              <a:latin typeface="Calibri" panose="020F0502020204030204"/>
              <a:ea typeface="+mn-ea"/>
              <a:cs typeface="+mn-cs"/>
            </a:endParaRPr>
          </a:p>
        </p:txBody>
      </p:sp>
      <p:pic>
        <p:nvPicPr>
          <p:cNvPr id="25604" name="Picture 4" descr="Free Quarter Note Png, Download Free Quarter Note Png png images, Free  ClipArts on Clipart Library">
            <a:extLst>
              <a:ext uri="{FF2B5EF4-FFF2-40B4-BE49-F238E27FC236}">
                <a16:creationId xmlns:a16="http://schemas.microsoft.com/office/drawing/2014/main" id="{E549263C-FAB3-43D6-BE02-FEC36B7F4B20}"/>
              </a:ext>
            </a:extLst>
          </p:cNvPr>
          <p:cNvPicPr>
            <a:picLocks noChangeAspect="1" noChangeArrowheads="1"/>
          </p:cNvPicPr>
          <p:nvPr/>
        </p:nvPicPr>
        <p:blipFill>
          <a:blip r:embed="rId4">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467575" y="1510853"/>
            <a:ext cx="482586" cy="804834"/>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Free Eighth Note Png, Download Free Eighth Note Png png images, Free  ClipArts on Clipart Library">
            <a:extLst>
              <a:ext uri="{FF2B5EF4-FFF2-40B4-BE49-F238E27FC236}">
                <a16:creationId xmlns:a16="http://schemas.microsoft.com/office/drawing/2014/main" id="{4DD6F5C9-E32E-4991-A0AB-94CF4168BD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448" y="2635286"/>
            <a:ext cx="642718" cy="595017"/>
          </a:xfrm>
          <a:prstGeom prst="rect">
            <a:avLst/>
          </a:prstGeom>
          <a:noFill/>
          <a:extLst>
            <a:ext uri="{909E8E84-426E-40DD-AFC4-6F175D3DCCD1}">
              <a14:hiddenFill xmlns:a14="http://schemas.microsoft.com/office/drawing/2010/main">
                <a:solidFill>
                  <a:srgbClr val="FFFFFF"/>
                </a:solidFill>
              </a14:hiddenFill>
            </a:ext>
          </a:extLst>
        </p:spPr>
      </p:pic>
      <p:pic>
        <p:nvPicPr>
          <p:cNvPr id="25612" name="Picture 12" descr="Free Half Note Png, Download Free Half Note Png png images, Free ClipArts  on Clipart Library">
            <a:extLst>
              <a:ext uri="{FF2B5EF4-FFF2-40B4-BE49-F238E27FC236}">
                <a16:creationId xmlns:a16="http://schemas.microsoft.com/office/drawing/2014/main" id="{5C24E82A-FD05-414A-9741-A70AD8013B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529" y="3757151"/>
            <a:ext cx="655674" cy="655674"/>
          </a:xfrm>
          <a:prstGeom prst="rect">
            <a:avLst/>
          </a:prstGeom>
          <a:noFill/>
          <a:extLst>
            <a:ext uri="{909E8E84-426E-40DD-AFC4-6F175D3DCCD1}">
              <a14:hiddenFill xmlns:a14="http://schemas.microsoft.com/office/drawing/2010/main">
                <a:solidFill>
                  <a:srgbClr val="FFFFFF"/>
                </a:solidFill>
              </a14:hiddenFill>
            </a:ext>
          </a:extLst>
        </p:spPr>
      </p:pic>
      <p:pic>
        <p:nvPicPr>
          <p:cNvPr id="25614" name="Picture 14" descr="Free Whole Note Png, Download Free Whole Note Png png images, Free ClipArts  on Clipart Library">
            <a:extLst>
              <a:ext uri="{FF2B5EF4-FFF2-40B4-BE49-F238E27FC236}">
                <a16:creationId xmlns:a16="http://schemas.microsoft.com/office/drawing/2014/main" id="{78DBEE2E-896A-4735-B981-964FC11D5C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715" y="4939673"/>
            <a:ext cx="355780" cy="355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799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49000">
              <a:schemeClr val="bg1">
                <a:lumMod val="85000"/>
              </a:schemeClr>
            </a:gs>
            <a:gs pos="49000">
              <a:schemeClr val="bg1"/>
            </a:gs>
          </a:gsLst>
          <a:lin ang="5400000" scaled="1"/>
        </a:gradFill>
        <a:effectLst/>
      </p:bgPr>
    </p:bg>
    <p:spTree>
      <p:nvGrpSpPr>
        <p:cNvPr id="1" name=""/>
        <p:cNvGrpSpPr/>
        <p:nvPr/>
      </p:nvGrpSpPr>
      <p:grpSpPr>
        <a:xfrm>
          <a:off x="0" y="0"/>
          <a:ext cx="0" cy="0"/>
          <a:chOff x="0" y="0"/>
          <a:chExt cx="0" cy="0"/>
        </a:xfrm>
      </p:grpSpPr>
      <p:pic>
        <p:nvPicPr>
          <p:cNvPr id="6" name="Picture 2" descr="Red Hot GIFs - Get the best GIF on GIPHY">
            <a:extLst>
              <a:ext uri="{FF2B5EF4-FFF2-40B4-BE49-F238E27FC236}">
                <a16:creationId xmlns:a16="http://schemas.microsoft.com/office/drawing/2014/main" id="{FD331349-F7F9-4210-B3B6-B2481FBF2B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9401" y="367304"/>
            <a:ext cx="1812984" cy="991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2BE265-53BC-4C63-837B-7D37FB4B39CD}"/>
              </a:ext>
            </a:extLst>
          </p:cNvPr>
          <p:cNvSpPr txBox="1"/>
          <p:nvPr/>
        </p:nvSpPr>
        <p:spPr>
          <a:xfrm>
            <a:off x="200246" y="2700866"/>
            <a:ext cx="11791508"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Spice It Up with Leveled Instruction…Younger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Rhythm Unit – Concept: Writing Rhythm Patterns         Standard: ESGM1.PR.3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alibri" panose="020F0502020204030204"/>
                <a:ea typeface="+mn-ea"/>
                <a:cs typeface="+mn-cs"/>
              </a:rPr>
              <a:t>Leveled Instruction: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(Remediation) Level 1 – Use popsicle sticks to create 4 beat rhythms with teacher assistance.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(Advancing) Level 2 – Use popsicle sticks to create 4 beat rhythms alone. Create 4 different patterns.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(On Level) Level 3 – Use popsicle sticks to create 4 beat rhythms alone. Create 8 different patterns.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(Above Level) Level 4 - Use popsicle sticks to create 4 beat rhythms alone. Create one pattern </a:t>
            </a:r>
            <a:r>
              <a:rPr kumimoji="0" lang="en-US" sz="2000" b="1" i="0" u="none" strike="noStrike" kern="1200" cap="none" spc="0" normalizeH="0" baseline="0" noProof="0" err="1">
                <a:ln>
                  <a:noFill/>
                </a:ln>
                <a:solidFill>
                  <a:prstClr val="black"/>
                </a:solidFill>
                <a:effectLst/>
                <a:uLnTx/>
                <a:uFillTx/>
                <a:latin typeface="Calibri" panose="020F0502020204030204"/>
                <a:ea typeface="+mn-ea"/>
                <a:cs typeface="+mn-cs"/>
              </a:rPr>
              <a:t>tha</a:t>
            </a:r>
            <a:r>
              <a:rPr lang="en-US" sz="2000" b="1">
                <a:solidFill>
                  <a:prstClr val="black"/>
                </a:solidFill>
                <a:latin typeface="Calibri" panose="020F0502020204030204"/>
              </a:rPr>
              <a:t>t begins with a ta, one pattern that begins with a </a:t>
            </a:r>
            <a:r>
              <a:rPr lang="en-US" sz="2000" b="1" err="1">
                <a:solidFill>
                  <a:prstClr val="black"/>
                </a:solidFill>
                <a:latin typeface="Calibri" panose="020F0502020204030204"/>
              </a:rPr>
              <a:t>ti</a:t>
            </a:r>
            <a:r>
              <a:rPr lang="en-US" sz="2000" b="1">
                <a:solidFill>
                  <a:prstClr val="black"/>
                </a:solidFill>
                <a:latin typeface="Calibri" panose="020F0502020204030204"/>
              </a:rPr>
              <a:t> </a:t>
            </a:r>
            <a:r>
              <a:rPr lang="en-US" sz="2000" b="1" err="1">
                <a:solidFill>
                  <a:prstClr val="black"/>
                </a:solidFill>
                <a:latin typeface="Calibri" panose="020F0502020204030204"/>
              </a:rPr>
              <a:t>ti</a:t>
            </a:r>
            <a:r>
              <a:rPr lang="en-US" sz="2000" b="1">
                <a:solidFill>
                  <a:prstClr val="black"/>
                </a:solidFill>
                <a:latin typeface="Calibri" panose="020F0502020204030204"/>
              </a:rPr>
              <a:t>, one pattern that begins with a rest, one pattern that ends with two </a:t>
            </a:r>
            <a:r>
              <a:rPr lang="en-US" sz="2000" b="1" err="1">
                <a:solidFill>
                  <a:prstClr val="black"/>
                </a:solidFill>
                <a:latin typeface="Calibri" panose="020F0502020204030204"/>
              </a:rPr>
              <a:t>ta’s</a:t>
            </a:r>
            <a:r>
              <a:rPr lang="en-US" sz="2000" b="1">
                <a:solidFill>
                  <a:prstClr val="black"/>
                </a:solidFill>
                <a:latin typeface="Calibri" panose="020F0502020204030204"/>
              </a:rPr>
              <a:t>, one pattern that has two rests in the middle, one pattern that ends with two </a:t>
            </a:r>
            <a:r>
              <a:rPr lang="en-US" sz="2000" b="1" err="1">
                <a:solidFill>
                  <a:prstClr val="black"/>
                </a:solidFill>
                <a:latin typeface="Calibri" panose="020F0502020204030204"/>
              </a:rPr>
              <a:t>ti</a:t>
            </a:r>
            <a:r>
              <a:rPr lang="en-US" sz="2000" b="1">
                <a:solidFill>
                  <a:prstClr val="black"/>
                </a:solidFill>
                <a:latin typeface="Calibri" panose="020F0502020204030204"/>
              </a:rPr>
              <a:t> </a:t>
            </a:r>
            <a:r>
              <a:rPr lang="en-US" sz="2000" b="1" err="1">
                <a:solidFill>
                  <a:prstClr val="black"/>
                </a:solidFill>
                <a:latin typeface="Calibri" panose="020F0502020204030204"/>
              </a:rPr>
              <a:t>ti’s</a:t>
            </a:r>
            <a:r>
              <a:rPr lang="en-US" sz="2000" b="1">
                <a:solidFill>
                  <a:prstClr val="black"/>
                </a:solidFill>
                <a:latin typeface="Calibri" panose="020F0502020204030204"/>
              </a:rPr>
              <a:t>, one pattern that begins with a ta and ends with a ta, and one pattern that doesn’t have a rest!</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F2317C9-C109-4725-980B-F0049C9F75EE}"/>
              </a:ext>
            </a:extLst>
          </p:cNvPr>
          <p:cNvSpPr/>
          <p:nvPr/>
        </p:nvSpPr>
        <p:spPr>
          <a:xfrm>
            <a:off x="818680" y="1514521"/>
            <a:ext cx="854425" cy="769441"/>
          </a:xfrm>
          <a:prstGeom prst="rect">
            <a:avLst/>
          </a:prstGeom>
          <a:solidFill>
            <a:srgbClr val="FF0000"/>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ln w="13462">
                  <a:solidFill>
                    <a:prstClr val="white"/>
                  </a:solidFill>
                  <a:prstDash val="solid"/>
                </a:ln>
                <a:effectLst>
                  <a:outerShdw dist="38100" dir="2700000" algn="bl" rotWithShape="0">
                    <a:srgbClr val="5B9BD5"/>
                  </a:outerShdw>
                </a:effectLst>
                <a:latin typeface="Calibri" panose="020F0502020204030204"/>
                <a:cs typeface="Calibri"/>
              </a:rPr>
              <a:t>2</a:t>
            </a:r>
            <a:endParaRPr lang="en-US" sz="4400" b="1" i="0" u="none" strike="noStrike" kern="1200" cap="none" spc="0" normalizeH="0" baseline="0" noProof="0">
              <a:ln w="13462">
                <a:solidFill>
                  <a:prstClr val="white"/>
                </a:solidFill>
                <a:prstDash val="solid"/>
              </a:ln>
              <a:effectLst>
                <a:outerShdw dist="38100" dir="2700000" algn="bl" rotWithShape="0">
                  <a:srgbClr val="5B9BD5"/>
                </a:outerShdw>
              </a:effectLst>
              <a:uLnTx/>
              <a:uFillTx/>
              <a:latin typeface="Calibri" panose="020F0502020204030204"/>
              <a:cs typeface="Calibri"/>
            </a:endParaRPr>
          </a:p>
        </p:txBody>
      </p:sp>
      <p:pic>
        <p:nvPicPr>
          <p:cNvPr id="7" name="Picture 2" descr="File Noto Emoji Oreo 1f336 Svg Wikimedia Commons Chili - Pepper Icon Png  Clipart (#1862906) - PinClipart">
            <a:extLst>
              <a:ext uri="{FF2B5EF4-FFF2-40B4-BE49-F238E27FC236}">
                <a16:creationId xmlns:a16="http://schemas.microsoft.com/office/drawing/2014/main" id="{55524AF0-4230-41EA-B62E-1C37F98F5E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58" b="90952" l="5568" r="95455">
                        <a14:foregroundMark x1="80392" y1="6538" x2="86573" y2="7086"/>
                        <a14:foregroundMark x1="89572" y1="27615" x2="85909" y2="32902"/>
                        <a14:foregroundMark x1="85909" y1="32902" x2="83183" y2="24647"/>
                        <a14:foregroundMark x1="84280" y1="19624" x2="85682" y2="16334"/>
                        <a14:foregroundMark x1="83729" y1="20917" x2="83879" y2="20564"/>
                        <a14:foregroundMark x1="85682" y1="16334" x2="83655" y2="13852"/>
                        <a14:foregroundMark x1="92273" y1="30552" x2="95279" y2="37657"/>
                        <a14:foregroundMark x1="95178" y1="39204" x2="93182" y2="47356"/>
                        <a14:foregroundMark x1="39593" y1="90816" x2="44205" y2="90952"/>
                        <a14:foregroundMark x1="44205" y1="90952" x2="48068" y2="90129"/>
                        <a14:foregroundMark x1="8977" y1="77791" x2="10114" y2="81081"/>
                        <a14:foregroundMark x1="5568" y1="81630" x2="5568" y2="82961"/>
                        <a14:backgroundMark x1="79065" y1="6806" x2="79350" y2="6803"/>
                        <a14:backgroundMark x1="79187" y1="6805" x2="79039" y2="6807"/>
                        <a14:backgroundMark x1="78295" y1="6816" x2="79183" y2="6805"/>
                        <a14:backgroundMark x1="86705" y1="7051" x2="91364" y2="25147"/>
                        <a14:backgroundMark x1="90795" y1="25969" x2="90795" y2="27615"/>
                        <a14:backgroundMark x1="79773" y1="5875" x2="76136" y2="8108"/>
                        <a14:backgroundMark x1="79886" y1="9401" x2="83636" y2="13866"/>
                        <a14:backgroundMark x1="83523" y1="21857" x2="82614" y2="24442"/>
                        <a14:backgroundMark x1="90795" y1="26087" x2="91932" y2="25734"/>
                        <a14:backgroundMark x1="83864" y1="21269" x2="84091" y2="22914"/>
                        <a14:backgroundMark x1="83636" y1="20917" x2="83636" y2="21622"/>
                        <a14:backgroundMark x1="95682" y1="37720" x2="95455" y2="39248"/>
                        <a14:backgroundMark x1="83864" y1="19624" x2="83864" y2="20564"/>
                        <a14:backgroundMark x1="35909" y1="90952" x2="39091" y2="91539"/>
                        <a14:backgroundMark x1="6364" y1="79083" x2="4545" y2="80729"/>
                      </a14:backgroundRemoval>
                    </a14:imgEffect>
                  </a14:imgLayer>
                </a14:imgProps>
              </a:ext>
              <a:ext uri="{28A0092B-C50C-407E-A947-70E740481C1C}">
                <a14:useLocalDpi xmlns:a14="http://schemas.microsoft.com/office/drawing/2010/main" val="0"/>
              </a:ext>
            </a:extLst>
          </a:blip>
          <a:srcRect/>
          <a:stretch>
            <a:fillRect/>
          </a:stretch>
        </p:blipFill>
        <p:spPr bwMode="auto">
          <a:xfrm>
            <a:off x="1365439" y="1693715"/>
            <a:ext cx="712518" cy="83099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each your students 4/4 time with Popsicle Stick Rhythms. Students will  learn to clap quar… | Music education rhythm, Rhythm activities, Elementary  music worksheets">
            <a:extLst>
              <a:ext uri="{FF2B5EF4-FFF2-40B4-BE49-F238E27FC236}">
                <a16:creationId xmlns:a16="http://schemas.microsoft.com/office/drawing/2014/main" id="{9086D187-3E6B-4394-BCA2-BF790C5A40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5916" b="22084"/>
          <a:stretch/>
        </p:blipFill>
        <p:spPr bwMode="auto">
          <a:xfrm>
            <a:off x="2712141" y="702188"/>
            <a:ext cx="5258047" cy="16160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21C9983-56E6-440B-B3C3-5B4A66625166}"/>
              </a:ext>
            </a:extLst>
          </p:cNvPr>
          <p:cNvSpPr txBox="1"/>
          <p:nvPr/>
        </p:nvSpPr>
        <p:spPr>
          <a:xfrm>
            <a:off x="8534334" y="258361"/>
            <a:ext cx="3198628" cy="2466915"/>
          </a:xfrm>
          <a:prstGeom prst="ellipse">
            <a:avLst/>
          </a:prstGeom>
          <a:solidFill>
            <a:schemeClr val="tx1"/>
          </a:solidFill>
        </p:spPr>
        <p:txBody>
          <a:bodyPr wrap="square" rtlCol="0">
            <a:spAutoFit/>
          </a:bodyPr>
          <a:lstStyle/>
          <a:p>
            <a:endParaRPr lang="en-US"/>
          </a:p>
          <a:p>
            <a:endParaRPr lang="en-US"/>
          </a:p>
          <a:p>
            <a:endParaRPr lang="en-US"/>
          </a:p>
          <a:p>
            <a:endParaRPr lang="en-US"/>
          </a:p>
          <a:p>
            <a:endParaRPr lang="en-US"/>
          </a:p>
          <a:p>
            <a:endParaRPr lang="en-US"/>
          </a:p>
        </p:txBody>
      </p:sp>
      <p:pic>
        <p:nvPicPr>
          <p:cNvPr id="10" name="Picture 4" descr="CES students study rhythm - Campbellsville Elementary School">
            <a:extLst>
              <a:ext uri="{FF2B5EF4-FFF2-40B4-BE49-F238E27FC236}">
                <a16:creationId xmlns:a16="http://schemas.microsoft.com/office/drawing/2014/main" id="{960BD4D5-41D0-4BB7-9484-F3F428CC61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21317" y="699171"/>
            <a:ext cx="2207985" cy="157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737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49000">
              <a:schemeClr val="bg1">
                <a:lumMod val="85000"/>
              </a:schemeClr>
            </a:gs>
            <a:gs pos="49000">
              <a:schemeClr val="bg1"/>
            </a:gs>
          </a:gsLst>
          <a:lin ang="5400000" scaled="1"/>
        </a:gradFill>
        <a:effectLst/>
      </p:bgPr>
    </p:bg>
    <p:spTree>
      <p:nvGrpSpPr>
        <p:cNvPr id="1" name=""/>
        <p:cNvGrpSpPr/>
        <p:nvPr/>
      </p:nvGrpSpPr>
      <p:grpSpPr>
        <a:xfrm>
          <a:off x="0" y="0"/>
          <a:ext cx="0" cy="0"/>
          <a:chOff x="0" y="0"/>
          <a:chExt cx="0" cy="0"/>
        </a:xfrm>
      </p:grpSpPr>
      <p:pic>
        <p:nvPicPr>
          <p:cNvPr id="6" name="Picture 2" descr="Red Hot GIFs - Get the best GIF on GIPHY">
            <a:extLst>
              <a:ext uri="{FF2B5EF4-FFF2-40B4-BE49-F238E27FC236}">
                <a16:creationId xmlns:a16="http://schemas.microsoft.com/office/drawing/2014/main" id="{FD331349-F7F9-4210-B3B6-B2481FBF2B5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9401" y="367304"/>
            <a:ext cx="1812984" cy="991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2BE265-53BC-4C63-837B-7D37FB4B39CD}"/>
              </a:ext>
            </a:extLst>
          </p:cNvPr>
          <p:cNvSpPr txBox="1"/>
          <p:nvPr/>
        </p:nvSpPr>
        <p:spPr>
          <a:xfrm>
            <a:off x="74428" y="2700866"/>
            <a:ext cx="12096306" cy="4101123"/>
          </a:xfrm>
          <a:prstGeom prst="rect">
            <a:avLst/>
          </a:prstGeom>
          <a:noFill/>
        </p:spPr>
        <p:txBody>
          <a:bodyPr wrap="square" lIns="91440" tIns="45720" rIns="91440" bIns="45720" rtlCol="0" anchor="t">
            <a:spAutoFit/>
          </a:bodyPr>
          <a:lstStyle/>
          <a:p>
            <a:pPr>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Spice It Up with Leveled Instruction</a:t>
            </a:r>
            <a:r>
              <a:rPr lang="en-US" sz="3600" b="1">
                <a:solidFill>
                  <a:srgbClr val="FF0000"/>
                </a:solidFill>
                <a:latin typeface="Calibri" panose="020F0502020204030204"/>
              </a:rPr>
              <a:t> </a:t>
            </a:r>
            <a:endPar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US" sz="2000" b="1" i="0" u="none" strike="noStrike" kern="1200" cap="none" spc="0" normalizeH="0" baseline="0" noProof="0">
                <a:ln>
                  <a:noFill/>
                </a:ln>
                <a:effectLst/>
                <a:uLnTx/>
                <a:uFillTx/>
                <a:latin typeface="Calibri" panose="020F0502020204030204"/>
                <a:ea typeface="+mn-ea"/>
                <a:cs typeface="+mn-cs"/>
              </a:rPr>
              <a:t>Rhythm Unit – Concept: Steady Beat / </a:t>
            </a:r>
            <a:r>
              <a:rPr lang="en-US" sz="2000" b="1">
                <a:latin typeface="Calibri" panose="020F0502020204030204"/>
              </a:rPr>
              <a:t>Rhythm               </a:t>
            </a:r>
            <a:r>
              <a:rPr kumimoji="0" lang="en-US" sz="2000" b="1" i="0" u="none" strike="noStrike" kern="1200" cap="none" spc="0" normalizeH="0" baseline="0" noProof="0">
                <a:ln>
                  <a:noFill/>
                </a:ln>
                <a:effectLst/>
                <a:uLnTx/>
                <a:uFillTx/>
                <a:ea typeface="+mn-lt"/>
                <a:cs typeface="+mn-lt"/>
              </a:rPr>
              <a:t>Standard: </a:t>
            </a:r>
            <a:r>
              <a:rPr lang="en-US" sz="2000" b="1">
                <a:ea typeface="+mn-lt"/>
                <a:cs typeface="+mn-lt"/>
              </a:rPr>
              <a:t>ESGM5</a:t>
            </a:r>
            <a:r>
              <a:rPr kumimoji="0" lang="en-US" sz="2000" b="1" i="0" u="none" strike="noStrike" kern="1200" cap="none" spc="0" normalizeH="0" baseline="0" noProof="0">
                <a:ln>
                  <a:noFill/>
                </a:ln>
                <a:effectLst/>
                <a:uLnTx/>
                <a:uFillTx/>
                <a:ea typeface="+mn-lt"/>
                <a:cs typeface="+mn-lt"/>
              </a:rPr>
              <a:t>.PR.</a:t>
            </a:r>
            <a:r>
              <a:rPr lang="en-US" sz="2000" b="1">
                <a:ea typeface="+mn-lt"/>
                <a:cs typeface="+mn-lt"/>
              </a:rPr>
              <a:t>3</a:t>
            </a:r>
            <a:r>
              <a:rPr kumimoji="0" lang="en-US" sz="2000" b="1" i="0" u="none" strike="noStrike" kern="1200" cap="none" spc="0" normalizeH="0" baseline="0" noProof="0">
                <a:ln>
                  <a:noFill/>
                </a:ln>
                <a:effectLst/>
                <a:uLnTx/>
                <a:uFillTx/>
                <a:ea typeface="+mn-lt"/>
                <a:cs typeface="+mn-lt"/>
              </a:rPr>
              <a:t> a</a:t>
            </a:r>
            <a:endParaRPr lang="en-US" sz="2000" b="1" i="0" u="none" strike="noStrike" kern="1200" cap="none" spc="0" normalizeH="0" baseline="0" noProof="0">
              <a:ln>
                <a:noFill/>
              </a:ln>
              <a:effectLst/>
              <a:uLnTx/>
              <a:uFillTx/>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Leveled Instruction:</a:t>
            </a:r>
            <a:endParaRPr lang="en-US" sz="1900" b="1" i="0" u="none" strike="noStrike" kern="1200" cap="none" spc="0" normalizeH="0" baseline="0" noProof="0">
              <a:ln>
                <a:noFill/>
              </a:ln>
              <a:solidFill>
                <a:srgbClr val="FF0000"/>
              </a:solidFill>
              <a:effectLst/>
              <a:uLnTx/>
              <a:uFillTx/>
              <a:latin typeface="Calibri" panose="020F0502020204030204"/>
              <a:cs typeface="Calibri"/>
            </a:endParaRPr>
          </a:p>
          <a:p>
            <a:pPr>
              <a:defRPr/>
            </a:pPr>
            <a:r>
              <a:rPr kumimoji="0" lang="en-US" sz="1900" b="1" i="0" u="none" strike="noStrike" kern="1200" cap="none" spc="0" normalizeH="0" baseline="0" noProof="0">
                <a:ln>
                  <a:noFill/>
                </a:ln>
                <a:effectLst/>
                <a:uLnTx/>
                <a:uFillTx/>
                <a:latin typeface="Calibri" panose="020F0502020204030204"/>
                <a:ea typeface="+mn-ea"/>
                <a:cs typeface="+mn-cs"/>
              </a:rPr>
              <a:t>(Remediation) Level 1 – </a:t>
            </a:r>
            <a:r>
              <a:rPr lang="en-US" sz="1900" b="1">
                <a:latin typeface="Calibri" panose="020F0502020204030204"/>
              </a:rPr>
              <a:t>Walk </a:t>
            </a:r>
            <a:r>
              <a:rPr kumimoji="0" lang="en-US" sz="1900" b="1" i="0" u="none" strike="noStrike" kern="1200" cap="none" spc="0" normalizeH="0" baseline="0" noProof="0">
                <a:ln>
                  <a:noFill/>
                </a:ln>
                <a:effectLst/>
                <a:uLnTx/>
                <a:uFillTx/>
                <a:latin typeface="Calibri" panose="020F0502020204030204"/>
                <a:ea typeface="+mn-ea"/>
                <a:cs typeface="+mn-cs"/>
              </a:rPr>
              <a:t>the </a:t>
            </a:r>
            <a:r>
              <a:rPr lang="en-US" sz="1900" b="1">
                <a:latin typeface="Calibri" panose="020F0502020204030204"/>
              </a:rPr>
              <a:t>steady beat.</a:t>
            </a:r>
            <a:endParaRPr lang="en-US" sz="1900" b="1" i="0" u="none" strike="noStrike" kern="1200" cap="none" spc="0" normalizeH="0" baseline="0" noProof="0">
              <a:ln>
                <a:noFill/>
              </a:ln>
              <a:effectLst/>
              <a:uLnTx/>
              <a:uFillTx/>
              <a:latin typeface="Calibri" panose="020F0502020204030204"/>
              <a:cs typeface="Calibri"/>
            </a:endParaRPr>
          </a:p>
          <a:p>
            <a:pPr>
              <a:defRPr/>
            </a:pPr>
            <a:r>
              <a:rPr kumimoji="0" lang="en-US" sz="1900" b="1" i="0" u="none" strike="noStrike" kern="1200" cap="none" spc="0" normalizeH="0" baseline="0" noProof="0">
                <a:ln>
                  <a:noFill/>
                </a:ln>
                <a:effectLst/>
                <a:uLnTx/>
                <a:uFillTx/>
                <a:latin typeface="Calibri" panose="020F0502020204030204"/>
                <a:ea typeface="+mn-ea"/>
                <a:cs typeface="+mn-cs"/>
              </a:rPr>
              <a:t>(Advancing) Level 2 – </a:t>
            </a:r>
            <a:r>
              <a:rPr lang="en-US" sz="1900" b="1">
                <a:latin typeface="Calibri" panose="020F0502020204030204"/>
              </a:rPr>
              <a:t>Walk the steady beat and perform the basic rhythmic pattern Pat, Clap, Clap, Snap, Rest (ta, titi, ta, </a:t>
            </a:r>
            <a:r>
              <a:rPr lang="en-US" sz="1900" b="1" err="1">
                <a:latin typeface="Calibri" panose="020F0502020204030204"/>
              </a:rPr>
              <a:t>sh</a:t>
            </a:r>
            <a:r>
              <a:rPr lang="en-US" sz="1900" b="1">
                <a:latin typeface="Calibri" panose="020F0502020204030204"/>
              </a:rPr>
              <a:t>)</a:t>
            </a:r>
            <a:endParaRPr lang="en-US" sz="1900" b="1" i="0" u="none" strike="noStrike" kern="1200" cap="none" spc="0" normalizeH="0" baseline="0" noProof="0">
              <a:ln>
                <a:noFill/>
              </a:ln>
              <a:effectLst/>
              <a:uLnTx/>
              <a:uFillTx/>
              <a:latin typeface="Calibri" panose="020F0502020204030204"/>
              <a:cs typeface="Calibri"/>
            </a:endParaRPr>
          </a:p>
          <a:p>
            <a:pPr>
              <a:defRPr/>
            </a:pPr>
            <a:r>
              <a:rPr kumimoji="0" lang="en-US" sz="1900" b="1" i="0" u="none" strike="noStrike" kern="1200" cap="none" spc="0" normalizeH="0" baseline="0" noProof="0">
                <a:ln>
                  <a:noFill/>
                </a:ln>
                <a:effectLst/>
                <a:uLnTx/>
                <a:uFillTx/>
                <a:latin typeface="Calibri" panose="020F0502020204030204"/>
                <a:ea typeface="+mn-ea"/>
                <a:cs typeface="+mn-cs"/>
              </a:rPr>
              <a:t>(On Level) Level 3 –</a:t>
            </a:r>
            <a:r>
              <a:rPr lang="en-US" sz="1900" b="1">
                <a:latin typeface="Calibri" panose="020F0502020204030204"/>
              </a:rPr>
              <a:t>Walk the steady beat</a:t>
            </a:r>
            <a:r>
              <a:rPr kumimoji="0" lang="en-US" sz="1900" b="1" i="0" u="none" strike="noStrike" kern="1200" cap="none" spc="0" normalizeH="0" baseline="0" noProof="0">
                <a:ln>
                  <a:noFill/>
                </a:ln>
                <a:effectLst/>
                <a:uLnTx/>
                <a:uFillTx/>
                <a:latin typeface="Calibri" panose="020F0502020204030204"/>
                <a:ea typeface="+mn-ea"/>
                <a:cs typeface="+mn-cs"/>
              </a:rPr>
              <a:t> and </a:t>
            </a:r>
            <a:r>
              <a:rPr lang="en-US" sz="1900" b="1">
                <a:latin typeface="Calibri" panose="020F0502020204030204"/>
              </a:rPr>
              <a:t>perform the  complex rhythmic pattern Pat 4X, Clap 2X, Snap L, Snap R, Clap  (</a:t>
            </a:r>
            <a:r>
              <a:rPr lang="en-US" sz="1900" b="1" err="1">
                <a:latin typeface="Calibri" panose="020F0502020204030204"/>
              </a:rPr>
              <a:t>tiri</a:t>
            </a:r>
            <a:r>
              <a:rPr lang="en-US" sz="1900" b="1">
                <a:latin typeface="Calibri" panose="020F0502020204030204"/>
              </a:rPr>
              <a:t> </a:t>
            </a:r>
            <a:r>
              <a:rPr lang="en-US" sz="1900" b="1" err="1">
                <a:latin typeface="Calibri" panose="020F0502020204030204"/>
              </a:rPr>
              <a:t>tiri</a:t>
            </a:r>
            <a:r>
              <a:rPr lang="en-US" sz="1900" b="1">
                <a:latin typeface="Calibri" panose="020F0502020204030204"/>
              </a:rPr>
              <a:t>, titi, titi, ta)</a:t>
            </a:r>
            <a:endParaRPr lang="en-US" sz="1900" b="1" i="0" u="none" strike="noStrike" kern="1200" cap="none" spc="0" normalizeH="0" baseline="0" noProof="0">
              <a:ln>
                <a:noFill/>
              </a:ln>
              <a:effectLst/>
              <a:uLnTx/>
              <a:uFillTx/>
              <a:latin typeface="Calibri" panose="020F0502020204030204"/>
              <a:cs typeface="Calibri"/>
            </a:endParaRPr>
          </a:p>
          <a:p>
            <a:pPr>
              <a:defRPr/>
            </a:pPr>
            <a:r>
              <a:rPr kumimoji="0" lang="en-US" sz="1900" b="1" i="0" u="none" strike="noStrike" kern="1200" cap="none" spc="0" normalizeH="0" baseline="0" noProof="0">
                <a:ln>
                  <a:noFill/>
                </a:ln>
                <a:effectLst/>
                <a:uLnTx/>
                <a:uFillTx/>
                <a:latin typeface="Calibri" panose="020F0502020204030204"/>
                <a:ea typeface="+mn-ea"/>
                <a:cs typeface="+mn-cs"/>
              </a:rPr>
              <a:t>(Above Level) Level 4 –</a:t>
            </a:r>
            <a:r>
              <a:rPr lang="en-US" sz="1900" b="1">
                <a:latin typeface="Calibri" panose="020F0502020204030204"/>
              </a:rPr>
              <a:t>Walk the steady beat and improvise complex rhythm patterns using sixteenth note, barred eighth note, quarter note, and quarter rest patterns!</a:t>
            </a:r>
            <a:endParaRPr lang="en-US" sz="1900" b="1"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1">
              <a:solidFill>
                <a:prstClr val="black"/>
              </a:solidFill>
              <a:latin typeface="Calibri" panose="020F0502020204030204"/>
            </a:endParaRPr>
          </a:p>
          <a:p>
            <a:pPr>
              <a:defRPr/>
            </a:pPr>
            <a:endParaRPr lang="en-US" sz="2000" b="1">
              <a:cs typeface="Calibri"/>
            </a:endParaRPr>
          </a:p>
        </p:txBody>
      </p:sp>
      <p:sp>
        <p:nvSpPr>
          <p:cNvPr id="4" name="Rectangle 3">
            <a:extLst>
              <a:ext uri="{FF2B5EF4-FFF2-40B4-BE49-F238E27FC236}">
                <a16:creationId xmlns:a16="http://schemas.microsoft.com/office/drawing/2014/main" id="{8F2317C9-C109-4725-980B-F0049C9F75EE}"/>
              </a:ext>
            </a:extLst>
          </p:cNvPr>
          <p:cNvSpPr/>
          <p:nvPr/>
        </p:nvSpPr>
        <p:spPr>
          <a:xfrm>
            <a:off x="818680" y="1514521"/>
            <a:ext cx="854425" cy="769441"/>
          </a:xfrm>
          <a:prstGeom prst="rect">
            <a:avLst/>
          </a:prstGeom>
          <a:solidFill>
            <a:srgbClr val="FF0000"/>
          </a:solidFill>
        </p:spPr>
        <p:txBody>
          <a:bodyPr wrap="square" lIns="91440" tIns="45720" rIns="91440" bIns="45720" anchor="t">
            <a:spAutoFit/>
          </a:bodyPr>
          <a:lstStyle/>
          <a:p>
            <a:pPr marL="0" marR="0" lvl="0" indent="0" algn="ctr" defTabSz="914400" rtl="0">
              <a:lnSpc>
                <a:spcPct val="100000"/>
              </a:lnSpc>
              <a:spcBef>
                <a:spcPts val="0"/>
              </a:spcBef>
              <a:spcAft>
                <a:spcPts val="0"/>
              </a:spcAft>
              <a:buClrTx/>
              <a:buSzTx/>
              <a:buFontTx/>
              <a:buNone/>
              <a:tabLst/>
              <a:defRPr/>
            </a:pPr>
            <a:r>
              <a:rPr lang="en-US" sz="4400" b="1">
                <a:ln w="13462">
                  <a:solidFill>
                    <a:prstClr val="white"/>
                  </a:solidFill>
                  <a:prstDash val="solid"/>
                </a:ln>
                <a:effectLst>
                  <a:outerShdw dist="38100" dir="2700000" algn="bl" rotWithShape="0">
                    <a:srgbClr val="5B9BD5"/>
                  </a:outerShdw>
                </a:effectLst>
                <a:latin typeface="Calibri" panose="020F0502020204030204"/>
                <a:cs typeface="Calibri"/>
              </a:rPr>
              <a:t>3</a:t>
            </a:r>
            <a:endParaRPr lang="en-US" sz="4400" b="1" i="0" u="none" strike="noStrike" kern="1200" cap="none" spc="0" normalizeH="0" baseline="0" noProof="0">
              <a:ln w="13462">
                <a:solidFill>
                  <a:prstClr val="white"/>
                </a:solidFill>
                <a:prstDash val="solid"/>
              </a:ln>
              <a:effectLst>
                <a:outerShdw dist="38100" dir="2700000" algn="bl" rotWithShape="0">
                  <a:srgbClr val="5B9BD5"/>
                </a:outerShdw>
              </a:effectLst>
              <a:uLnTx/>
              <a:uFillTx/>
              <a:latin typeface="Calibri" panose="020F0502020204030204"/>
              <a:cs typeface="Calibri"/>
            </a:endParaRPr>
          </a:p>
        </p:txBody>
      </p:sp>
      <p:pic>
        <p:nvPicPr>
          <p:cNvPr id="7" name="Picture 2" descr="File Noto Emoji Oreo 1f336 Svg Wikimedia Commons Chili - Pepper Icon Png  Clipart (#1862906) - PinClipart">
            <a:extLst>
              <a:ext uri="{FF2B5EF4-FFF2-40B4-BE49-F238E27FC236}">
                <a16:creationId xmlns:a16="http://schemas.microsoft.com/office/drawing/2014/main" id="{55524AF0-4230-41EA-B62E-1C37F98F5E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758" b="90952" l="5568" r="95455">
                        <a14:foregroundMark x1="80392" y1="6538" x2="86573" y2="7086"/>
                        <a14:foregroundMark x1="89572" y1="27615" x2="85909" y2="32902"/>
                        <a14:foregroundMark x1="85909" y1="32902" x2="83183" y2="24647"/>
                        <a14:foregroundMark x1="84280" y1="19624" x2="85682" y2="16334"/>
                        <a14:foregroundMark x1="83729" y1="20917" x2="83879" y2="20564"/>
                        <a14:foregroundMark x1="85682" y1="16334" x2="83655" y2="13852"/>
                        <a14:foregroundMark x1="92273" y1="30552" x2="95279" y2="37657"/>
                        <a14:foregroundMark x1="95178" y1="39204" x2="93182" y2="47356"/>
                        <a14:foregroundMark x1="39593" y1="90816" x2="44205" y2="90952"/>
                        <a14:foregroundMark x1="44205" y1="90952" x2="48068" y2="90129"/>
                        <a14:foregroundMark x1="8977" y1="77791" x2="10114" y2="81081"/>
                        <a14:foregroundMark x1="5568" y1="81630" x2="5568" y2="82961"/>
                        <a14:backgroundMark x1="79065" y1="6806" x2="79350" y2="6803"/>
                        <a14:backgroundMark x1="79187" y1="6805" x2="79039" y2="6807"/>
                        <a14:backgroundMark x1="78295" y1="6816" x2="79183" y2="6805"/>
                        <a14:backgroundMark x1="86705" y1="7051" x2="91364" y2="25147"/>
                        <a14:backgroundMark x1="90795" y1="25969" x2="90795" y2="27615"/>
                        <a14:backgroundMark x1="79773" y1="5875" x2="76136" y2="8108"/>
                        <a14:backgroundMark x1="79886" y1="9401" x2="83636" y2="13866"/>
                        <a14:backgroundMark x1="83523" y1="21857" x2="82614" y2="24442"/>
                        <a14:backgroundMark x1="90795" y1="26087" x2="91932" y2="25734"/>
                        <a14:backgroundMark x1="83864" y1="21269" x2="84091" y2="22914"/>
                        <a14:backgroundMark x1="83636" y1="20917" x2="83636" y2="21622"/>
                        <a14:backgroundMark x1="95682" y1="37720" x2="95455" y2="39248"/>
                        <a14:backgroundMark x1="83864" y1="19624" x2="83864" y2="20564"/>
                        <a14:backgroundMark x1="35909" y1="90952" x2="39091" y2="91539"/>
                        <a14:backgroundMark x1="6364" y1="79083" x2="4545" y2="80729"/>
                      </a14:backgroundRemoval>
                    </a14:imgEffect>
                  </a14:imgLayer>
                </a14:imgProps>
              </a:ext>
              <a:ext uri="{28A0092B-C50C-407E-A947-70E740481C1C}">
                <a14:useLocalDpi xmlns:a14="http://schemas.microsoft.com/office/drawing/2010/main" val="0"/>
              </a:ext>
            </a:extLst>
          </a:blip>
          <a:srcRect/>
          <a:stretch>
            <a:fillRect/>
          </a:stretch>
        </p:blipFill>
        <p:spPr bwMode="auto">
          <a:xfrm>
            <a:off x="1365439" y="1693715"/>
            <a:ext cx="712518" cy="830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A picture containing turner, handwear&#10;&#10;Description automatically generated">
            <a:extLst>
              <a:ext uri="{FF2B5EF4-FFF2-40B4-BE49-F238E27FC236}">
                <a16:creationId xmlns:a16="http://schemas.microsoft.com/office/drawing/2014/main" id="{D3FEF910-700B-4118-9B25-53C8A528B880}"/>
              </a:ext>
            </a:extLst>
          </p:cNvPr>
          <p:cNvPicPr>
            <a:picLocks noChangeAspect="1"/>
          </p:cNvPicPr>
          <p:nvPr/>
        </p:nvPicPr>
        <p:blipFill>
          <a:blip r:embed="rId8"/>
          <a:stretch>
            <a:fillRect/>
          </a:stretch>
        </p:blipFill>
        <p:spPr>
          <a:xfrm>
            <a:off x="4422475" y="590909"/>
            <a:ext cx="1578634" cy="1535503"/>
          </a:xfrm>
          <a:prstGeom prst="rect">
            <a:avLst/>
          </a:prstGeom>
          <a:ln w="88900" cap="sq" cmpd="thickThin">
            <a:solidFill>
              <a:srgbClr val="000000"/>
            </a:solidFill>
            <a:prstDash val="solid"/>
            <a:miter lim="800000"/>
          </a:ln>
          <a:effectLst>
            <a:innerShdw blurRad="76200">
              <a:srgbClr val="000000"/>
            </a:innerShdw>
          </a:effectLst>
        </p:spPr>
      </p:pic>
      <p:pic>
        <p:nvPicPr>
          <p:cNvPr id="8" name="1-05 Put a Little Love in Your Heart (Listening) p. 6">
            <a:hlinkClick r:id="" action="ppaction://media"/>
            <a:extLst>
              <a:ext uri="{FF2B5EF4-FFF2-40B4-BE49-F238E27FC236}">
                <a16:creationId xmlns:a16="http://schemas.microsoft.com/office/drawing/2014/main" id="{E83B748C-8F51-47E6-9BCB-2CE901DEA8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94913" y="1971196"/>
            <a:ext cx="730250" cy="730250"/>
          </a:xfrm>
          <a:prstGeom prst="rect">
            <a:avLst/>
          </a:prstGeom>
        </p:spPr>
      </p:pic>
      <p:pic>
        <p:nvPicPr>
          <p:cNvPr id="2050" name="Picture 2" descr="Man Walking by Rosie Phillpot on Dribbble">
            <a:extLst>
              <a:ext uri="{FF2B5EF4-FFF2-40B4-BE49-F238E27FC236}">
                <a16:creationId xmlns:a16="http://schemas.microsoft.com/office/drawing/2014/main" id="{991E7CCD-E39B-482D-B5BC-20E2B1EEC417}"/>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371761" y="384050"/>
            <a:ext cx="3492439" cy="2619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399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211"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396C7">
            <a:alpha val="47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2874C-1060-4B75-B4BE-9B48380EDEC9}"/>
              </a:ext>
            </a:extLst>
          </p:cNvPr>
          <p:cNvSpPr>
            <a:spLocks noGrp="1"/>
          </p:cNvSpPr>
          <p:nvPr>
            <p:ph idx="1"/>
          </p:nvPr>
        </p:nvSpPr>
        <p:spPr>
          <a:xfrm>
            <a:off x="924464" y="247515"/>
            <a:ext cx="10515600" cy="6409652"/>
          </a:xfrm>
        </p:spPr>
        <p:txBody>
          <a:bodyPr vert="horz" lIns="91440" tIns="45720" rIns="91440" bIns="45720" rtlCol="0" anchor="t">
            <a:normAutofit fontScale="92500" lnSpcReduction="20000"/>
          </a:bodyPr>
          <a:lstStyle/>
          <a:p>
            <a:pPr>
              <a:lnSpc>
                <a:spcPct val="100000"/>
              </a:lnSpc>
              <a:spcBef>
                <a:spcPts val="0"/>
              </a:spcBef>
            </a:pPr>
            <a:r>
              <a:rPr lang="en-US" b="1" dirty="0">
                <a:cs typeface="Calibri"/>
              </a:rPr>
              <a:t> 1 – Walk the steady beat.</a:t>
            </a:r>
            <a:endParaRPr lang="en-US" dirty="0">
              <a:ea typeface="+mn-lt"/>
              <a:cs typeface="+mn-lt"/>
            </a:endParaRPr>
          </a:p>
          <a:p>
            <a:pPr>
              <a:lnSpc>
                <a:spcPct val="100000"/>
              </a:lnSpc>
              <a:spcBef>
                <a:spcPts val="0"/>
              </a:spcBef>
            </a:pPr>
            <a:r>
              <a:rPr lang="en-US" b="1" dirty="0">
                <a:cs typeface="Calibri"/>
              </a:rPr>
              <a:t> 2 – Walk the steady beat and perform the basic rhythmic pattern </a:t>
            </a:r>
            <a:endParaRPr lang="en-US" b="1" dirty="0">
              <a:ea typeface="+mn-lt"/>
              <a:cs typeface="+mn-lt"/>
            </a:endParaRPr>
          </a:p>
          <a:p>
            <a:pPr>
              <a:lnSpc>
                <a:spcPct val="100000"/>
              </a:lnSpc>
              <a:spcBef>
                <a:spcPts val="0"/>
              </a:spcBef>
            </a:pPr>
            <a:endParaRPr lang="en-US" b="1" dirty="0">
              <a:cs typeface="Calibri"/>
            </a:endParaRPr>
          </a:p>
          <a:p>
            <a:pPr>
              <a:lnSpc>
                <a:spcPct val="100000"/>
              </a:lnSpc>
              <a:spcBef>
                <a:spcPts val="0"/>
              </a:spcBef>
            </a:pPr>
            <a:endParaRPr lang="en-US" b="1" dirty="0">
              <a:cs typeface="Calibri"/>
            </a:endParaRPr>
          </a:p>
          <a:p>
            <a:pPr>
              <a:lnSpc>
                <a:spcPct val="100000"/>
              </a:lnSpc>
              <a:spcBef>
                <a:spcPts val="0"/>
              </a:spcBef>
            </a:pPr>
            <a:endParaRPr lang="en-US" b="1" dirty="0">
              <a:ea typeface="+mn-lt"/>
              <a:cs typeface="+mn-lt"/>
            </a:endParaRPr>
          </a:p>
          <a:p>
            <a:pPr>
              <a:lnSpc>
                <a:spcPct val="100000"/>
              </a:lnSpc>
              <a:spcBef>
                <a:spcPts val="0"/>
              </a:spcBef>
            </a:pPr>
            <a:endParaRPr lang="en-US" b="1" dirty="0">
              <a:ea typeface="+mn-lt"/>
              <a:cs typeface="+mn-lt"/>
            </a:endParaRPr>
          </a:p>
          <a:p>
            <a:pPr marL="0" indent="0">
              <a:lnSpc>
                <a:spcPct val="100000"/>
              </a:lnSpc>
              <a:spcBef>
                <a:spcPts val="0"/>
              </a:spcBef>
              <a:buNone/>
            </a:pPr>
            <a:r>
              <a:rPr lang="en-US" b="1" dirty="0">
                <a:ea typeface="+mn-lt"/>
                <a:cs typeface="+mn-lt"/>
              </a:rPr>
              <a:t>           P      Cl </a:t>
            </a:r>
            <a:r>
              <a:rPr lang="en-US" b="1" dirty="0" err="1">
                <a:ea typeface="+mn-lt"/>
                <a:cs typeface="+mn-lt"/>
              </a:rPr>
              <a:t>Cl</a:t>
            </a:r>
            <a:r>
              <a:rPr lang="en-US" b="1" dirty="0">
                <a:ea typeface="+mn-lt"/>
                <a:cs typeface="+mn-lt"/>
              </a:rPr>
              <a:t>      Sn     R</a:t>
            </a:r>
            <a:endParaRPr lang="en-US" b="1" dirty="0">
              <a:cs typeface="Calibri"/>
            </a:endParaRPr>
          </a:p>
          <a:p>
            <a:pPr>
              <a:lnSpc>
                <a:spcPct val="100000"/>
              </a:lnSpc>
              <a:spcBef>
                <a:spcPts val="0"/>
              </a:spcBef>
            </a:pPr>
            <a:endParaRPr lang="en-US" b="1" dirty="0">
              <a:cs typeface="Calibri"/>
            </a:endParaRPr>
          </a:p>
          <a:p>
            <a:pPr>
              <a:lnSpc>
                <a:spcPct val="100000"/>
              </a:lnSpc>
              <a:spcBef>
                <a:spcPts val="0"/>
              </a:spcBef>
            </a:pPr>
            <a:r>
              <a:rPr lang="en-US" b="1" dirty="0">
                <a:cs typeface="Calibri"/>
              </a:rPr>
              <a:t>3 –Walk the steady beat and perform the  complex rhythmic pattern Pat 4X, Clap 2X, Snap L, Snap R, Clap  (</a:t>
            </a:r>
            <a:r>
              <a:rPr lang="en-US" b="1" dirty="0" err="1">
                <a:cs typeface="Calibri"/>
              </a:rPr>
              <a:t>tiri</a:t>
            </a:r>
            <a:r>
              <a:rPr lang="en-US" b="1" dirty="0">
                <a:cs typeface="Calibri"/>
              </a:rPr>
              <a:t> </a:t>
            </a:r>
            <a:r>
              <a:rPr lang="en-US" b="1" dirty="0" err="1">
                <a:cs typeface="Calibri"/>
              </a:rPr>
              <a:t>tiri</a:t>
            </a:r>
            <a:r>
              <a:rPr lang="en-US" b="1" dirty="0">
                <a:cs typeface="Calibri"/>
              </a:rPr>
              <a:t>, titi, titi, ta)</a:t>
            </a:r>
            <a:endParaRPr lang="en-US" dirty="0">
              <a:ea typeface="+mn-lt"/>
              <a:cs typeface="+mn-lt"/>
            </a:endParaRPr>
          </a:p>
          <a:p>
            <a:pPr marL="0" indent="0">
              <a:lnSpc>
                <a:spcPct val="100000"/>
              </a:lnSpc>
              <a:spcBef>
                <a:spcPts val="0"/>
              </a:spcBef>
              <a:buNone/>
            </a:pPr>
            <a:endParaRPr lang="en-US" b="1" dirty="0">
              <a:cs typeface="Calibri"/>
            </a:endParaRPr>
          </a:p>
          <a:p>
            <a:pPr marL="0" indent="0">
              <a:lnSpc>
                <a:spcPct val="100000"/>
              </a:lnSpc>
              <a:spcBef>
                <a:spcPts val="0"/>
              </a:spcBef>
              <a:buNone/>
            </a:pPr>
            <a:endParaRPr lang="en-US" b="1" dirty="0">
              <a:cs typeface="Calibri"/>
            </a:endParaRPr>
          </a:p>
          <a:p>
            <a:pPr marL="0" indent="0">
              <a:lnSpc>
                <a:spcPct val="100000"/>
              </a:lnSpc>
              <a:spcBef>
                <a:spcPts val="0"/>
              </a:spcBef>
              <a:buNone/>
            </a:pPr>
            <a:endParaRPr lang="en-US" b="1" dirty="0">
              <a:cs typeface="Calibri"/>
            </a:endParaRPr>
          </a:p>
          <a:p>
            <a:pPr>
              <a:lnSpc>
                <a:spcPct val="100000"/>
              </a:lnSpc>
              <a:spcBef>
                <a:spcPts val="0"/>
              </a:spcBef>
            </a:pPr>
            <a:endParaRPr lang="en-US" b="1" dirty="0">
              <a:cs typeface="Calibri"/>
            </a:endParaRPr>
          </a:p>
          <a:p>
            <a:pPr marL="0" indent="0">
              <a:lnSpc>
                <a:spcPct val="100000"/>
              </a:lnSpc>
              <a:spcBef>
                <a:spcPts val="0"/>
              </a:spcBef>
              <a:buNone/>
            </a:pPr>
            <a:r>
              <a:rPr lang="en-US" b="1" dirty="0">
                <a:cs typeface="Calibri"/>
              </a:rPr>
              <a:t>          P  </a:t>
            </a:r>
            <a:r>
              <a:rPr lang="en-US" b="1" dirty="0" err="1">
                <a:cs typeface="Calibri"/>
              </a:rPr>
              <a:t>P</a:t>
            </a:r>
            <a:r>
              <a:rPr lang="en-US" b="1" dirty="0">
                <a:cs typeface="Calibri"/>
              </a:rPr>
              <a:t>  </a:t>
            </a:r>
            <a:r>
              <a:rPr lang="en-US" b="1" dirty="0" err="1">
                <a:cs typeface="Calibri"/>
              </a:rPr>
              <a:t>P</a:t>
            </a:r>
            <a:r>
              <a:rPr lang="en-US" b="1" dirty="0">
                <a:cs typeface="Calibri"/>
              </a:rPr>
              <a:t>  </a:t>
            </a:r>
            <a:r>
              <a:rPr lang="en-US" b="1" dirty="0" err="1">
                <a:cs typeface="Calibri"/>
              </a:rPr>
              <a:t>P</a:t>
            </a:r>
            <a:r>
              <a:rPr lang="en-US" b="1" dirty="0">
                <a:cs typeface="Calibri"/>
              </a:rPr>
              <a:t>  Cl  </a:t>
            </a:r>
            <a:r>
              <a:rPr lang="en-US" b="1" dirty="0" err="1">
                <a:cs typeface="Calibri"/>
              </a:rPr>
              <a:t>Cl</a:t>
            </a:r>
            <a:r>
              <a:rPr lang="en-US" b="1" dirty="0">
                <a:cs typeface="Calibri"/>
              </a:rPr>
              <a:t>   </a:t>
            </a:r>
            <a:r>
              <a:rPr lang="en-US" b="1" dirty="0" err="1">
                <a:cs typeface="Calibri"/>
              </a:rPr>
              <a:t>Cl</a:t>
            </a:r>
            <a:r>
              <a:rPr lang="en-US" b="1" dirty="0">
                <a:cs typeface="Calibri"/>
              </a:rPr>
              <a:t>  </a:t>
            </a:r>
            <a:r>
              <a:rPr lang="en-US" b="1" dirty="0" err="1">
                <a:cs typeface="Calibri"/>
              </a:rPr>
              <a:t>Cl</a:t>
            </a:r>
            <a:r>
              <a:rPr lang="en-US" b="1" dirty="0">
                <a:cs typeface="Calibri"/>
              </a:rPr>
              <a:t>  Sn</a:t>
            </a:r>
          </a:p>
          <a:p>
            <a:pPr>
              <a:lnSpc>
                <a:spcPct val="100000"/>
              </a:lnSpc>
              <a:spcBef>
                <a:spcPts val="0"/>
              </a:spcBef>
            </a:pPr>
            <a:endParaRPr lang="en-US" b="1" dirty="0">
              <a:cs typeface="Calibri"/>
            </a:endParaRPr>
          </a:p>
          <a:p>
            <a:pPr>
              <a:lnSpc>
                <a:spcPct val="100000"/>
              </a:lnSpc>
              <a:spcBef>
                <a:spcPts val="0"/>
              </a:spcBef>
            </a:pPr>
            <a:r>
              <a:rPr lang="en-US" b="1" dirty="0">
                <a:cs typeface="Calibri"/>
              </a:rPr>
              <a:t>4 –Walk the steady beat and improvise complex rhythm patterns using sixteenth note, barred eighth note, quarter note, and quarter rest patterns!</a:t>
            </a:r>
            <a:endParaRPr lang="en-US" dirty="0"/>
          </a:p>
        </p:txBody>
      </p:sp>
      <p:pic>
        <p:nvPicPr>
          <p:cNvPr id="4" name="Picture 4" descr="A picture containing icon&#10;&#10;Description automatically generated">
            <a:extLst>
              <a:ext uri="{FF2B5EF4-FFF2-40B4-BE49-F238E27FC236}">
                <a16:creationId xmlns:a16="http://schemas.microsoft.com/office/drawing/2014/main" id="{6DABB6C4-65A4-4079-81A3-E820A1D5D93C}"/>
              </a:ext>
            </a:extLst>
          </p:cNvPr>
          <p:cNvPicPr>
            <a:picLocks noChangeAspect="1"/>
          </p:cNvPicPr>
          <p:nvPr/>
        </p:nvPicPr>
        <p:blipFill>
          <a:blip r:embed="rId5"/>
          <a:stretch>
            <a:fillRect/>
          </a:stretch>
        </p:blipFill>
        <p:spPr>
          <a:xfrm>
            <a:off x="1676400" y="1048081"/>
            <a:ext cx="2743200" cy="993401"/>
          </a:xfrm>
          <a:prstGeom prst="rect">
            <a:avLst/>
          </a:prstGeom>
        </p:spPr>
      </p:pic>
      <p:pic>
        <p:nvPicPr>
          <p:cNvPr id="5" name="Picture 5" descr="Icon&#10;&#10;Description automatically generated">
            <a:extLst>
              <a:ext uri="{FF2B5EF4-FFF2-40B4-BE49-F238E27FC236}">
                <a16:creationId xmlns:a16="http://schemas.microsoft.com/office/drawing/2014/main" id="{47B21045-75F2-49BF-9EBD-94D1F4C9605F}"/>
              </a:ext>
            </a:extLst>
          </p:cNvPr>
          <p:cNvPicPr>
            <a:picLocks noChangeAspect="1"/>
          </p:cNvPicPr>
          <p:nvPr/>
        </p:nvPicPr>
        <p:blipFill>
          <a:blip r:embed="rId6"/>
          <a:stretch>
            <a:fillRect/>
          </a:stretch>
        </p:blipFill>
        <p:spPr>
          <a:xfrm>
            <a:off x="1676400" y="3643339"/>
            <a:ext cx="3394363" cy="887505"/>
          </a:xfrm>
          <a:prstGeom prst="rect">
            <a:avLst/>
          </a:prstGeom>
        </p:spPr>
      </p:pic>
      <p:pic>
        <p:nvPicPr>
          <p:cNvPr id="3074" name="Picture 2" descr="Large Red Beating Heart Gif">
            <a:extLst>
              <a:ext uri="{FF2B5EF4-FFF2-40B4-BE49-F238E27FC236}">
                <a16:creationId xmlns:a16="http://schemas.microsoft.com/office/drawing/2014/main" id="{C464EE00-171B-47F8-B7A7-8BDBB9B46C3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51965" y="3561486"/>
            <a:ext cx="2103664" cy="16463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arge Red Beating Heart Gif">
            <a:extLst>
              <a:ext uri="{FF2B5EF4-FFF2-40B4-BE49-F238E27FC236}">
                <a16:creationId xmlns:a16="http://schemas.microsoft.com/office/drawing/2014/main" id="{F9365363-210E-45D2-BCFC-4D2DC6FAE93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51965" y="959800"/>
            <a:ext cx="2103664" cy="1646346"/>
          </a:xfrm>
          <a:prstGeom prst="rect">
            <a:avLst/>
          </a:prstGeom>
          <a:noFill/>
          <a:extLst>
            <a:ext uri="{909E8E84-426E-40DD-AFC4-6F175D3DCCD1}">
              <a14:hiddenFill xmlns:a14="http://schemas.microsoft.com/office/drawing/2010/main">
                <a:solidFill>
                  <a:srgbClr val="FFFFFF"/>
                </a:solidFill>
              </a14:hiddenFill>
            </a:ext>
          </a:extLst>
        </p:spPr>
      </p:pic>
      <p:pic>
        <p:nvPicPr>
          <p:cNvPr id="9" name="1-05 Put a Little Love in Your Heart (Listening) p. 6">
            <a:hlinkClick r:id="" action="ppaction://media"/>
            <a:extLst>
              <a:ext uri="{FF2B5EF4-FFF2-40B4-BE49-F238E27FC236}">
                <a16:creationId xmlns:a16="http://schemas.microsoft.com/office/drawing/2014/main" id="{7BE22D45-6FD6-4667-9318-FB561421B7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93989" y="6193971"/>
            <a:ext cx="546075" cy="546075"/>
          </a:xfrm>
          <a:prstGeom prst="rect">
            <a:avLst/>
          </a:prstGeom>
        </p:spPr>
      </p:pic>
    </p:spTree>
    <p:extLst>
      <p:ext uri="{BB962C8B-B14F-4D97-AF65-F5344CB8AC3E}">
        <p14:creationId xmlns:p14="http://schemas.microsoft.com/office/powerpoint/2010/main" val="33957191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211"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descr="Kid Playing Recorder Images, Stock Photos &amp;amp; Vectors | Shutterstock">
            <a:extLst>
              <a:ext uri="{FF2B5EF4-FFF2-40B4-BE49-F238E27FC236}">
                <a16:creationId xmlns:a16="http://schemas.microsoft.com/office/drawing/2014/main" id="{8C919EC5-AC49-47FD-9B9A-E417FCFF20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17" b="39488"/>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11278" name="Picture 14" descr="Chicago Children&amp;#39;s Choir prepares for Black History Month concert - ABC7  Chicago">
            <a:extLst>
              <a:ext uri="{FF2B5EF4-FFF2-40B4-BE49-F238E27FC236}">
                <a16:creationId xmlns:a16="http://schemas.microsoft.com/office/drawing/2014/main" id="{2B32822E-7E35-4705-BA89-F4BAFC1168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26" r="2346" b="-1"/>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4" name="Picture 8" descr="Creative Movement: The Name Dance | The Dance Buzz">
            <a:extLst>
              <a:ext uri="{FF2B5EF4-FFF2-40B4-BE49-F238E27FC236}">
                <a16:creationId xmlns:a16="http://schemas.microsoft.com/office/drawing/2014/main" id="{C6C28B98-EF7D-4987-B8C8-D6413F33AC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840" r="3" b="7938"/>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343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36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692A61-9DA3-4BD6-B987-4C59E5C3C503}"/>
              </a:ext>
            </a:extLst>
          </p:cNvPr>
          <p:cNvSpPr>
            <a:spLocks noGrp="1"/>
          </p:cNvSpPr>
          <p:nvPr>
            <p:ph type="title"/>
          </p:nvPr>
        </p:nvSpPr>
        <p:spPr>
          <a:xfrm>
            <a:off x="434497" y="2710620"/>
            <a:ext cx="3158120"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800" b="1" kern="1200">
                <a:solidFill>
                  <a:srgbClr val="FF0000"/>
                </a:solidFill>
                <a:latin typeface="+mn-lt"/>
                <a:ea typeface="+mj-ea"/>
                <a:cs typeface="+mj-cs"/>
              </a:rPr>
              <a:t>LEVELED INSTRUCTION</a:t>
            </a:r>
          </a:p>
        </p:txBody>
      </p:sp>
      <p:pic>
        <p:nvPicPr>
          <p:cNvPr id="3076" name="Picture 4" descr="Spice It Up GIFs | Tenor">
            <a:extLst>
              <a:ext uri="{FF2B5EF4-FFF2-40B4-BE49-F238E27FC236}">
                <a16:creationId xmlns:a16="http://schemas.microsoft.com/office/drawing/2014/main" id="{5432529A-3F97-4781-8DC0-0F26D811FA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54425" y="347314"/>
            <a:ext cx="2013557" cy="201355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Music Staff Paper Wipe-Off Chart | Trend Enterprises |">
            <a:extLst>
              <a:ext uri="{FF2B5EF4-FFF2-40B4-BE49-F238E27FC236}">
                <a16:creationId xmlns:a16="http://schemas.microsoft.com/office/drawing/2014/main" id="{2DFE640F-93C0-4B04-8510-F9A391F215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99" t="47110" r="1712" b="26050"/>
          <a:stretch/>
        </p:blipFill>
        <p:spPr bwMode="auto">
          <a:xfrm>
            <a:off x="4410910" y="3006963"/>
            <a:ext cx="7155712" cy="27092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ariachi Band on Behance">
            <a:extLst>
              <a:ext uri="{FF2B5EF4-FFF2-40B4-BE49-F238E27FC236}">
                <a16:creationId xmlns:a16="http://schemas.microsoft.com/office/drawing/2014/main" id="{64B10D31-E12B-4AE4-A4C6-0F4C0B023E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01988" y="298416"/>
            <a:ext cx="3015255" cy="24122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8988111-5078-407C-9B74-5CD08338908B}"/>
              </a:ext>
            </a:extLst>
          </p:cNvPr>
          <p:cNvSpPr/>
          <p:nvPr/>
        </p:nvSpPr>
        <p:spPr>
          <a:xfrm>
            <a:off x="4739352" y="2574488"/>
            <a:ext cx="6498831" cy="2215991"/>
          </a:xfrm>
          <a:prstGeom prst="rect">
            <a:avLst/>
          </a:prstGeom>
          <a:noFill/>
        </p:spPr>
        <p:txBody>
          <a:bodyPr wrap="none" lIns="91440" tIns="45720" rIns="91440" bIns="45720">
            <a:spAutoFit/>
          </a:bodyPr>
          <a:lstStyle/>
          <a:p>
            <a:pPr algn="ctr"/>
            <a:r>
              <a:rPr lang="en-US" sz="13800" b="1" cap="none" spc="0">
                <a:ln w="13462">
                  <a:solidFill>
                    <a:schemeClr val="bg1"/>
                  </a:solidFill>
                  <a:prstDash val="solid"/>
                </a:ln>
                <a:solidFill>
                  <a:srgbClr val="7030A0"/>
                </a:solidFill>
                <a:effectLst>
                  <a:outerShdw dist="38100" dir="2700000" algn="bl" rotWithShape="0">
                    <a:schemeClr val="accent5"/>
                  </a:outerShdw>
                </a:effectLst>
              </a:rPr>
              <a:t>MELODY</a:t>
            </a:r>
          </a:p>
        </p:txBody>
      </p:sp>
    </p:spTree>
    <p:extLst>
      <p:ext uri="{BB962C8B-B14F-4D97-AF65-F5344CB8AC3E}">
        <p14:creationId xmlns:p14="http://schemas.microsoft.com/office/powerpoint/2010/main" val="4172356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49000">
              <a:schemeClr val="bg1">
                <a:lumMod val="85000"/>
              </a:schemeClr>
            </a:gs>
            <a:gs pos="49000">
              <a:schemeClr val="bg1"/>
            </a:gs>
          </a:gsLst>
          <a:lin ang="5400000" scaled="1"/>
        </a:gradFill>
        <a:effectLst/>
      </p:bgPr>
    </p:bg>
    <p:spTree>
      <p:nvGrpSpPr>
        <p:cNvPr id="1" name=""/>
        <p:cNvGrpSpPr/>
        <p:nvPr/>
      </p:nvGrpSpPr>
      <p:grpSpPr>
        <a:xfrm>
          <a:off x="0" y="0"/>
          <a:ext cx="0" cy="0"/>
          <a:chOff x="0" y="0"/>
          <a:chExt cx="0" cy="0"/>
        </a:xfrm>
      </p:grpSpPr>
      <p:pic>
        <p:nvPicPr>
          <p:cNvPr id="6" name="Picture 2" descr="Red Hot GIFs - Get the best GIF on GIPHY">
            <a:extLst>
              <a:ext uri="{FF2B5EF4-FFF2-40B4-BE49-F238E27FC236}">
                <a16:creationId xmlns:a16="http://schemas.microsoft.com/office/drawing/2014/main" id="{FD331349-F7F9-4210-B3B6-B2481FBF2B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9401" y="367304"/>
            <a:ext cx="1812984" cy="991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2BE265-53BC-4C63-837B-7D37FB4B39CD}"/>
              </a:ext>
            </a:extLst>
          </p:cNvPr>
          <p:cNvSpPr txBox="1"/>
          <p:nvPr/>
        </p:nvSpPr>
        <p:spPr>
          <a:xfrm>
            <a:off x="178980" y="2700866"/>
            <a:ext cx="11991754" cy="4262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Spice It Up with Leveled 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Rhythm Unit – Concept: Orff Instrumentation      Standard: ESGM5.PR.2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Leveled Instruction:</a:t>
            </a:r>
          </a:p>
          <a:p>
            <a:pPr>
              <a:defRPr/>
            </a:pPr>
            <a:r>
              <a:rPr lang="en-US" sz="1900" b="1">
                <a:solidFill>
                  <a:srgbClr val="FF0000"/>
                </a:solidFill>
                <a:latin typeface="Calibri" panose="020F0502020204030204"/>
              </a:rPr>
              <a:t>Directions: </a:t>
            </a: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Take a copy of your part. Read the rhythm patterns for your part. </a:t>
            </a:r>
            <a:r>
              <a:rPr lang="en-US" sz="1900" b="1">
                <a:solidFill>
                  <a:prstClr val="black"/>
                </a:solidFill>
                <a:latin typeface="Calibri" panose="020F0502020204030204"/>
              </a:rPr>
              <a:t>Practice the part with your fingers on the instrument. When you can play the part successfully with your fingers, raise your hand to show the teacher you are ready. Once you have passed off your part, you can take two mallets and rehearse your part using the back of the mallets. Be sure to keep a steady beat!</a:t>
            </a:r>
            <a:endPar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(Remediation) Level 1 – Take a copy of the Bass Metallophone part. </a:t>
            </a:r>
          </a:p>
          <a:p>
            <a:pPr>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(Advancing) Level 2 – Take a copy of the Glockenspiel part.</a:t>
            </a:r>
          </a:p>
          <a:p>
            <a:pPr>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(On Level) Level 3 – Take a copy of the Alto Metallophone part.</a:t>
            </a:r>
          </a:p>
          <a:p>
            <a:pPr>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(Above Level) Level 4 –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Take a copy of the Soprano Metallophone part.</a:t>
            </a:r>
          </a:p>
          <a:p>
            <a:pPr>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F2317C9-C109-4725-980B-F0049C9F75EE}"/>
              </a:ext>
            </a:extLst>
          </p:cNvPr>
          <p:cNvSpPr/>
          <p:nvPr/>
        </p:nvSpPr>
        <p:spPr>
          <a:xfrm>
            <a:off x="818680" y="1514521"/>
            <a:ext cx="854425" cy="769441"/>
          </a:xfrm>
          <a:prstGeom prst="rect">
            <a:avLst/>
          </a:prstGeom>
          <a:solidFill>
            <a:srgbClr val="FF0000"/>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ln w="13462">
                  <a:solidFill>
                    <a:prstClr val="white"/>
                  </a:solidFill>
                  <a:prstDash val="solid"/>
                </a:ln>
                <a:effectLst>
                  <a:outerShdw dist="38100" dir="2700000" algn="bl" rotWithShape="0">
                    <a:srgbClr val="5B9BD5"/>
                  </a:outerShdw>
                </a:effectLst>
                <a:latin typeface="Calibri" panose="020F0502020204030204"/>
                <a:cs typeface="Calibri"/>
              </a:rPr>
              <a:t>4</a:t>
            </a:r>
            <a:endParaRPr lang="en-US" sz="4400" b="1" i="0" u="none" strike="noStrike" kern="1200" cap="none" spc="0" normalizeH="0" baseline="0" noProof="0">
              <a:ln w="13462">
                <a:solidFill>
                  <a:prstClr val="white"/>
                </a:solidFill>
                <a:prstDash val="solid"/>
              </a:ln>
              <a:effectLst>
                <a:outerShdw dist="38100" dir="2700000" algn="bl" rotWithShape="0">
                  <a:srgbClr val="5B9BD5"/>
                </a:outerShdw>
              </a:effectLst>
              <a:uLnTx/>
              <a:uFillTx/>
              <a:latin typeface="Calibri" panose="020F0502020204030204"/>
              <a:cs typeface="Calibri"/>
            </a:endParaRPr>
          </a:p>
        </p:txBody>
      </p:sp>
      <p:pic>
        <p:nvPicPr>
          <p:cNvPr id="7" name="Picture 2" descr="File Noto Emoji Oreo 1f336 Svg Wikimedia Commons Chili - Pepper Icon Png  Clipart (#1862906) - PinClipart">
            <a:extLst>
              <a:ext uri="{FF2B5EF4-FFF2-40B4-BE49-F238E27FC236}">
                <a16:creationId xmlns:a16="http://schemas.microsoft.com/office/drawing/2014/main" id="{55524AF0-4230-41EA-B62E-1C37F98F5E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58" b="90952" l="5568" r="95455">
                        <a14:foregroundMark x1="80392" y1="6538" x2="86573" y2="7086"/>
                        <a14:foregroundMark x1="89572" y1="27615" x2="85909" y2="32902"/>
                        <a14:foregroundMark x1="85909" y1="32902" x2="83183" y2="24647"/>
                        <a14:foregroundMark x1="84280" y1="19624" x2="85682" y2="16334"/>
                        <a14:foregroundMark x1="83729" y1="20917" x2="83879" y2="20564"/>
                        <a14:foregroundMark x1="85682" y1="16334" x2="83655" y2="13852"/>
                        <a14:foregroundMark x1="92273" y1="30552" x2="95279" y2="37657"/>
                        <a14:foregroundMark x1="95178" y1="39204" x2="93182" y2="47356"/>
                        <a14:foregroundMark x1="39593" y1="90816" x2="44205" y2="90952"/>
                        <a14:foregroundMark x1="44205" y1="90952" x2="48068" y2="90129"/>
                        <a14:foregroundMark x1="8977" y1="77791" x2="10114" y2="81081"/>
                        <a14:foregroundMark x1="5568" y1="81630" x2="5568" y2="82961"/>
                        <a14:backgroundMark x1="79065" y1="6806" x2="79350" y2="6803"/>
                        <a14:backgroundMark x1="79187" y1="6805" x2="79039" y2="6807"/>
                        <a14:backgroundMark x1="78295" y1="6816" x2="79183" y2="6805"/>
                        <a14:backgroundMark x1="86705" y1="7051" x2="91364" y2="25147"/>
                        <a14:backgroundMark x1="90795" y1="25969" x2="90795" y2="27615"/>
                        <a14:backgroundMark x1="79773" y1="5875" x2="76136" y2="8108"/>
                        <a14:backgroundMark x1="79886" y1="9401" x2="83636" y2="13866"/>
                        <a14:backgroundMark x1="83523" y1="21857" x2="82614" y2="24442"/>
                        <a14:backgroundMark x1="90795" y1="26087" x2="91932" y2="25734"/>
                        <a14:backgroundMark x1="83864" y1="21269" x2="84091" y2="22914"/>
                        <a14:backgroundMark x1="83636" y1="20917" x2="83636" y2="21622"/>
                        <a14:backgroundMark x1="95682" y1="37720" x2="95455" y2="39248"/>
                        <a14:backgroundMark x1="83864" y1="19624" x2="83864" y2="20564"/>
                        <a14:backgroundMark x1="35909" y1="90952" x2="39091" y2="91539"/>
                        <a14:backgroundMark x1="6364" y1="79083" x2="4545" y2="80729"/>
                      </a14:backgroundRemoval>
                    </a14:imgEffect>
                  </a14:imgLayer>
                </a14:imgProps>
              </a:ext>
              <a:ext uri="{28A0092B-C50C-407E-A947-70E740481C1C}">
                <a14:useLocalDpi xmlns:a14="http://schemas.microsoft.com/office/drawing/2010/main" val="0"/>
              </a:ext>
            </a:extLst>
          </a:blip>
          <a:srcRect/>
          <a:stretch>
            <a:fillRect/>
          </a:stretch>
        </p:blipFill>
        <p:spPr bwMode="auto">
          <a:xfrm>
            <a:off x="1365439" y="1693715"/>
            <a:ext cx="712518" cy="8309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21C9983-56E6-440B-B3C3-5B4A66625166}"/>
              </a:ext>
            </a:extLst>
          </p:cNvPr>
          <p:cNvSpPr txBox="1"/>
          <p:nvPr/>
        </p:nvSpPr>
        <p:spPr>
          <a:xfrm>
            <a:off x="3925189" y="145873"/>
            <a:ext cx="3198628" cy="2466915"/>
          </a:xfrm>
          <a:prstGeom prst="ellipse">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66" name="Picture 2" descr="CUSD Music Boosters / Welcome">
            <a:extLst>
              <a:ext uri="{FF2B5EF4-FFF2-40B4-BE49-F238E27FC236}">
                <a16:creationId xmlns:a16="http://schemas.microsoft.com/office/drawing/2014/main" id="{EE1431FB-8C63-4366-B3E1-F6C75E24730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204238" y="363191"/>
            <a:ext cx="288607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radley Elementary Students Learn Music through Play, Movement via Orff  Approach - El Paso Herald Post">
            <a:extLst>
              <a:ext uri="{FF2B5EF4-FFF2-40B4-BE49-F238E27FC236}">
                <a16:creationId xmlns:a16="http://schemas.microsoft.com/office/drawing/2014/main" id="{AF6C8B4E-2517-4065-9AB4-24F026025E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5102" y="613147"/>
            <a:ext cx="2240593" cy="1492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438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alendar&#10;&#10;Description automatically generated">
            <a:extLst>
              <a:ext uri="{FF2B5EF4-FFF2-40B4-BE49-F238E27FC236}">
                <a16:creationId xmlns:a16="http://schemas.microsoft.com/office/drawing/2014/main" id="{253665B8-90F8-45B8-ACF7-F64A6C85C50D}"/>
              </a:ext>
            </a:extLst>
          </p:cNvPr>
          <p:cNvPicPr>
            <a:picLocks noGrp="1" noChangeAspect="1"/>
          </p:cNvPicPr>
          <p:nvPr>
            <p:ph idx="1"/>
          </p:nvPr>
        </p:nvPicPr>
        <p:blipFill rotWithShape="1">
          <a:blip r:embed="rId3"/>
          <a:srcRect l="125" t="536" r="145" b="48036"/>
          <a:stretch/>
        </p:blipFill>
        <p:spPr>
          <a:xfrm>
            <a:off x="1088102" y="1368427"/>
            <a:ext cx="10224720" cy="3988418"/>
          </a:xfrm>
        </p:spPr>
      </p:pic>
      <p:pic>
        <p:nvPicPr>
          <p:cNvPr id="7" name="Picture 7" descr="Calendar&#10;&#10;Description automatically generated">
            <a:extLst>
              <a:ext uri="{FF2B5EF4-FFF2-40B4-BE49-F238E27FC236}">
                <a16:creationId xmlns:a16="http://schemas.microsoft.com/office/drawing/2014/main" id="{2677CDD9-BCA4-4152-8E90-01D47372ED1E}"/>
              </a:ext>
            </a:extLst>
          </p:cNvPr>
          <p:cNvPicPr>
            <a:picLocks noChangeAspect="1"/>
          </p:cNvPicPr>
          <p:nvPr/>
        </p:nvPicPr>
        <p:blipFill rotWithShape="1">
          <a:blip r:embed="rId3"/>
          <a:srcRect t="86547" b="224"/>
          <a:stretch/>
        </p:blipFill>
        <p:spPr>
          <a:xfrm>
            <a:off x="1094508" y="5355277"/>
            <a:ext cx="10224652" cy="997403"/>
          </a:xfrm>
          <a:prstGeom prst="rect">
            <a:avLst/>
          </a:prstGeom>
        </p:spPr>
      </p:pic>
      <p:sp>
        <p:nvSpPr>
          <p:cNvPr id="9" name="Rectangle 8">
            <a:extLst>
              <a:ext uri="{FF2B5EF4-FFF2-40B4-BE49-F238E27FC236}">
                <a16:creationId xmlns:a16="http://schemas.microsoft.com/office/drawing/2014/main" id="{BF33B232-737B-4629-8E68-C93C32115263}"/>
              </a:ext>
            </a:extLst>
          </p:cNvPr>
          <p:cNvSpPr/>
          <p:nvPr/>
        </p:nvSpPr>
        <p:spPr>
          <a:xfrm>
            <a:off x="0" y="656538"/>
            <a:ext cx="12192000" cy="62345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nos52 — Postimage.org shared by Carol Owens on We Heart It">
            <a:extLst>
              <a:ext uri="{FF2B5EF4-FFF2-40B4-BE49-F238E27FC236}">
                <a16:creationId xmlns:a16="http://schemas.microsoft.com/office/drawing/2014/main" id="{F2C3D051-0A75-48A8-8837-C1C0B20CAE2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4121" y="310697"/>
            <a:ext cx="2775700" cy="20751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Animated GIF – Michelle Daley">
            <a:extLst>
              <a:ext uri="{FF2B5EF4-FFF2-40B4-BE49-F238E27FC236}">
                <a16:creationId xmlns:a16="http://schemas.microsoft.com/office/drawing/2014/main" id="{97EAEB98-2C3D-4920-8384-6A7FF59844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0446" y="251947"/>
            <a:ext cx="1732869" cy="1045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525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49000">
              <a:schemeClr val="bg1">
                <a:lumMod val="85000"/>
              </a:schemeClr>
            </a:gs>
            <a:gs pos="49000">
              <a:schemeClr val="bg1"/>
            </a:gs>
          </a:gsLst>
          <a:lin ang="5400000" scaled="1"/>
        </a:gradFill>
        <a:effectLst/>
      </p:bgPr>
    </p:bg>
    <p:spTree>
      <p:nvGrpSpPr>
        <p:cNvPr id="1" name=""/>
        <p:cNvGrpSpPr/>
        <p:nvPr/>
      </p:nvGrpSpPr>
      <p:grpSpPr>
        <a:xfrm>
          <a:off x="0" y="0"/>
          <a:ext cx="0" cy="0"/>
          <a:chOff x="0" y="0"/>
          <a:chExt cx="0" cy="0"/>
        </a:xfrm>
      </p:grpSpPr>
      <p:pic>
        <p:nvPicPr>
          <p:cNvPr id="6" name="Picture 2" descr="Red Hot GIFs - Get the best GIF on GIPHY">
            <a:extLst>
              <a:ext uri="{FF2B5EF4-FFF2-40B4-BE49-F238E27FC236}">
                <a16:creationId xmlns:a16="http://schemas.microsoft.com/office/drawing/2014/main" id="{FD331349-F7F9-4210-B3B6-B2481FBF2B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9401" y="367304"/>
            <a:ext cx="1812984" cy="991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2BE265-53BC-4C63-837B-7D37FB4B39CD}"/>
              </a:ext>
            </a:extLst>
          </p:cNvPr>
          <p:cNvSpPr txBox="1"/>
          <p:nvPr/>
        </p:nvSpPr>
        <p:spPr>
          <a:xfrm>
            <a:off x="178980" y="2700866"/>
            <a:ext cx="11991754" cy="444737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Spice It Up with Leveled 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a:defRPr/>
            </a:pPr>
            <a:r>
              <a:rPr kumimoji="0" lang="en-US" sz="2000" b="1" i="0" u="none" strike="noStrike" kern="1200" cap="none" spc="0" normalizeH="0" baseline="0" noProof="0" dirty="0">
                <a:ln>
                  <a:noFill/>
                </a:ln>
                <a:effectLst/>
                <a:uLnTx/>
                <a:uFillTx/>
                <a:latin typeface="Calibri" panose="020F0502020204030204"/>
                <a:ea typeface="+mn-ea"/>
                <a:cs typeface="+mn-cs"/>
              </a:rPr>
              <a:t>Rhythm Unit – Concept: Note Names</a:t>
            </a:r>
            <a:r>
              <a:rPr lang="en-US" sz="2000" b="1" dirty="0">
                <a:latin typeface="Calibri" panose="020F0502020204030204"/>
              </a:rPr>
              <a:t>              </a:t>
            </a:r>
            <a:r>
              <a:rPr kumimoji="0" lang="en-US" sz="2000" b="1" i="0" u="none" strike="noStrike" kern="1200" cap="none" spc="0" normalizeH="0" baseline="0" noProof="0" dirty="0">
                <a:ln>
                  <a:noFill/>
                </a:ln>
                <a:effectLst/>
                <a:uLnTx/>
                <a:uFillTx/>
                <a:latin typeface="Calibri" panose="020F0502020204030204"/>
                <a:ea typeface="+mn-ea"/>
                <a:cs typeface="+mn-cs"/>
              </a:rPr>
              <a:t> Standard: </a:t>
            </a:r>
            <a:r>
              <a:rPr lang="en-US" sz="2000" b="1" dirty="0"/>
              <a:t>ESGM4.PR.3 b</a:t>
            </a:r>
            <a:endParaRPr kumimoji="0" lang="en-US" sz="20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0000"/>
                </a:solidFill>
                <a:effectLst/>
                <a:uLnTx/>
                <a:uFillTx/>
                <a:latin typeface="Calibri" panose="020F0502020204030204"/>
                <a:ea typeface="+mn-ea"/>
                <a:cs typeface="+mn-cs"/>
              </a:rPr>
              <a:t>Leveled Instruction:</a:t>
            </a:r>
            <a:endParaRPr lang="en-US" sz="1900" b="1" i="0" u="none" strike="noStrike" kern="1200" cap="none" spc="0" normalizeH="0" baseline="0" noProof="0" dirty="0">
              <a:ln>
                <a:noFill/>
              </a:ln>
              <a:solidFill>
                <a:srgbClr val="FF0000"/>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effectLst/>
                <a:uLnTx/>
                <a:uFillTx/>
                <a:latin typeface="Calibri" panose="020F0502020204030204"/>
                <a:ea typeface="+mn-ea"/>
                <a:cs typeface="+mn-cs"/>
              </a:rPr>
              <a:t>(Remediation) Level 1 – Take a card from the stack. Find the matching note on the music staff rug. Toss your beanbag to the correct note.</a:t>
            </a:r>
            <a:endParaRPr lang="en-US" sz="1900" b="1" i="0" u="none" strike="noStrike" kern="1200" cap="none" spc="0" normalizeH="0" baseline="0" noProof="0" dirty="0">
              <a:ln>
                <a:noFill/>
              </a:ln>
              <a:effectLst/>
              <a:uLnTx/>
              <a:uFillTx/>
              <a:latin typeface="Calibri" panose="020F0502020204030204"/>
              <a:cs typeface="Calibri"/>
            </a:endParaRPr>
          </a:p>
          <a:p>
            <a:pPr>
              <a:defRPr/>
            </a:pPr>
            <a:r>
              <a:rPr kumimoji="0" lang="en-US" sz="1900" b="1" i="0" u="none" strike="noStrike" kern="1200" cap="none" spc="0" normalizeH="0" baseline="0" noProof="0" dirty="0">
                <a:ln>
                  <a:noFill/>
                </a:ln>
                <a:effectLst/>
                <a:uLnTx/>
                <a:uFillTx/>
                <a:latin typeface="Calibri" panose="020F0502020204030204"/>
                <a:ea typeface="+mn-ea"/>
                <a:cs typeface="+mn-cs"/>
              </a:rPr>
              <a:t>(Advancing) Level 2 – </a:t>
            </a:r>
            <a:r>
              <a:rPr lang="en-US" sz="1900" b="1" dirty="0">
                <a:latin typeface="Calibri" panose="020F0502020204030204"/>
              </a:rPr>
              <a:t>Find a partner. Use</a:t>
            </a:r>
            <a:r>
              <a:rPr kumimoji="0" lang="en-US" sz="1900" b="1" i="0" u="none" strike="noStrike" kern="1200" cap="none" spc="0" normalizeH="0" baseline="0" noProof="0" dirty="0">
                <a:ln>
                  <a:noFill/>
                </a:ln>
                <a:effectLst/>
                <a:uLnTx/>
                <a:uFillTx/>
                <a:latin typeface="Calibri" panose="020F0502020204030204"/>
                <a:ea typeface="+mn-ea"/>
                <a:cs typeface="+mn-cs"/>
              </a:rPr>
              <a:t> the matching cards. Match each note with </a:t>
            </a:r>
            <a:r>
              <a:rPr lang="en-US" sz="1900" b="1" dirty="0">
                <a:latin typeface="Calibri" panose="020F0502020204030204"/>
              </a:rPr>
              <a:t>its</a:t>
            </a:r>
            <a:r>
              <a:rPr kumimoji="0" lang="en-US" sz="1900" b="1" i="0" u="none" strike="noStrike" kern="1200" cap="none" spc="0" normalizeH="0" baseline="0" noProof="0" dirty="0">
                <a:ln>
                  <a:noFill/>
                </a:ln>
                <a:effectLst/>
                <a:uLnTx/>
                <a:uFillTx/>
                <a:latin typeface="Calibri" panose="020F0502020204030204"/>
                <a:ea typeface="+mn-ea"/>
                <a:cs typeface="+mn-cs"/>
              </a:rPr>
              <a:t> letter name card. (1 set of cards)</a:t>
            </a:r>
            <a:endParaRPr lang="en-US" sz="1900" b="1" i="0" u="none" strike="noStrike" kern="1200" cap="none" spc="0" normalizeH="0" baseline="0" noProof="0" dirty="0">
              <a:ln>
                <a:noFill/>
              </a:ln>
              <a:effectLst/>
              <a:uLnTx/>
              <a:uFillTx/>
              <a:latin typeface="Calibri" panose="020F0502020204030204"/>
              <a:cs typeface="Calibri"/>
            </a:endParaRPr>
          </a:p>
          <a:p>
            <a:pPr>
              <a:defRPr/>
            </a:pPr>
            <a:r>
              <a:rPr kumimoji="0" lang="en-US" sz="1900" b="1" i="0" u="none" strike="noStrike" kern="1200" cap="none" spc="0" normalizeH="0" baseline="0" noProof="0" dirty="0">
                <a:ln>
                  <a:noFill/>
                </a:ln>
                <a:effectLst/>
                <a:uLnTx/>
                <a:uFillTx/>
                <a:latin typeface="Calibri" panose="020F0502020204030204"/>
                <a:ea typeface="+mn-ea"/>
                <a:cs typeface="+mn-cs"/>
              </a:rPr>
              <a:t>(On Level) Level 3 –</a:t>
            </a:r>
            <a:r>
              <a:rPr lang="en-US" sz="1900" b="1" dirty="0">
                <a:latin typeface="Calibri" panose="020F0502020204030204"/>
              </a:rPr>
              <a:t> </a:t>
            </a:r>
            <a:r>
              <a:rPr kumimoji="0" lang="en-US" sz="1900" b="1" i="0" u="none" strike="noStrike" kern="1200" cap="none" spc="0" normalizeH="0" baseline="0" noProof="0" dirty="0">
                <a:ln>
                  <a:noFill/>
                </a:ln>
                <a:effectLst/>
                <a:uLnTx/>
                <a:uFillTx/>
                <a:latin typeface="Calibri" panose="020F0502020204030204"/>
                <a:ea typeface="+mn-ea"/>
                <a:cs typeface="+mn-cs"/>
              </a:rPr>
              <a:t> Find a partner. Use the sorting trays. Sort the cards into the matching letter names. After practicing, have a c</a:t>
            </a:r>
            <a:r>
              <a:rPr lang="en-US" sz="1900" b="1" dirty="0">
                <a:latin typeface="Calibri" panose="020F0502020204030204"/>
              </a:rPr>
              <a:t>ompetition and see who can sort the cards the fastest! </a:t>
            </a:r>
            <a:r>
              <a:rPr kumimoji="0" lang="en-US" sz="1900" b="1" i="0" u="none" strike="noStrike" kern="1200" cap="none" spc="0" normalizeH="0" baseline="0" noProof="0" dirty="0">
                <a:ln>
                  <a:noFill/>
                </a:ln>
                <a:effectLst/>
                <a:uLnTx/>
                <a:uFillTx/>
                <a:latin typeface="Calibri" panose="020F0502020204030204"/>
                <a:ea typeface="+mn-ea"/>
                <a:cs typeface="+mn-cs"/>
              </a:rPr>
              <a:t>(2 sets of cards)</a:t>
            </a:r>
            <a:endParaRPr lang="en-US" sz="1900" b="1" i="0" u="none" strike="noStrike" kern="1200" cap="none" spc="0" normalizeH="0" baseline="0" noProof="0" dirty="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effectLst/>
                <a:uLnTx/>
                <a:uFillTx/>
                <a:latin typeface="Calibri" panose="020F0502020204030204"/>
                <a:ea typeface="+mn-ea"/>
                <a:cs typeface="+mn-cs"/>
              </a:rPr>
              <a:t>(Above Level) Level 4 – Take one melody bell, mallets, and a song sheet. Fill in the letter names of the three songs. Pla</a:t>
            </a:r>
            <a:r>
              <a:rPr lang="en-US" sz="1900" b="1" dirty="0">
                <a:latin typeface="Calibri" panose="020F0502020204030204"/>
              </a:rPr>
              <a:t>y each song using the back of your mallets. Can you name the songs?</a:t>
            </a:r>
            <a:endParaRPr lang="en-US" sz="1900" b="1" i="0" u="none" strike="noStrike" kern="1200" cap="none" spc="0" normalizeH="0" baseline="0" noProof="0" dirty="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F2317C9-C109-4725-980B-F0049C9F75EE}"/>
              </a:ext>
            </a:extLst>
          </p:cNvPr>
          <p:cNvSpPr/>
          <p:nvPr/>
        </p:nvSpPr>
        <p:spPr>
          <a:xfrm>
            <a:off x="818680" y="1514521"/>
            <a:ext cx="854425" cy="769441"/>
          </a:xfrm>
          <a:prstGeom prst="rect">
            <a:avLst/>
          </a:prstGeom>
          <a:solidFill>
            <a:srgbClr val="FF0000"/>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ln w="13462">
                  <a:solidFill>
                    <a:prstClr val="white"/>
                  </a:solidFill>
                  <a:prstDash val="solid"/>
                </a:ln>
                <a:effectLst>
                  <a:outerShdw dist="38100" dir="2700000" algn="bl" rotWithShape="0">
                    <a:srgbClr val="5B9BD5"/>
                  </a:outerShdw>
                </a:effectLst>
                <a:latin typeface="Calibri" panose="020F0502020204030204"/>
                <a:cs typeface="Calibri"/>
              </a:rPr>
              <a:t>5</a:t>
            </a:r>
            <a:endParaRPr lang="en-US" sz="4400" b="1" i="0" u="none" strike="noStrike" kern="1200" cap="none" spc="0" normalizeH="0" baseline="0" noProof="0">
              <a:ln w="13462">
                <a:solidFill>
                  <a:prstClr val="white"/>
                </a:solidFill>
                <a:prstDash val="solid"/>
              </a:ln>
              <a:effectLst>
                <a:outerShdw dist="38100" dir="2700000" algn="bl" rotWithShape="0">
                  <a:srgbClr val="5B9BD5"/>
                </a:outerShdw>
              </a:effectLst>
              <a:uLnTx/>
              <a:uFillTx/>
              <a:latin typeface="Calibri" panose="020F0502020204030204"/>
              <a:cs typeface="Calibri"/>
            </a:endParaRPr>
          </a:p>
        </p:txBody>
      </p:sp>
      <p:pic>
        <p:nvPicPr>
          <p:cNvPr id="7" name="Picture 2" descr="File Noto Emoji Oreo 1f336 Svg Wikimedia Commons Chili - Pepper Icon Png  Clipart (#1862906) - PinClipart">
            <a:extLst>
              <a:ext uri="{FF2B5EF4-FFF2-40B4-BE49-F238E27FC236}">
                <a16:creationId xmlns:a16="http://schemas.microsoft.com/office/drawing/2014/main" id="{55524AF0-4230-41EA-B62E-1C37F98F5E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58" b="90952" l="5568" r="95455">
                        <a14:foregroundMark x1="80392" y1="6538" x2="86573" y2="7086"/>
                        <a14:foregroundMark x1="89572" y1="27615" x2="85909" y2="32902"/>
                        <a14:foregroundMark x1="85909" y1="32902" x2="83183" y2="24647"/>
                        <a14:foregroundMark x1="84280" y1="19624" x2="85682" y2="16334"/>
                        <a14:foregroundMark x1="83729" y1="20917" x2="83879" y2="20564"/>
                        <a14:foregroundMark x1="85682" y1="16334" x2="83655" y2="13852"/>
                        <a14:foregroundMark x1="92273" y1="30552" x2="95279" y2="37657"/>
                        <a14:foregroundMark x1="95178" y1="39204" x2="93182" y2="47356"/>
                        <a14:foregroundMark x1="39593" y1="90816" x2="44205" y2="90952"/>
                        <a14:foregroundMark x1="44205" y1="90952" x2="48068" y2="90129"/>
                        <a14:foregroundMark x1="8977" y1="77791" x2="10114" y2="81081"/>
                        <a14:foregroundMark x1="5568" y1="81630" x2="5568" y2="82961"/>
                        <a14:backgroundMark x1="79065" y1="6806" x2="79350" y2="6803"/>
                        <a14:backgroundMark x1="79187" y1="6805" x2="79039" y2="6807"/>
                        <a14:backgroundMark x1="78295" y1="6816" x2="79183" y2="6805"/>
                        <a14:backgroundMark x1="86705" y1="7051" x2="91364" y2="25147"/>
                        <a14:backgroundMark x1="90795" y1="25969" x2="90795" y2="27615"/>
                        <a14:backgroundMark x1="79773" y1="5875" x2="76136" y2="8108"/>
                        <a14:backgroundMark x1="79886" y1="9401" x2="83636" y2="13866"/>
                        <a14:backgroundMark x1="83523" y1="21857" x2="82614" y2="24442"/>
                        <a14:backgroundMark x1="90795" y1="26087" x2="91932" y2="25734"/>
                        <a14:backgroundMark x1="83864" y1="21269" x2="84091" y2="22914"/>
                        <a14:backgroundMark x1="83636" y1="20917" x2="83636" y2="21622"/>
                        <a14:backgroundMark x1="95682" y1="37720" x2="95455" y2="39248"/>
                        <a14:backgroundMark x1="83864" y1="19624" x2="83864" y2="20564"/>
                        <a14:backgroundMark x1="35909" y1="90952" x2="39091" y2="91539"/>
                        <a14:backgroundMark x1="6364" y1="79083" x2="4545" y2="80729"/>
                      </a14:backgroundRemoval>
                    </a14:imgEffect>
                  </a14:imgLayer>
                </a14:imgProps>
              </a:ext>
              <a:ext uri="{28A0092B-C50C-407E-A947-70E740481C1C}">
                <a14:useLocalDpi xmlns:a14="http://schemas.microsoft.com/office/drawing/2010/main" val="0"/>
              </a:ext>
            </a:extLst>
          </a:blip>
          <a:srcRect/>
          <a:stretch>
            <a:fillRect/>
          </a:stretch>
        </p:blipFill>
        <p:spPr bwMode="auto">
          <a:xfrm>
            <a:off x="1365439" y="1693715"/>
            <a:ext cx="712518" cy="8309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21C9983-56E6-440B-B3C3-5B4A66625166}"/>
              </a:ext>
            </a:extLst>
          </p:cNvPr>
          <p:cNvSpPr txBox="1"/>
          <p:nvPr/>
        </p:nvSpPr>
        <p:spPr>
          <a:xfrm>
            <a:off x="7867207" y="233951"/>
            <a:ext cx="3198628" cy="2466915"/>
          </a:xfrm>
          <a:prstGeom prst="ellipse">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42" name="Picture 2" descr="Joy Carpets Note Worthy 5&amp;#39;4&amp;quot; x 7&amp;#39;8&amp;quot; Rectangular Rug">
            <a:extLst>
              <a:ext uri="{FF2B5EF4-FFF2-40B4-BE49-F238E27FC236}">
                <a16:creationId xmlns:a16="http://schemas.microsoft.com/office/drawing/2014/main" id="{708EBA2B-E8B8-45C9-83D0-C87F95FF9C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4587203" y="-448"/>
            <a:ext cx="2101419" cy="291863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Bean Bag Bonanza! 6 Games for Young Children | Sharin&amp;#39; with Sharron">
            <a:extLst>
              <a:ext uri="{FF2B5EF4-FFF2-40B4-BE49-F238E27FC236}">
                <a16:creationId xmlns:a16="http://schemas.microsoft.com/office/drawing/2014/main" id="{BF938442-54C8-42D8-9480-125C877C267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961" r="37939"/>
          <a:stretch/>
        </p:blipFill>
        <p:spPr bwMode="auto">
          <a:xfrm>
            <a:off x="8836829" y="580700"/>
            <a:ext cx="1239875" cy="2989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09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246"/>
                                        </p:tgtEl>
                                        <p:attrNameLst>
                                          <p:attrName>r</p:attrName>
                                        </p:attrNameLst>
                                      </p:cBhvr>
                                    </p:animRot>
                                    <p:animRot by="-240000">
                                      <p:cBhvr>
                                        <p:cTn id="7" dur="200" fill="hold">
                                          <p:stCondLst>
                                            <p:cond delay="200"/>
                                          </p:stCondLst>
                                        </p:cTn>
                                        <p:tgtEl>
                                          <p:spTgt spid="10246"/>
                                        </p:tgtEl>
                                        <p:attrNameLst>
                                          <p:attrName>r</p:attrName>
                                        </p:attrNameLst>
                                      </p:cBhvr>
                                    </p:animRot>
                                    <p:animRot by="240000">
                                      <p:cBhvr>
                                        <p:cTn id="8" dur="200" fill="hold">
                                          <p:stCondLst>
                                            <p:cond delay="400"/>
                                          </p:stCondLst>
                                        </p:cTn>
                                        <p:tgtEl>
                                          <p:spTgt spid="10246"/>
                                        </p:tgtEl>
                                        <p:attrNameLst>
                                          <p:attrName>r</p:attrName>
                                        </p:attrNameLst>
                                      </p:cBhvr>
                                    </p:animRot>
                                    <p:animRot by="-240000">
                                      <p:cBhvr>
                                        <p:cTn id="9" dur="200" fill="hold">
                                          <p:stCondLst>
                                            <p:cond delay="600"/>
                                          </p:stCondLst>
                                        </p:cTn>
                                        <p:tgtEl>
                                          <p:spTgt spid="10246"/>
                                        </p:tgtEl>
                                        <p:attrNameLst>
                                          <p:attrName>r</p:attrName>
                                        </p:attrNameLst>
                                      </p:cBhvr>
                                    </p:animRot>
                                    <p:animRot by="120000">
                                      <p:cBhvr>
                                        <p:cTn id="10" dur="200" fill="hold">
                                          <p:stCondLst>
                                            <p:cond delay="800"/>
                                          </p:stCondLst>
                                        </p:cTn>
                                        <p:tgtEl>
                                          <p:spTgt spid="102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36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692A61-9DA3-4BD6-B987-4C59E5C3C503}"/>
              </a:ext>
            </a:extLst>
          </p:cNvPr>
          <p:cNvSpPr>
            <a:spLocks noGrp="1"/>
          </p:cNvSpPr>
          <p:nvPr>
            <p:ph type="title"/>
          </p:nvPr>
        </p:nvSpPr>
        <p:spPr>
          <a:xfrm>
            <a:off x="434497" y="2710620"/>
            <a:ext cx="3158120"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800" b="1" kern="1200">
                <a:solidFill>
                  <a:srgbClr val="FF0000"/>
                </a:solidFill>
                <a:latin typeface="+mn-lt"/>
                <a:ea typeface="+mj-ea"/>
                <a:cs typeface="+mj-cs"/>
              </a:rPr>
              <a:t>LEVELED INSTRUCTION</a:t>
            </a:r>
          </a:p>
        </p:txBody>
      </p:sp>
      <p:pic>
        <p:nvPicPr>
          <p:cNvPr id="3076" name="Picture 4" descr="Spice It Up GIFs | Tenor">
            <a:extLst>
              <a:ext uri="{FF2B5EF4-FFF2-40B4-BE49-F238E27FC236}">
                <a16:creationId xmlns:a16="http://schemas.microsoft.com/office/drawing/2014/main" id="{5432529A-3F97-4781-8DC0-0F26D811FA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54425" y="347314"/>
            <a:ext cx="2013557" cy="201355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Music Staff Paper Wipe-Off Chart | Trend Enterprises |">
            <a:extLst>
              <a:ext uri="{FF2B5EF4-FFF2-40B4-BE49-F238E27FC236}">
                <a16:creationId xmlns:a16="http://schemas.microsoft.com/office/drawing/2014/main" id="{2DFE640F-93C0-4B04-8510-F9A391F215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99" t="47110" r="1712" b="26050"/>
          <a:stretch/>
        </p:blipFill>
        <p:spPr bwMode="auto">
          <a:xfrm>
            <a:off x="4468565" y="3590504"/>
            <a:ext cx="7155712" cy="27092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ariachi Band on Behance">
            <a:extLst>
              <a:ext uri="{FF2B5EF4-FFF2-40B4-BE49-F238E27FC236}">
                <a16:creationId xmlns:a16="http://schemas.microsoft.com/office/drawing/2014/main" id="{64B10D31-E12B-4AE4-A4C6-0F4C0B023E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01988" y="298416"/>
            <a:ext cx="3015255" cy="24122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8988111-5078-407C-9B74-5CD08338908B}"/>
              </a:ext>
            </a:extLst>
          </p:cNvPr>
          <p:cNvSpPr/>
          <p:nvPr/>
        </p:nvSpPr>
        <p:spPr>
          <a:xfrm>
            <a:off x="4410910" y="2710620"/>
            <a:ext cx="7155712" cy="255454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3462">
                  <a:solidFill>
                    <a:prstClr val="white"/>
                  </a:solidFill>
                  <a:prstDash val="solid"/>
                </a:ln>
                <a:solidFill>
                  <a:srgbClr val="7030A0"/>
                </a:solidFill>
                <a:effectLst>
                  <a:outerShdw dist="38100" dir="2700000" algn="bl" rotWithShape="0">
                    <a:srgbClr val="5B9BD5"/>
                  </a:outerShdw>
                </a:effectLst>
                <a:uLnTx/>
                <a:uFillTx/>
                <a:latin typeface="Calibri" panose="020F0502020204030204"/>
                <a:ea typeface="+mn-ea"/>
                <a:cs typeface="+mn-cs"/>
              </a:rPr>
              <a:t>INSTRUMENTAL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a:ln w="13462">
                  <a:solidFill>
                    <a:prstClr val="white"/>
                  </a:solidFill>
                  <a:prstDash val="solid"/>
                </a:ln>
                <a:solidFill>
                  <a:srgbClr val="7030A0"/>
                </a:solidFill>
                <a:effectLst>
                  <a:outerShdw dist="38100" dir="2700000" algn="bl" rotWithShape="0">
                    <a:srgbClr val="5B9BD5"/>
                  </a:outerShdw>
                </a:effectLst>
                <a:latin typeface="Calibri" panose="020F0502020204030204"/>
              </a:rPr>
              <a:t>FAMILIES</a:t>
            </a:r>
            <a:endParaRPr kumimoji="0" lang="en-US" sz="8000" b="1" i="0" u="none" strike="noStrike" kern="1200" cap="none" spc="0" normalizeH="0" baseline="0" noProof="0">
              <a:ln w="13462">
                <a:solidFill>
                  <a:prstClr val="white"/>
                </a:solidFill>
                <a:prstDash val="solid"/>
              </a:ln>
              <a:solidFill>
                <a:srgbClr val="7030A0"/>
              </a:solidFill>
              <a:effectLst>
                <a:outerShdw dist="38100" dir="2700000" algn="bl" rotWithShape="0">
                  <a:srgbClr val="5B9BD5"/>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040650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49000">
              <a:schemeClr val="bg1">
                <a:lumMod val="85000"/>
              </a:schemeClr>
            </a:gs>
            <a:gs pos="49000">
              <a:schemeClr val="bg1"/>
            </a:gs>
          </a:gsLst>
          <a:lin ang="5400000" scaled="1"/>
        </a:gradFill>
        <a:effectLst/>
      </p:bgPr>
    </p:bg>
    <p:spTree>
      <p:nvGrpSpPr>
        <p:cNvPr id="1" name=""/>
        <p:cNvGrpSpPr/>
        <p:nvPr/>
      </p:nvGrpSpPr>
      <p:grpSpPr>
        <a:xfrm>
          <a:off x="0" y="0"/>
          <a:ext cx="0" cy="0"/>
          <a:chOff x="0" y="0"/>
          <a:chExt cx="0" cy="0"/>
        </a:xfrm>
      </p:grpSpPr>
      <p:pic>
        <p:nvPicPr>
          <p:cNvPr id="6" name="Picture 2" descr="Red Hot GIFs - Get the best GIF on GIPHY">
            <a:extLst>
              <a:ext uri="{FF2B5EF4-FFF2-40B4-BE49-F238E27FC236}">
                <a16:creationId xmlns:a16="http://schemas.microsoft.com/office/drawing/2014/main" id="{FD331349-F7F9-4210-B3B6-B2481FBF2B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9401" y="367304"/>
            <a:ext cx="1812984" cy="991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2BE265-53BC-4C63-837B-7D37FB4B39CD}"/>
              </a:ext>
            </a:extLst>
          </p:cNvPr>
          <p:cNvSpPr txBox="1"/>
          <p:nvPr/>
        </p:nvSpPr>
        <p:spPr>
          <a:xfrm>
            <a:off x="178980" y="2700866"/>
            <a:ext cx="11991754" cy="389337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Spice It Up with Leveled 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US" sz="2000" b="1" i="0" u="none" strike="noStrike" kern="1200" cap="none" spc="0" normalizeH="0" baseline="0" noProof="0" dirty="0">
                <a:ln>
                  <a:noFill/>
                </a:ln>
                <a:effectLst/>
                <a:uLnTx/>
                <a:uFillTx/>
                <a:latin typeface="Calibri" panose="020F0502020204030204"/>
                <a:ea typeface="+mn-ea"/>
                <a:cs typeface="+mn-cs"/>
              </a:rPr>
              <a:t>Rhythm Unit – Concept: Rhythm Instrument Families</a:t>
            </a:r>
            <a:r>
              <a:rPr lang="en-US" sz="2000" b="1" dirty="0">
                <a:latin typeface="Calibri" panose="020F0502020204030204"/>
              </a:rPr>
              <a:t>               </a:t>
            </a:r>
            <a:r>
              <a:rPr kumimoji="0" lang="en-US" sz="2000" b="1" i="0" u="none" strike="noStrike" kern="1200" cap="none" spc="0" normalizeH="0" baseline="0" noProof="0" dirty="0">
                <a:ln>
                  <a:noFill/>
                </a:ln>
                <a:effectLst/>
                <a:uLnTx/>
                <a:uFillTx/>
                <a:latin typeface="Calibri" panose="020F0502020204030204"/>
                <a:ea typeface="+mn-ea"/>
                <a:cs typeface="+mn-cs"/>
              </a:rPr>
              <a:t> Standard: ESGM1.RE.1 c</a:t>
            </a:r>
            <a:endParaRPr lang="en-US" sz="2000" b="1" i="0" u="none" strike="noStrike" kern="1200" cap="none" spc="0" normalizeH="0" baseline="0" noProof="0" dirty="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Wood, Metal, Shaker/Scraper, Membrane</a:t>
            </a:r>
            <a:endParaRPr lang="en-US" sz="2000" b="1" i="0" u="none" strike="noStrike" kern="1200" cap="none" spc="0" normalizeH="0" baseline="0" noProof="0" dirty="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a:rPr>
              <a:t>Students work as a group with instruments and hula hoops labeled with family names.</a:t>
            </a:r>
            <a:endParaRPr lang="en-US" sz="2000" b="1" i="0" u="none" strike="noStrike" kern="1200" cap="none" spc="0" normalizeH="0" baseline="0" noProof="0" dirty="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0000"/>
                </a:solidFill>
                <a:effectLst/>
                <a:uLnTx/>
                <a:uFillTx/>
                <a:latin typeface="Calibri" panose="020F0502020204030204"/>
                <a:ea typeface="+mn-ea"/>
                <a:cs typeface="+mn-cs"/>
              </a:rPr>
              <a:t>Leveled Instruction:</a:t>
            </a:r>
            <a:endParaRPr lang="en-US" sz="1900" b="1" i="0" u="none" strike="noStrike" kern="1200" cap="none" spc="0" normalizeH="0" baseline="0" noProof="0" dirty="0">
              <a:ln>
                <a:noFill/>
              </a:ln>
              <a:solidFill>
                <a:srgbClr val="FF0000"/>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effectLst/>
                <a:uLnTx/>
                <a:uFillTx/>
                <a:latin typeface="Calibri" panose="020F0502020204030204"/>
                <a:ea typeface="+mn-ea"/>
                <a:cs typeface="+mn-cs"/>
              </a:rPr>
              <a:t>(Remediation) Level 1 – </a:t>
            </a:r>
            <a:r>
              <a:rPr lang="en-US" sz="1900" b="1" dirty="0">
                <a:latin typeface="Calibri" panose="020F0502020204030204"/>
              </a:rPr>
              <a:t>Sort</a:t>
            </a:r>
            <a:r>
              <a:rPr kumimoji="0" lang="en-US" sz="1900" b="1" i="0" u="none" strike="noStrike" kern="1200" cap="none" spc="0" normalizeH="0" baseline="0" noProof="0" dirty="0">
                <a:ln>
                  <a:noFill/>
                </a:ln>
                <a:effectLst/>
                <a:uLnTx/>
                <a:uFillTx/>
                <a:latin typeface="Calibri" panose="020F0502020204030204"/>
                <a:ea typeface="+mn-ea"/>
                <a:cs typeface="+mn-cs"/>
              </a:rPr>
              <a:t> only metal and shaker/scraper instruments into two families.</a:t>
            </a:r>
            <a:endParaRPr lang="en-US" sz="1900" b="1" i="0" u="none" strike="noStrike" kern="1200" cap="none" spc="0" normalizeH="0" baseline="0" noProof="0" dirty="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effectLst/>
                <a:uLnTx/>
                <a:uFillTx/>
                <a:latin typeface="Calibri" panose="020F0502020204030204"/>
                <a:ea typeface="+mn-ea"/>
                <a:cs typeface="+mn-cs"/>
              </a:rPr>
              <a:t>(Advancing) Level 2 – </a:t>
            </a:r>
            <a:r>
              <a:rPr lang="en-US" sz="1900" b="1" dirty="0">
                <a:latin typeface="Calibri" panose="020F0502020204030204"/>
              </a:rPr>
              <a:t>Sort</a:t>
            </a:r>
            <a:r>
              <a:rPr kumimoji="0" lang="en-US" sz="1900" b="1" i="0" u="none" strike="noStrike" kern="1200" cap="none" spc="0" normalizeH="0" baseline="0" noProof="0" dirty="0">
                <a:ln>
                  <a:noFill/>
                </a:ln>
                <a:effectLst/>
                <a:uLnTx/>
                <a:uFillTx/>
                <a:latin typeface="Calibri" panose="020F0502020204030204"/>
                <a:ea typeface="+mn-ea"/>
                <a:cs typeface="+mn-cs"/>
              </a:rPr>
              <a:t> 8 basic instruments into four families.</a:t>
            </a:r>
            <a:endParaRPr lang="en-US" sz="1900" b="1" i="0" u="none" strike="noStrike" kern="1200" cap="none" spc="0" normalizeH="0" baseline="0" noProof="0" dirty="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effectLst/>
                <a:uLnTx/>
                <a:uFillTx/>
                <a:latin typeface="Calibri" panose="020F0502020204030204"/>
                <a:ea typeface="+mn-ea"/>
                <a:cs typeface="+mn-cs"/>
              </a:rPr>
              <a:t>(On Level) Level 3 – </a:t>
            </a:r>
            <a:r>
              <a:rPr lang="en-US" sz="1900" b="1" dirty="0">
                <a:latin typeface="Calibri" panose="020F0502020204030204"/>
              </a:rPr>
              <a:t>Sort</a:t>
            </a:r>
            <a:r>
              <a:rPr kumimoji="0" lang="en-US" sz="1900" b="1" i="0" u="none" strike="noStrike" kern="1200" cap="none" spc="0" normalizeH="0" baseline="0" noProof="0" dirty="0">
                <a:ln>
                  <a:noFill/>
                </a:ln>
                <a:effectLst/>
                <a:uLnTx/>
                <a:uFillTx/>
                <a:latin typeface="Calibri" panose="020F0502020204030204"/>
                <a:ea typeface="+mn-ea"/>
                <a:cs typeface="+mn-cs"/>
              </a:rPr>
              <a:t> 8 basic and 4 new instruments into four families.</a:t>
            </a:r>
            <a:endParaRPr lang="en-US" sz="1900" b="1" i="0" u="none" strike="noStrike" kern="1200" cap="none" spc="0" normalizeH="0" baseline="0" noProof="0" dirty="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effectLst/>
                <a:uLnTx/>
                <a:uFillTx/>
                <a:latin typeface="Calibri" panose="020F0502020204030204"/>
                <a:ea typeface="+mn-ea"/>
                <a:cs typeface="+mn-cs"/>
              </a:rPr>
              <a:t>(Above Level) Level 4 – </a:t>
            </a:r>
            <a:r>
              <a:rPr lang="en-US" sz="1900" b="1" dirty="0">
                <a:latin typeface="Calibri" panose="020F0502020204030204"/>
              </a:rPr>
              <a:t>Sort</a:t>
            </a:r>
            <a:r>
              <a:rPr kumimoji="0" lang="en-US" sz="1900" b="1" i="0" u="none" strike="noStrike" kern="1200" cap="none" spc="0" normalizeH="0" baseline="0" noProof="0" dirty="0">
                <a:ln>
                  <a:noFill/>
                </a:ln>
                <a:effectLst/>
                <a:uLnTx/>
                <a:uFillTx/>
                <a:latin typeface="Calibri" panose="020F0502020204030204"/>
                <a:ea typeface="+mn-ea"/>
                <a:cs typeface="+mn-cs"/>
              </a:rPr>
              <a:t> 12 instruments including instruments who have not been introduced into four families.</a:t>
            </a:r>
            <a:endParaRPr lang="en-US" sz="1900" b="1" i="0" u="none" strike="noStrike" kern="1200" cap="none" spc="0" normalizeH="0" baseline="0" noProof="0" dirty="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F2317C9-C109-4725-980B-F0049C9F75EE}"/>
              </a:ext>
            </a:extLst>
          </p:cNvPr>
          <p:cNvSpPr/>
          <p:nvPr/>
        </p:nvSpPr>
        <p:spPr>
          <a:xfrm>
            <a:off x="818680" y="1514521"/>
            <a:ext cx="854425" cy="769441"/>
          </a:xfrm>
          <a:prstGeom prst="rect">
            <a:avLst/>
          </a:prstGeom>
          <a:solidFill>
            <a:srgbClr val="FF0000"/>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ln w="13462">
                  <a:solidFill>
                    <a:prstClr val="white"/>
                  </a:solidFill>
                  <a:prstDash val="solid"/>
                </a:ln>
                <a:effectLst>
                  <a:outerShdw dist="38100" dir="2700000" algn="bl" rotWithShape="0">
                    <a:srgbClr val="5B9BD5"/>
                  </a:outerShdw>
                </a:effectLst>
                <a:latin typeface="Calibri" panose="020F0502020204030204"/>
                <a:cs typeface="Calibri"/>
              </a:rPr>
              <a:t>6</a:t>
            </a:r>
            <a:endParaRPr lang="en-US" sz="4400" b="1" i="0" u="none" strike="noStrike" kern="1200" cap="none" spc="0" normalizeH="0" baseline="0" noProof="0">
              <a:ln w="13462">
                <a:solidFill>
                  <a:prstClr val="white"/>
                </a:solidFill>
                <a:prstDash val="solid"/>
              </a:ln>
              <a:effectLst>
                <a:outerShdw dist="38100" dir="2700000" algn="bl" rotWithShape="0">
                  <a:srgbClr val="5B9BD5"/>
                </a:outerShdw>
              </a:effectLst>
              <a:uLnTx/>
              <a:uFillTx/>
              <a:latin typeface="Calibri" panose="020F0502020204030204"/>
              <a:cs typeface="Calibri"/>
            </a:endParaRPr>
          </a:p>
        </p:txBody>
      </p:sp>
      <p:pic>
        <p:nvPicPr>
          <p:cNvPr id="7" name="Picture 2" descr="File Noto Emoji Oreo 1f336 Svg Wikimedia Commons Chili - Pepper Icon Png  Clipart (#1862906) - PinClipart">
            <a:extLst>
              <a:ext uri="{FF2B5EF4-FFF2-40B4-BE49-F238E27FC236}">
                <a16:creationId xmlns:a16="http://schemas.microsoft.com/office/drawing/2014/main" id="{55524AF0-4230-41EA-B62E-1C37F98F5E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58" b="90952" l="5568" r="95455">
                        <a14:foregroundMark x1="80392" y1="6538" x2="86573" y2="7086"/>
                        <a14:foregroundMark x1="89572" y1="27615" x2="85909" y2="32902"/>
                        <a14:foregroundMark x1="85909" y1="32902" x2="83183" y2="24647"/>
                        <a14:foregroundMark x1="84280" y1="19624" x2="85682" y2="16334"/>
                        <a14:foregroundMark x1="83729" y1="20917" x2="83879" y2="20564"/>
                        <a14:foregroundMark x1="85682" y1="16334" x2="83655" y2="13852"/>
                        <a14:foregroundMark x1="92273" y1="30552" x2="95279" y2="37657"/>
                        <a14:foregroundMark x1="95178" y1="39204" x2="93182" y2="47356"/>
                        <a14:foregroundMark x1="39593" y1="90816" x2="44205" y2="90952"/>
                        <a14:foregroundMark x1="44205" y1="90952" x2="48068" y2="90129"/>
                        <a14:foregroundMark x1="8977" y1="77791" x2="10114" y2="81081"/>
                        <a14:foregroundMark x1="5568" y1="81630" x2="5568" y2="82961"/>
                        <a14:backgroundMark x1="79065" y1="6806" x2="79350" y2="6803"/>
                        <a14:backgroundMark x1="79187" y1="6805" x2="79039" y2="6807"/>
                        <a14:backgroundMark x1="78295" y1="6816" x2="79183" y2="6805"/>
                        <a14:backgroundMark x1="86705" y1="7051" x2="91364" y2="25147"/>
                        <a14:backgroundMark x1="90795" y1="25969" x2="90795" y2="27615"/>
                        <a14:backgroundMark x1="79773" y1="5875" x2="76136" y2="8108"/>
                        <a14:backgroundMark x1="79886" y1="9401" x2="83636" y2="13866"/>
                        <a14:backgroundMark x1="83523" y1="21857" x2="82614" y2="24442"/>
                        <a14:backgroundMark x1="90795" y1="26087" x2="91932" y2="25734"/>
                        <a14:backgroundMark x1="83864" y1="21269" x2="84091" y2="22914"/>
                        <a14:backgroundMark x1="83636" y1="20917" x2="83636" y2="21622"/>
                        <a14:backgroundMark x1="95682" y1="37720" x2="95455" y2="39248"/>
                        <a14:backgroundMark x1="83864" y1="19624" x2="83864" y2="20564"/>
                        <a14:backgroundMark x1="35909" y1="90952" x2="39091" y2="91539"/>
                        <a14:backgroundMark x1="6364" y1="79083" x2="4545" y2="80729"/>
                      </a14:backgroundRemoval>
                    </a14:imgEffect>
                  </a14:imgLayer>
                </a14:imgProps>
              </a:ext>
              <a:ext uri="{28A0092B-C50C-407E-A947-70E740481C1C}">
                <a14:useLocalDpi xmlns:a14="http://schemas.microsoft.com/office/drawing/2010/main" val="0"/>
              </a:ext>
            </a:extLst>
          </a:blip>
          <a:srcRect/>
          <a:stretch>
            <a:fillRect/>
          </a:stretch>
        </p:blipFill>
        <p:spPr bwMode="auto">
          <a:xfrm>
            <a:off x="1365439" y="1693715"/>
            <a:ext cx="712518" cy="8309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21C9983-56E6-440B-B3C3-5B4A66625166}"/>
              </a:ext>
            </a:extLst>
          </p:cNvPr>
          <p:cNvSpPr txBox="1"/>
          <p:nvPr/>
        </p:nvSpPr>
        <p:spPr>
          <a:xfrm>
            <a:off x="8653971" y="72725"/>
            <a:ext cx="3198628" cy="2466915"/>
          </a:xfrm>
          <a:prstGeom prst="ellipse">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Musical Pathways in P3">
            <a:extLst>
              <a:ext uri="{FF2B5EF4-FFF2-40B4-BE49-F238E27FC236}">
                <a16:creationId xmlns:a16="http://schemas.microsoft.com/office/drawing/2014/main" id="{1450534F-AA41-4D0A-AB7A-38FF63134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9479" y="666344"/>
            <a:ext cx="3053600" cy="229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2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36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692A61-9DA3-4BD6-B987-4C59E5C3C503}"/>
              </a:ext>
            </a:extLst>
          </p:cNvPr>
          <p:cNvSpPr>
            <a:spLocks noGrp="1"/>
          </p:cNvSpPr>
          <p:nvPr>
            <p:ph type="title"/>
          </p:nvPr>
        </p:nvSpPr>
        <p:spPr>
          <a:xfrm>
            <a:off x="434497" y="2710620"/>
            <a:ext cx="3158120"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800" b="1" kern="1200">
                <a:solidFill>
                  <a:srgbClr val="FF0000"/>
                </a:solidFill>
                <a:latin typeface="+mn-lt"/>
                <a:ea typeface="+mj-ea"/>
                <a:cs typeface="+mj-cs"/>
              </a:rPr>
              <a:t>LEVELED INSTRUCTION</a:t>
            </a:r>
          </a:p>
        </p:txBody>
      </p:sp>
      <p:pic>
        <p:nvPicPr>
          <p:cNvPr id="3076" name="Picture 4" descr="Spice It Up GIFs | Tenor">
            <a:extLst>
              <a:ext uri="{FF2B5EF4-FFF2-40B4-BE49-F238E27FC236}">
                <a16:creationId xmlns:a16="http://schemas.microsoft.com/office/drawing/2014/main" id="{5432529A-3F97-4781-8DC0-0F26D811FA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54425" y="347314"/>
            <a:ext cx="2013557" cy="201355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Music Staff Paper Wipe-Off Chart | Trend Enterprises |">
            <a:extLst>
              <a:ext uri="{FF2B5EF4-FFF2-40B4-BE49-F238E27FC236}">
                <a16:creationId xmlns:a16="http://schemas.microsoft.com/office/drawing/2014/main" id="{2DFE640F-93C0-4B04-8510-F9A391F215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99" t="47110" r="1712" b="26050"/>
          <a:stretch/>
        </p:blipFill>
        <p:spPr bwMode="auto">
          <a:xfrm>
            <a:off x="4410910" y="3768186"/>
            <a:ext cx="7155712" cy="27092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ariachi Band on Behance">
            <a:extLst>
              <a:ext uri="{FF2B5EF4-FFF2-40B4-BE49-F238E27FC236}">
                <a16:creationId xmlns:a16="http://schemas.microsoft.com/office/drawing/2014/main" id="{64B10D31-E12B-4AE4-A4C6-0F4C0B023E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01988" y="298416"/>
            <a:ext cx="3015255" cy="24122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8988111-5078-407C-9B74-5CD08338908B}"/>
              </a:ext>
            </a:extLst>
          </p:cNvPr>
          <p:cNvSpPr/>
          <p:nvPr/>
        </p:nvSpPr>
        <p:spPr>
          <a:xfrm>
            <a:off x="4410910" y="2710620"/>
            <a:ext cx="7155712" cy="304698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13462">
                  <a:solidFill>
                    <a:prstClr val="white"/>
                  </a:solidFill>
                  <a:prstDash val="solid"/>
                </a:ln>
                <a:solidFill>
                  <a:srgbClr val="7030A0"/>
                </a:solidFill>
                <a:effectLst>
                  <a:outerShdw dist="38100" dir="2700000" algn="bl" rotWithShape="0">
                    <a:srgbClr val="5B9BD5"/>
                  </a:outerShdw>
                </a:effectLst>
                <a:uLnTx/>
                <a:uFillTx/>
                <a:latin typeface="Calibri" panose="020F0502020204030204"/>
                <a:ea typeface="+mn-ea"/>
                <a:cs typeface="+mn-cs"/>
              </a:rPr>
              <a:t>MUSICAL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a:ln w="13462">
                  <a:solidFill>
                    <a:prstClr val="white"/>
                  </a:solidFill>
                  <a:prstDash val="solid"/>
                </a:ln>
                <a:solidFill>
                  <a:srgbClr val="7030A0"/>
                </a:solidFill>
                <a:effectLst>
                  <a:outerShdw dist="38100" dir="2700000" algn="bl" rotWithShape="0">
                    <a:srgbClr val="5B9BD5"/>
                  </a:outerShdw>
                </a:effectLst>
                <a:latin typeface="Calibri" panose="020F0502020204030204"/>
              </a:rPr>
              <a:t>ELEMENTS</a:t>
            </a:r>
            <a:endParaRPr kumimoji="0" lang="en-US" sz="9600" b="1" i="0" u="none" strike="noStrike" kern="1200" cap="none" spc="0" normalizeH="0" baseline="0" noProof="0">
              <a:ln w="13462">
                <a:solidFill>
                  <a:prstClr val="white"/>
                </a:solidFill>
                <a:prstDash val="solid"/>
              </a:ln>
              <a:solidFill>
                <a:srgbClr val="7030A0"/>
              </a:solidFill>
              <a:effectLst>
                <a:outerShdw dist="38100" dir="2700000" algn="bl" rotWithShape="0">
                  <a:srgbClr val="5B9BD5"/>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650442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46000">
              <a:schemeClr val="bg1">
                <a:lumMod val="75000"/>
              </a:schemeClr>
            </a:gs>
            <a:gs pos="71000">
              <a:schemeClr val="bg1"/>
            </a:gs>
            <a:gs pos="46000">
              <a:schemeClr val="bg1"/>
            </a:gs>
          </a:gsLst>
          <a:lin ang="5400000" scaled="1"/>
        </a:gradFill>
        <a:effectLst/>
      </p:bgPr>
    </p:bg>
    <p:spTree>
      <p:nvGrpSpPr>
        <p:cNvPr id="1" name=""/>
        <p:cNvGrpSpPr/>
        <p:nvPr/>
      </p:nvGrpSpPr>
      <p:grpSpPr>
        <a:xfrm>
          <a:off x="0" y="0"/>
          <a:ext cx="0" cy="0"/>
          <a:chOff x="0" y="0"/>
          <a:chExt cx="0" cy="0"/>
        </a:xfrm>
      </p:grpSpPr>
      <p:pic>
        <p:nvPicPr>
          <p:cNvPr id="6" name="Picture 2" descr="Red Hot GIFs - Get the best GIF on GIPHY">
            <a:extLst>
              <a:ext uri="{FF2B5EF4-FFF2-40B4-BE49-F238E27FC236}">
                <a16:creationId xmlns:a16="http://schemas.microsoft.com/office/drawing/2014/main" id="{FD331349-F7F9-4210-B3B6-B2481FBF2B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9401" y="367304"/>
            <a:ext cx="1812984" cy="991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2BE265-53BC-4C63-837B-7D37FB4B39CD}"/>
              </a:ext>
            </a:extLst>
          </p:cNvPr>
          <p:cNvSpPr txBox="1"/>
          <p:nvPr/>
        </p:nvSpPr>
        <p:spPr>
          <a:xfrm>
            <a:off x="58479" y="2546238"/>
            <a:ext cx="12075041" cy="478592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Spice It Up with Leveled Instruction</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Rhythm Unit – Concept: Vocal Timbre              Standard: ESGM5.RE.1 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Soprano/Alto/Tenor/Bass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Leveled Instruction:</a:t>
            </a:r>
          </a:p>
          <a:p>
            <a:pPr>
              <a:defRPr/>
            </a:pPr>
            <a:r>
              <a:rPr kumimoji="0" lang="en-US" sz="1900" b="1" i="0" u="none" strike="noStrike" kern="1200" cap="none" spc="0" normalizeH="0" baseline="0" noProof="0">
                <a:ln>
                  <a:noFill/>
                </a:ln>
                <a:effectLst/>
                <a:uLnTx/>
                <a:uFillTx/>
                <a:latin typeface="Calibri" panose="020F0502020204030204"/>
                <a:ea typeface="+mn-ea"/>
                <a:cs typeface="+mn-cs"/>
              </a:rPr>
              <a:t>(Remediation) Level 1 – What voice type do you have? </a:t>
            </a:r>
            <a:r>
              <a:rPr kumimoji="0" lang="en-US" sz="1900" b="1" i="0" u="none" strike="noStrike" kern="1200" cap="none" spc="0" normalizeH="0" baseline="0" noProof="0">
                <a:ln>
                  <a:noFill/>
                </a:ln>
                <a:effectLst/>
                <a:uLnTx/>
                <a:uFillTx/>
                <a:ea typeface="+mn-lt"/>
                <a:cs typeface="+mn-lt"/>
              </a:rPr>
              <a:t>Write the names of two students in your class who you think</a:t>
            </a:r>
            <a:r>
              <a:rPr lang="en-US" sz="1900" b="1">
                <a:ea typeface="+mn-lt"/>
                <a:cs typeface="+mn-lt"/>
              </a:rPr>
              <a:t> </a:t>
            </a:r>
            <a:r>
              <a:rPr kumimoji="0" lang="en-US" sz="1900" b="1" i="0" u="none" strike="noStrike" kern="1200" cap="none" spc="0" normalizeH="0" baseline="0" noProof="0">
                <a:ln>
                  <a:noFill/>
                </a:ln>
                <a:effectLst/>
                <a:uLnTx/>
                <a:uFillTx/>
                <a:ea typeface="+mn-lt"/>
                <a:cs typeface="+mn-lt"/>
              </a:rPr>
              <a:t>have the same voice type as you. Interview them and ask which type of voice they think they have!</a:t>
            </a:r>
            <a:r>
              <a:rPr lang="en-US" sz="1900" b="1">
                <a:ea typeface="+mn-lt"/>
                <a:cs typeface="+mn-lt"/>
              </a:rPr>
              <a:t> </a:t>
            </a:r>
          </a:p>
          <a:p>
            <a:pPr>
              <a:defRPr/>
            </a:pPr>
            <a:r>
              <a:rPr kumimoji="0" lang="en-US" sz="1900" b="1" i="0" u="none" strike="noStrike" kern="1200" cap="none" spc="0" normalizeH="0" baseline="0" noProof="0">
                <a:ln>
                  <a:noFill/>
                </a:ln>
                <a:effectLst/>
                <a:uLnTx/>
                <a:uFillTx/>
                <a:latin typeface="Calibri" panose="020F0502020204030204"/>
                <a:ea typeface="+mn-ea"/>
                <a:cs typeface="+mn-cs"/>
              </a:rPr>
              <a:t>(Advancing) Level 2 – </a:t>
            </a:r>
            <a:r>
              <a:rPr kumimoji="0" lang="en-US" sz="1900" b="1" i="0" u="none" strike="noStrike" kern="1200" cap="none" spc="0" normalizeH="0" baseline="0" noProof="0">
                <a:ln>
                  <a:noFill/>
                </a:ln>
                <a:effectLst/>
                <a:uLnTx/>
                <a:uFillTx/>
                <a:ea typeface="+mn-lt"/>
                <a:cs typeface="+mn-lt"/>
              </a:rPr>
              <a:t>What voice type do you have? Which voice type do you like the best? Does anyone in your family</a:t>
            </a:r>
            <a:r>
              <a:rPr lang="en-US" sz="1900" b="1">
                <a:ea typeface="+mn-lt"/>
                <a:cs typeface="+mn-lt"/>
              </a:rPr>
              <a:t> </a:t>
            </a:r>
            <a:r>
              <a:rPr kumimoji="0" lang="en-US" sz="1900" b="1" i="0" u="none" strike="noStrike" kern="1200" cap="none" spc="0" normalizeH="0" baseline="0" noProof="0">
                <a:ln>
                  <a:noFill/>
                </a:ln>
                <a:effectLst/>
                <a:uLnTx/>
                <a:uFillTx/>
                <a:ea typeface="+mn-lt"/>
                <a:cs typeface="+mn-lt"/>
              </a:rPr>
              <a:t>have your favorite voice type? Interview them this week and ask which type of voice they think they have!</a:t>
            </a:r>
            <a:endParaRPr lang="en-US" sz="1900" i="0" u="none" strike="noStrike" kern="1200" cap="none" spc="0" normalizeH="0" baseline="0" noProof="0">
              <a:ln>
                <a:noFill/>
              </a:ln>
              <a:effectLst/>
              <a:uLnTx/>
              <a:uFillTx/>
              <a:ea typeface="+mn-lt"/>
              <a:cs typeface="+mn-lt"/>
            </a:endParaRPr>
          </a:p>
          <a:p>
            <a:pPr>
              <a:defRPr/>
            </a:pPr>
            <a:r>
              <a:rPr kumimoji="0" lang="en-US" sz="1900" b="1" i="0" u="none" strike="noStrike" kern="1200" cap="none" spc="0" normalizeH="0" baseline="0" noProof="0">
                <a:ln>
                  <a:noFill/>
                </a:ln>
                <a:effectLst/>
                <a:uLnTx/>
                <a:uFillTx/>
                <a:latin typeface="Calibri" panose="020F0502020204030204"/>
                <a:ea typeface="+mn-ea"/>
                <a:cs typeface="+mn-cs"/>
              </a:rPr>
              <a:t>(On Level) Level 3 – </a:t>
            </a:r>
            <a:r>
              <a:rPr kumimoji="0" lang="en-US" sz="1900" b="1" i="0" u="none" strike="noStrike" kern="1200" cap="none" spc="0" normalizeH="0" baseline="0" noProof="0">
                <a:ln>
                  <a:noFill/>
                </a:ln>
                <a:effectLst/>
                <a:uLnTx/>
                <a:uFillTx/>
                <a:ea typeface="+mn-lt"/>
                <a:cs typeface="+mn-lt"/>
              </a:rPr>
              <a:t>What voice type do you have? </a:t>
            </a:r>
            <a:r>
              <a:rPr lang="en-US" sz="1900" b="1">
                <a:ea typeface="+mn-lt"/>
                <a:cs typeface="+mn-lt"/>
              </a:rPr>
              <a:t>Write which voice type all the people in your family have. Don’t forget your grandparents! Interview them this week and see if you were correct!</a:t>
            </a:r>
          </a:p>
          <a:p>
            <a:pPr>
              <a:defRPr/>
            </a:pPr>
            <a:r>
              <a:rPr kumimoji="0" lang="en-US" sz="1900" b="1" i="0" u="none" strike="noStrike" kern="1200" cap="none" spc="0" normalizeH="0" baseline="0" noProof="0">
                <a:ln>
                  <a:noFill/>
                </a:ln>
                <a:effectLst/>
                <a:uLnTx/>
                <a:uFillTx/>
                <a:latin typeface="Calibri" panose="020F0502020204030204"/>
                <a:ea typeface="+mn-ea"/>
                <a:cs typeface="+mn-cs"/>
              </a:rPr>
              <a:t>(Above Level) Level 4 – What voice type do you have? Name one person who works in our school tha</a:t>
            </a:r>
            <a:r>
              <a:rPr lang="en-US" sz="1900" b="1">
                <a:latin typeface="Calibri" panose="020F0502020204030204"/>
              </a:rPr>
              <a:t>t has a bass voice, one who has a tenor voice, one who has an alto voice, and one who has a soprano voice. Think of your favorite famous singer. What voice type do they have? How do you know? </a:t>
            </a:r>
            <a:endParaRPr lang="en-US" sz="1900" b="1"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F2317C9-C109-4725-980B-F0049C9F75EE}"/>
              </a:ext>
            </a:extLst>
          </p:cNvPr>
          <p:cNvSpPr/>
          <p:nvPr/>
        </p:nvSpPr>
        <p:spPr>
          <a:xfrm>
            <a:off x="818680" y="1514521"/>
            <a:ext cx="854425" cy="769441"/>
          </a:xfrm>
          <a:prstGeom prst="rect">
            <a:avLst/>
          </a:prstGeom>
          <a:solidFill>
            <a:srgbClr val="FF0000"/>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ln w="13462">
                  <a:solidFill>
                    <a:prstClr val="white"/>
                  </a:solidFill>
                  <a:prstDash val="solid"/>
                </a:ln>
                <a:effectLst>
                  <a:outerShdw dist="38100" dir="2700000" algn="bl" rotWithShape="0">
                    <a:srgbClr val="5B9BD5"/>
                  </a:outerShdw>
                </a:effectLst>
                <a:latin typeface="Calibri" panose="020F0502020204030204"/>
                <a:cs typeface="Calibri"/>
              </a:rPr>
              <a:t>7</a:t>
            </a:r>
            <a:endParaRPr lang="en-US" sz="4400" b="1" i="0" u="none" strike="noStrike" kern="1200" cap="none" spc="0" normalizeH="0" baseline="0" noProof="0">
              <a:ln w="13462">
                <a:solidFill>
                  <a:prstClr val="white"/>
                </a:solidFill>
                <a:prstDash val="solid"/>
              </a:ln>
              <a:effectLst>
                <a:outerShdw dist="38100" dir="2700000" algn="bl" rotWithShape="0">
                  <a:srgbClr val="5B9BD5"/>
                </a:outerShdw>
              </a:effectLst>
              <a:uLnTx/>
              <a:uFillTx/>
              <a:latin typeface="Calibri" panose="020F0502020204030204"/>
              <a:cs typeface="Calibri"/>
            </a:endParaRPr>
          </a:p>
        </p:txBody>
      </p:sp>
      <p:pic>
        <p:nvPicPr>
          <p:cNvPr id="7" name="Picture 2" descr="File Noto Emoji Oreo 1f336 Svg Wikimedia Commons Chili - Pepper Icon Png  Clipart (#1862906) - PinClipart">
            <a:extLst>
              <a:ext uri="{FF2B5EF4-FFF2-40B4-BE49-F238E27FC236}">
                <a16:creationId xmlns:a16="http://schemas.microsoft.com/office/drawing/2014/main" id="{55524AF0-4230-41EA-B62E-1C37F98F5E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58" b="90952" l="5568" r="95455">
                        <a14:foregroundMark x1="80392" y1="6538" x2="86573" y2="7086"/>
                        <a14:foregroundMark x1="89572" y1="27615" x2="85909" y2="32902"/>
                        <a14:foregroundMark x1="85909" y1="32902" x2="83183" y2="24647"/>
                        <a14:foregroundMark x1="84280" y1="19624" x2="85682" y2="16334"/>
                        <a14:foregroundMark x1="83729" y1="20917" x2="83879" y2="20564"/>
                        <a14:foregroundMark x1="85682" y1="16334" x2="83655" y2="13852"/>
                        <a14:foregroundMark x1="92273" y1="30552" x2="95279" y2="37657"/>
                        <a14:foregroundMark x1="95178" y1="39204" x2="93182" y2="47356"/>
                        <a14:foregroundMark x1="39593" y1="90816" x2="44205" y2="90952"/>
                        <a14:foregroundMark x1="44205" y1="90952" x2="48068" y2="90129"/>
                        <a14:foregroundMark x1="8977" y1="77791" x2="10114" y2="81081"/>
                        <a14:foregroundMark x1="5568" y1="81630" x2="5568" y2="82961"/>
                        <a14:backgroundMark x1="79065" y1="6806" x2="79350" y2="6803"/>
                        <a14:backgroundMark x1="79187" y1="6805" x2="79039" y2="6807"/>
                        <a14:backgroundMark x1="78295" y1="6816" x2="79183" y2="6805"/>
                        <a14:backgroundMark x1="86705" y1="7051" x2="91364" y2="25147"/>
                        <a14:backgroundMark x1="90795" y1="25969" x2="90795" y2="27615"/>
                        <a14:backgroundMark x1="79773" y1="5875" x2="76136" y2="8108"/>
                        <a14:backgroundMark x1="79886" y1="9401" x2="83636" y2="13866"/>
                        <a14:backgroundMark x1="83523" y1="21857" x2="82614" y2="24442"/>
                        <a14:backgroundMark x1="90795" y1="26087" x2="91932" y2="25734"/>
                        <a14:backgroundMark x1="83864" y1="21269" x2="84091" y2="22914"/>
                        <a14:backgroundMark x1="83636" y1="20917" x2="83636" y2="21622"/>
                        <a14:backgroundMark x1="95682" y1="37720" x2="95455" y2="39248"/>
                        <a14:backgroundMark x1="83864" y1="19624" x2="83864" y2="20564"/>
                        <a14:backgroundMark x1="35909" y1="90952" x2="39091" y2="91539"/>
                        <a14:backgroundMark x1="6364" y1="79083" x2="4545" y2="80729"/>
                      </a14:backgroundRemoval>
                    </a14:imgEffect>
                  </a14:imgLayer>
                </a14:imgProps>
              </a:ext>
              <a:ext uri="{28A0092B-C50C-407E-A947-70E740481C1C}">
                <a14:useLocalDpi xmlns:a14="http://schemas.microsoft.com/office/drawing/2010/main" val="0"/>
              </a:ext>
            </a:extLst>
          </a:blip>
          <a:srcRect/>
          <a:stretch>
            <a:fillRect/>
          </a:stretch>
        </p:blipFill>
        <p:spPr bwMode="auto">
          <a:xfrm>
            <a:off x="1365439" y="1693715"/>
            <a:ext cx="712518" cy="8309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21C9983-56E6-440B-B3C3-5B4A66625166}"/>
              </a:ext>
            </a:extLst>
          </p:cNvPr>
          <p:cNvSpPr txBox="1"/>
          <p:nvPr/>
        </p:nvSpPr>
        <p:spPr>
          <a:xfrm>
            <a:off x="8174692" y="223384"/>
            <a:ext cx="3198628" cy="2466915"/>
          </a:xfrm>
          <a:prstGeom prst="ellipse">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098" name="Picture 2" descr="GIF cancion singen chanson - animated GIF on GIFER">
            <a:extLst>
              <a:ext uri="{FF2B5EF4-FFF2-40B4-BE49-F238E27FC236}">
                <a16:creationId xmlns:a16="http://schemas.microsoft.com/office/drawing/2014/main" id="{DBC21652-7C5E-4F69-A3B0-F1C624C328E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664947" y="911131"/>
            <a:ext cx="2287529" cy="305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821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49000">
              <a:schemeClr val="bg1">
                <a:lumMod val="85000"/>
              </a:schemeClr>
            </a:gs>
            <a:gs pos="49000">
              <a:schemeClr val="bg1"/>
            </a:gs>
          </a:gsLst>
          <a:lin ang="5400000" scaled="1"/>
        </a:gradFill>
        <a:effectLst/>
      </p:bgPr>
    </p:bg>
    <p:spTree>
      <p:nvGrpSpPr>
        <p:cNvPr id="1" name=""/>
        <p:cNvGrpSpPr/>
        <p:nvPr/>
      </p:nvGrpSpPr>
      <p:grpSpPr>
        <a:xfrm>
          <a:off x="0" y="0"/>
          <a:ext cx="0" cy="0"/>
          <a:chOff x="0" y="0"/>
          <a:chExt cx="0" cy="0"/>
        </a:xfrm>
      </p:grpSpPr>
      <p:pic>
        <p:nvPicPr>
          <p:cNvPr id="6" name="Picture 2" descr="Red Hot GIFs - Get the best GIF on GIPHY">
            <a:extLst>
              <a:ext uri="{FF2B5EF4-FFF2-40B4-BE49-F238E27FC236}">
                <a16:creationId xmlns:a16="http://schemas.microsoft.com/office/drawing/2014/main" id="{FD331349-F7F9-4210-B3B6-B2481FBF2B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9401" y="367304"/>
            <a:ext cx="1812984" cy="991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2BE265-53BC-4C63-837B-7D37FB4B39CD}"/>
              </a:ext>
            </a:extLst>
          </p:cNvPr>
          <p:cNvSpPr txBox="1"/>
          <p:nvPr/>
        </p:nvSpPr>
        <p:spPr>
          <a:xfrm>
            <a:off x="178980" y="2700866"/>
            <a:ext cx="11991754" cy="45550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Spice It Up with Leveled Instruction</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Rhythm Unit – Concept: Tempo                 Standard: ESGM3.RE.1 b</a:t>
            </a: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Play “Hot Cross Buns” on the recorder.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Leveled Instruction: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(Remediation) Level 1 – Practice playing the song </a:t>
            </a:r>
            <a:r>
              <a:rPr kumimoji="0" lang="en-US" b="1" i="1" u="none" strike="noStrike" kern="1200" cap="none" spc="0" normalizeH="0" baseline="0" noProof="0">
                <a:ln>
                  <a:noFill/>
                </a:ln>
                <a:solidFill>
                  <a:prstClr val="black"/>
                </a:solidFill>
                <a:effectLst/>
                <a:uLnTx/>
                <a:uFillTx/>
                <a:latin typeface="Calibri" panose="020F0502020204030204"/>
                <a:ea typeface="+mn-ea"/>
                <a:cs typeface="+mn-cs"/>
              </a:rPr>
              <a:t>Adagio</a:t>
            </a: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 and </a:t>
            </a:r>
            <a:r>
              <a:rPr kumimoji="0" lang="en-US" b="1" i="1" u="none" strike="noStrike" kern="1200" cap="none" spc="0" normalizeH="0" baseline="0" noProof="0">
                <a:ln>
                  <a:noFill/>
                </a:ln>
                <a:solidFill>
                  <a:prstClr val="black"/>
                </a:solidFill>
                <a:effectLst/>
                <a:uLnTx/>
                <a:uFillTx/>
                <a:latin typeface="Calibri" panose="020F0502020204030204"/>
                <a:ea typeface="+mn-ea"/>
                <a:cs typeface="+mn-cs"/>
              </a:rPr>
              <a:t>Allegro</a:t>
            </a: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 Make sure we can tell the difference between your tempo markings when you perform for the class!</a:t>
            </a:r>
          </a:p>
          <a:p>
            <a:pPr>
              <a:defRPr/>
            </a:pP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(Advancing) Level 2 – Practice playing the song </a:t>
            </a:r>
            <a:r>
              <a:rPr kumimoji="0" lang="en-US" b="1" i="1" u="none" strike="noStrike" kern="1200" cap="none" spc="0" normalizeH="0" baseline="0" noProof="0">
                <a:ln>
                  <a:noFill/>
                </a:ln>
                <a:solidFill>
                  <a:prstClr val="black"/>
                </a:solidFill>
                <a:effectLst/>
                <a:uLnTx/>
                <a:uFillTx/>
                <a:latin typeface="Calibri" panose="020F0502020204030204"/>
                <a:ea typeface="+mn-ea"/>
                <a:cs typeface="+mn-cs"/>
              </a:rPr>
              <a:t>Lento, Andante, </a:t>
            </a: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and </a:t>
            </a:r>
            <a:r>
              <a:rPr kumimoji="0" lang="en-US" b="1" i="1" u="none" strike="noStrike" kern="1200" cap="none" spc="0" normalizeH="0" baseline="0" noProof="0">
                <a:ln>
                  <a:noFill/>
                </a:ln>
                <a:solidFill>
                  <a:prstClr val="black"/>
                </a:solidFill>
                <a:effectLst/>
                <a:uLnTx/>
                <a:uFillTx/>
                <a:latin typeface="Calibri" panose="020F0502020204030204"/>
                <a:ea typeface="+mn-ea"/>
                <a:cs typeface="+mn-cs"/>
              </a:rPr>
              <a:t>Presto</a:t>
            </a: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 Make sure we can tell the difference between your tempo markings when you perform for the class!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(On Level) Level 3 – </a:t>
            </a:r>
            <a:r>
              <a:rPr lang="en-US" b="1">
                <a:solidFill>
                  <a:prstClr val="black"/>
                </a:solidFill>
                <a:latin typeface="Calibri" panose="020F0502020204030204"/>
              </a:rPr>
              <a:t>Practice playing the song beginning </a:t>
            </a:r>
            <a:r>
              <a:rPr lang="en-US" b="1" i="1">
                <a:solidFill>
                  <a:prstClr val="black"/>
                </a:solidFill>
                <a:latin typeface="Calibri" panose="020F0502020204030204"/>
              </a:rPr>
              <a:t>Lento</a:t>
            </a:r>
            <a:r>
              <a:rPr lang="en-US" b="1">
                <a:solidFill>
                  <a:prstClr val="black"/>
                </a:solidFill>
                <a:latin typeface="Calibri" panose="020F0502020204030204"/>
              </a:rPr>
              <a:t> and moving up the chart all the way to </a:t>
            </a:r>
            <a:r>
              <a:rPr lang="en-US" b="1" i="1">
                <a:solidFill>
                  <a:prstClr val="black"/>
                </a:solidFill>
                <a:latin typeface="Calibri" panose="020F0502020204030204"/>
              </a:rPr>
              <a:t>Prestissimo</a:t>
            </a:r>
            <a:r>
              <a:rPr lang="en-US" b="1">
                <a:solidFill>
                  <a:prstClr val="black"/>
                </a:solidFill>
                <a:latin typeface="Calibri" panose="020F0502020204030204"/>
              </a:rPr>
              <a:t>. As you are playing, we are going to guess when you move from one tempo marking to the next!</a:t>
            </a:r>
            <a:endParaRPr kumimoji="0" lang="en-US"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(Above Level) Level 4 – Take a paper and pencil and write out a pattern of tempo markings. Practice playing the song using each marking. Don’t let anyone see your choice of markings. When you play for the class, we are going to try to guess your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F2317C9-C109-4725-980B-F0049C9F75EE}"/>
              </a:ext>
            </a:extLst>
          </p:cNvPr>
          <p:cNvSpPr/>
          <p:nvPr/>
        </p:nvSpPr>
        <p:spPr>
          <a:xfrm>
            <a:off x="818680" y="1514521"/>
            <a:ext cx="854425" cy="769441"/>
          </a:xfrm>
          <a:prstGeom prst="rect">
            <a:avLst/>
          </a:prstGeom>
          <a:solidFill>
            <a:srgbClr val="FF0000"/>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ln w="13462">
                  <a:solidFill>
                    <a:prstClr val="white"/>
                  </a:solidFill>
                  <a:prstDash val="solid"/>
                </a:ln>
                <a:solidFill>
                  <a:srgbClr val="000000"/>
                </a:solidFill>
                <a:effectLst>
                  <a:outerShdw dist="38100" dir="2700000" algn="bl" rotWithShape="0">
                    <a:srgbClr val="5B9BD5"/>
                  </a:outerShdw>
                </a:effectLst>
                <a:latin typeface="Calibri" panose="020F0502020204030204"/>
                <a:cs typeface="Calibri"/>
              </a:rPr>
              <a:t>8</a:t>
            </a:r>
            <a:endParaRPr lang="en-US" sz="4400" b="1" i="0" u="none" strike="noStrike" kern="1200" cap="none" spc="0" normalizeH="0" baseline="0" noProof="0">
              <a:ln w="13462">
                <a:solidFill>
                  <a:prstClr val="white"/>
                </a:solidFill>
                <a:prstDash val="solid"/>
              </a:ln>
              <a:solidFill>
                <a:srgbClr val="000000"/>
              </a:solidFill>
              <a:effectLst>
                <a:outerShdw dist="38100" dir="2700000" algn="bl" rotWithShape="0">
                  <a:srgbClr val="5B9BD5"/>
                </a:outerShdw>
              </a:effectLst>
              <a:uLnTx/>
              <a:uFillTx/>
              <a:latin typeface="Calibri" panose="020F0502020204030204"/>
              <a:cs typeface="Calibri"/>
            </a:endParaRPr>
          </a:p>
        </p:txBody>
      </p:sp>
      <p:pic>
        <p:nvPicPr>
          <p:cNvPr id="7" name="Picture 2" descr="File Noto Emoji Oreo 1f336 Svg Wikimedia Commons Chili - Pepper Icon Png  Clipart (#1862906) - PinClipart">
            <a:extLst>
              <a:ext uri="{FF2B5EF4-FFF2-40B4-BE49-F238E27FC236}">
                <a16:creationId xmlns:a16="http://schemas.microsoft.com/office/drawing/2014/main" id="{55524AF0-4230-41EA-B62E-1C37F98F5E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58" b="90952" l="5568" r="95455">
                        <a14:foregroundMark x1="80392" y1="6538" x2="86573" y2="7086"/>
                        <a14:foregroundMark x1="89572" y1="27615" x2="85909" y2="32902"/>
                        <a14:foregroundMark x1="85909" y1="32902" x2="83183" y2="24647"/>
                        <a14:foregroundMark x1="84280" y1="19624" x2="85682" y2="16334"/>
                        <a14:foregroundMark x1="83729" y1="20917" x2="83879" y2="20564"/>
                        <a14:foregroundMark x1="85682" y1="16334" x2="83655" y2="13852"/>
                        <a14:foregroundMark x1="92273" y1="30552" x2="95279" y2="37657"/>
                        <a14:foregroundMark x1="95178" y1="39204" x2="93182" y2="47356"/>
                        <a14:foregroundMark x1="39593" y1="90816" x2="44205" y2="90952"/>
                        <a14:foregroundMark x1="44205" y1="90952" x2="48068" y2="90129"/>
                        <a14:foregroundMark x1="8977" y1="77791" x2="10114" y2="81081"/>
                        <a14:foregroundMark x1="5568" y1="81630" x2="5568" y2="82961"/>
                        <a14:backgroundMark x1="79065" y1="6806" x2="79350" y2="6803"/>
                        <a14:backgroundMark x1="79187" y1="6805" x2="79039" y2="6807"/>
                        <a14:backgroundMark x1="78295" y1="6816" x2="79183" y2="6805"/>
                        <a14:backgroundMark x1="86705" y1="7051" x2="91364" y2="25147"/>
                        <a14:backgroundMark x1="90795" y1="25969" x2="90795" y2="27615"/>
                        <a14:backgroundMark x1="79773" y1="5875" x2="76136" y2="8108"/>
                        <a14:backgroundMark x1="79886" y1="9401" x2="83636" y2="13866"/>
                        <a14:backgroundMark x1="83523" y1="21857" x2="82614" y2="24442"/>
                        <a14:backgroundMark x1="90795" y1="26087" x2="91932" y2="25734"/>
                        <a14:backgroundMark x1="83864" y1="21269" x2="84091" y2="22914"/>
                        <a14:backgroundMark x1="83636" y1="20917" x2="83636" y2="21622"/>
                        <a14:backgroundMark x1="95682" y1="37720" x2="95455" y2="39248"/>
                        <a14:backgroundMark x1="83864" y1="19624" x2="83864" y2="20564"/>
                        <a14:backgroundMark x1="35909" y1="90952" x2="39091" y2="91539"/>
                        <a14:backgroundMark x1="6364" y1="79083" x2="4545" y2="80729"/>
                      </a14:backgroundRemoval>
                    </a14:imgEffect>
                  </a14:imgLayer>
                </a14:imgProps>
              </a:ext>
              <a:ext uri="{28A0092B-C50C-407E-A947-70E740481C1C}">
                <a14:useLocalDpi xmlns:a14="http://schemas.microsoft.com/office/drawing/2010/main" val="0"/>
              </a:ext>
            </a:extLst>
          </a:blip>
          <a:srcRect/>
          <a:stretch>
            <a:fillRect/>
          </a:stretch>
        </p:blipFill>
        <p:spPr bwMode="auto">
          <a:xfrm>
            <a:off x="1365439" y="1693715"/>
            <a:ext cx="712518" cy="8309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21C9983-56E6-440B-B3C3-5B4A66625166}"/>
              </a:ext>
            </a:extLst>
          </p:cNvPr>
          <p:cNvSpPr txBox="1"/>
          <p:nvPr/>
        </p:nvSpPr>
        <p:spPr>
          <a:xfrm>
            <a:off x="8374026" y="665783"/>
            <a:ext cx="3198628" cy="2466915"/>
          </a:xfrm>
          <a:prstGeom prst="ellipse">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122" name="Picture 2" descr="Tempo - Music Theory Academy">
            <a:extLst>
              <a:ext uri="{FF2B5EF4-FFF2-40B4-BE49-F238E27FC236}">
                <a16:creationId xmlns:a16="http://schemas.microsoft.com/office/drawing/2014/main" id="{200E4ED2-B9D9-4CEA-B94A-4D10FC7431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1543"/>
          <a:stretch/>
        </p:blipFill>
        <p:spPr bwMode="auto">
          <a:xfrm>
            <a:off x="5409869" y="233951"/>
            <a:ext cx="4563471" cy="22964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etronome by Stu Kelly on Dribbble">
            <a:extLst>
              <a:ext uri="{FF2B5EF4-FFF2-40B4-BE49-F238E27FC236}">
                <a16:creationId xmlns:a16="http://schemas.microsoft.com/office/drawing/2014/main" id="{C315368C-4CB2-4CC9-8DB8-5EE29000342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09640" y="916451"/>
            <a:ext cx="1920949" cy="144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579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77DA6E3-27D6-431D-9336-BFFE13975D5E}"/>
              </a:ext>
            </a:extLst>
          </p:cNvPr>
          <p:cNvSpPr txBox="1"/>
          <p:nvPr/>
        </p:nvSpPr>
        <p:spPr>
          <a:xfrm>
            <a:off x="668078" y="4318597"/>
            <a:ext cx="11991754"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latin typeface="Calibri" panose="020F0502020204030204"/>
              </a:rPr>
              <a:t>KAHOOT</a:t>
            </a:r>
            <a:r>
              <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rPr>
              <a:t> BREAK!!!!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Calibri" panose="020F0502020204030204"/>
                <a:ea typeface="+mn-ea"/>
                <a:cs typeface="+mn-cs"/>
              </a:rPr>
              <a:t>WHICH LEVEL IS THIS ACTIVITY?</a:t>
            </a:r>
            <a:endParaRPr lang="en-US" sz="4400" b="1" i="0" u="none" strike="noStrike" kern="1200" cap="none" spc="0" normalizeH="0" baseline="0" noProof="0" dirty="0">
              <a:ln>
                <a:noFill/>
              </a:ln>
              <a:effectLst/>
              <a:uLnTx/>
              <a:uFillTx/>
              <a:latin typeface="Calibri" panose="020F0502020204030204"/>
              <a:cs typeface="Calibri"/>
            </a:endParaRPr>
          </a:p>
          <a:p>
            <a:pPr marL="0" marR="0" lvl="0" indent="0" algn="l" defTabSz="914400">
              <a:lnSpc>
                <a:spcPct val="100000"/>
              </a:lnSpc>
              <a:spcBef>
                <a:spcPts val="0"/>
              </a:spcBef>
              <a:spcAft>
                <a:spcPts val="0"/>
              </a:spcAft>
              <a:buNone/>
              <a:tabLst/>
              <a:defRPr/>
            </a:pPr>
            <a:endParaRPr lang="en-US" sz="1600" b="1">
              <a:cs typeface="Calibri"/>
            </a:endParaRPr>
          </a:p>
        </p:txBody>
      </p:sp>
      <p:pic>
        <p:nvPicPr>
          <p:cNvPr id="7174" name="Picture 6" descr="1234 GIFs - Get the best GIF on GIPHY">
            <a:extLst>
              <a:ext uri="{FF2B5EF4-FFF2-40B4-BE49-F238E27FC236}">
                <a16:creationId xmlns:a16="http://schemas.microsoft.com/office/drawing/2014/main" id="{90890497-AF9F-4848-BE3A-42AF71CC15F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57730" y="1786268"/>
            <a:ext cx="3767470" cy="282560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est Formative Assessment GIFs | Gfycat">
            <a:extLst>
              <a:ext uri="{FF2B5EF4-FFF2-40B4-BE49-F238E27FC236}">
                <a16:creationId xmlns:a16="http://schemas.microsoft.com/office/drawing/2014/main" id="{80058ABF-D2D3-4A11-BD08-896FD01E75A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136902"/>
            <a:ext cx="4986670" cy="28050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2538D8-E4FF-40BC-9573-C82296F60AB4}"/>
              </a:ext>
            </a:extLst>
          </p:cNvPr>
          <p:cNvSpPr txBox="1"/>
          <p:nvPr/>
        </p:nvSpPr>
        <p:spPr>
          <a:xfrm>
            <a:off x="2355273" y="6123710"/>
            <a:ext cx="83958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5"/>
              </a:rPr>
              <a:t>https://create.kahoot.it/my-library/kahoots/662c2c38-19ac-40bf-94f7-45601d9638ed</a:t>
            </a:r>
            <a:endParaRPr lang="en-US"/>
          </a:p>
          <a:p>
            <a:endParaRPr lang="en-US" dirty="0">
              <a:cs typeface="Calibri"/>
            </a:endParaRPr>
          </a:p>
        </p:txBody>
      </p:sp>
    </p:spTree>
    <p:extLst>
      <p:ext uri="{BB962C8B-B14F-4D97-AF65-F5344CB8AC3E}">
        <p14:creationId xmlns:p14="http://schemas.microsoft.com/office/powerpoint/2010/main" val="2306944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pic>
        <p:nvPicPr>
          <p:cNvPr id="4" name="Picture 2" descr="Pin by Mary Evans on Watch - GIFs | Mexican gif, Funny gif, Football gif">
            <a:extLst>
              <a:ext uri="{FF2B5EF4-FFF2-40B4-BE49-F238E27FC236}">
                <a16:creationId xmlns:a16="http://schemas.microsoft.com/office/drawing/2014/main" id="{96B3C1D4-8862-49B4-B67B-25ED00AC2FA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67222" y="2126512"/>
            <a:ext cx="7257554" cy="388121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C667C32-238E-4E1A-8761-D9DDA6D6DF9D}"/>
              </a:ext>
            </a:extLst>
          </p:cNvPr>
          <p:cNvSpPr txBox="1"/>
          <p:nvPr/>
        </p:nvSpPr>
        <p:spPr>
          <a:xfrm>
            <a:off x="3143831" y="499399"/>
            <a:ext cx="5904337" cy="923330"/>
          </a:xfrm>
          <a:prstGeom prst="rect">
            <a:avLst/>
          </a:prstGeom>
          <a:solidFill>
            <a:schemeClr val="bg1"/>
          </a:solidFill>
        </p:spPr>
        <p:txBody>
          <a:bodyPr wrap="square" rtlCol="0">
            <a:spAutoFit/>
          </a:bodyPr>
          <a:lstStyle/>
          <a:p>
            <a:pPr algn="ctr"/>
            <a:r>
              <a:rPr lang="en-US" sz="5400" b="1"/>
              <a:t>Behavior Issues</a:t>
            </a:r>
          </a:p>
        </p:txBody>
      </p:sp>
    </p:spTree>
    <p:extLst>
      <p:ext uri="{BB962C8B-B14F-4D97-AF65-F5344CB8AC3E}">
        <p14:creationId xmlns:p14="http://schemas.microsoft.com/office/powerpoint/2010/main" val="10732290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36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692A61-9DA3-4BD6-B987-4C59E5C3C503}"/>
              </a:ext>
            </a:extLst>
          </p:cNvPr>
          <p:cNvSpPr>
            <a:spLocks noGrp="1"/>
          </p:cNvSpPr>
          <p:nvPr>
            <p:ph type="title"/>
          </p:nvPr>
        </p:nvSpPr>
        <p:spPr>
          <a:xfrm>
            <a:off x="434497" y="2710620"/>
            <a:ext cx="3158120"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800" b="1" kern="1200">
                <a:solidFill>
                  <a:srgbClr val="FF0000"/>
                </a:solidFill>
                <a:latin typeface="+mn-lt"/>
                <a:ea typeface="+mj-ea"/>
                <a:cs typeface="+mj-cs"/>
              </a:rPr>
              <a:t>LEVELED INSTRUCTION</a:t>
            </a:r>
          </a:p>
        </p:txBody>
      </p:sp>
      <p:pic>
        <p:nvPicPr>
          <p:cNvPr id="3076" name="Picture 4" descr="Spice It Up GIFs | Tenor">
            <a:extLst>
              <a:ext uri="{FF2B5EF4-FFF2-40B4-BE49-F238E27FC236}">
                <a16:creationId xmlns:a16="http://schemas.microsoft.com/office/drawing/2014/main" id="{5432529A-3F97-4781-8DC0-0F26D811FA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54425" y="347314"/>
            <a:ext cx="2013557" cy="201355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Music Staff Paper Wipe-Off Chart | Trend Enterprises |">
            <a:extLst>
              <a:ext uri="{FF2B5EF4-FFF2-40B4-BE49-F238E27FC236}">
                <a16:creationId xmlns:a16="http://schemas.microsoft.com/office/drawing/2014/main" id="{2DFE640F-93C0-4B04-8510-F9A391F215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99" t="47110" r="1712" b="26050"/>
          <a:stretch/>
        </p:blipFill>
        <p:spPr bwMode="auto">
          <a:xfrm>
            <a:off x="4410910" y="3119599"/>
            <a:ext cx="7155712" cy="27092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ariachi Band on Behance">
            <a:extLst>
              <a:ext uri="{FF2B5EF4-FFF2-40B4-BE49-F238E27FC236}">
                <a16:creationId xmlns:a16="http://schemas.microsoft.com/office/drawing/2014/main" id="{64B10D31-E12B-4AE4-A4C6-0F4C0B023E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01988" y="298416"/>
            <a:ext cx="3015255" cy="24122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8988111-5078-407C-9B74-5CD08338908B}"/>
              </a:ext>
            </a:extLst>
          </p:cNvPr>
          <p:cNvSpPr/>
          <p:nvPr/>
        </p:nvSpPr>
        <p:spPr>
          <a:xfrm>
            <a:off x="4410910" y="2710620"/>
            <a:ext cx="7155712"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13462">
                  <a:solidFill>
                    <a:prstClr val="white"/>
                  </a:solidFill>
                  <a:prstDash val="solid"/>
                </a:ln>
                <a:solidFill>
                  <a:srgbClr val="7030A0"/>
                </a:solidFill>
                <a:effectLst>
                  <a:outerShdw dist="38100" dir="2700000" algn="bl" rotWithShape="0">
                    <a:srgbClr val="5B9BD5"/>
                  </a:outerShdw>
                </a:effectLst>
                <a:uLnTx/>
                <a:uFillTx/>
                <a:latin typeface="Calibri" panose="020F0502020204030204"/>
                <a:ea typeface="+mn-ea"/>
                <a:cs typeface="+mn-cs"/>
              </a:rPr>
              <a:t>MOVEMENT</a:t>
            </a:r>
          </a:p>
        </p:txBody>
      </p:sp>
    </p:spTree>
    <p:extLst>
      <p:ext uri="{BB962C8B-B14F-4D97-AF65-F5344CB8AC3E}">
        <p14:creationId xmlns:p14="http://schemas.microsoft.com/office/powerpoint/2010/main" val="709819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49000">
              <a:schemeClr val="bg1">
                <a:lumMod val="85000"/>
              </a:schemeClr>
            </a:gs>
            <a:gs pos="49000">
              <a:schemeClr val="bg1"/>
            </a:gs>
          </a:gsLst>
          <a:lin ang="5400000" scaled="1"/>
        </a:gradFill>
        <a:effectLst/>
      </p:bgPr>
    </p:bg>
    <p:spTree>
      <p:nvGrpSpPr>
        <p:cNvPr id="1" name=""/>
        <p:cNvGrpSpPr/>
        <p:nvPr/>
      </p:nvGrpSpPr>
      <p:grpSpPr>
        <a:xfrm>
          <a:off x="0" y="0"/>
          <a:ext cx="0" cy="0"/>
          <a:chOff x="0" y="0"/>
          <a:chExt cx="0" cy="0"/>
        </a:xfrm>
      </p:grpSpPr>
      <p:pic>
        <p:nvPicPr>
          <p:cNvPr id="6" name="Picture 2" descr="Red Hot GIFs - Get the best GIF on GIPHY">
            <a:extLst>
              <a:ext uri="{FF2B5EF4-FFF2-40B4-BE49-F238E27FC236}">
                <a16:creationId xmlns:a16="http://schemas.microsoft.com/office/drawing/2014/main" id="{FD331349-F7F9-4210-B3B6-B2481FBF2B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9401" y="367304"/>
            <a:ext cx="1812984" cy="991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2BE265-53BC-4C63-837B-7D37FB4B39CD}"/>
              </a:ext>
            </a:extLst>
          </p:cNvPr>
          <p:cNvSpPr txBox="1"/>
          <p:nvPr/>
        </p:nvSpPr>
        <p:spPr>
          <a:xfrm>
            <a:off x="92716" y="2640002"/>
            <a:ext cx="11991754" cy="457048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Spice It Up with Leveled 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US" sz="2000" b="1" i="0" u="none" strike="noStrike" kern="1200" cap="none" spc="0" normalizeH="0" baseline="0" noProof="0">
                <a:ln>
                  <a:noFill/>
                </a:ln>
                <a:effectLst/>
                <a:uLnTx/>
                <a:uFillTx/>
                <a:latin typeface="Calibri" panose="020F0502020204030204"/>
                <a:ea typeface="+mn-ea"/>
                <a:cs typeface="+mn-cs"/>
              </a:rPr>
              <a:t>Rhythm Unit – Concept: Reel in A B Form</a:t>
            </a:r>
            <a:r>
              <a:rPr lang="en-US" sz="2000" b="1">
                <a:latin typeface="Calibri" panose="020F0502020204030204"/>
              </a:rPr>
              <a:t>            </a:t>
            </a:r>
            <a:r>
              <a:rPr kumimoji="0" lang="en-US" sz="2000" b="1" i="0" u="none" strike="noStrike" kern="1200" cap="none" spc="0" normalizeH="0" baseline="0" noProof="0">
                <a:ln>
                  <a:noFill/>
                </a:ln>
                <a:effectLst/>
                <a:uLnTx/>
                <a:uFillTx/>
                <a:latin typeface="Calibri" panose="020F0502020204030204"/>
                <a:ea typeface="+mn-ea"/>
                <a:cs typeface="+mn-cs"/>
              </a:rPr>
              <a:t> Standard: ESGM2.RE.3 c</a:t>
            </a:r>
            <a:endParaRPr lang="en-US" sz="2000" b="1"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prstClr val="black"/>
              </a:solidFill>
              <a:latin typeface="Calibri" panose="020F0502020204030204"/>
            </a:endParaRPr>
          </a:p>
          <a:p>
            <a:pPr>
              <a:defRPr/>
            </a:pPr>
            <a:r>
              <a:rPr lang="en-US" b="1">
                <a:latin typeface="Calibri" panose="020F0502020204030204"/>
                <a:cs typeface="Calibri"/>
              </a:rPr>
              <a:t>Everyone will be working in small groups. </a:t>
            </a:r>
            <a:endParaRPr kumimoji="0" lang="en-US"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alibri" panose="020F0502020204030204"/>
                <a:ea typeface="+mn-ea"/>
                <a:cs typeface="+mn-cs"/>
              </a:rPr>
              <a:t>Leveled Instruction:</a:t>
            </a:r>
            <a:endParaRPr lang="en-US" sz="2000" b="1" i="0" u="none" strike="noStrike" kern="1200" cap="none" spc="0" normalizeH="0" baseline="0" noProof="0">
              <a:ln>
                <a:noFill/>
              </a:ln>
              <a:solidFill>
                <a:srgbClr val="FF0000"/>
              </a:solidFill>
              <a:effectLst/>
              <a:uLnTx/>
              <a:uFillTx/>
              <a:latin typeface="Calibri" panose="020F0502020204030204"/>
              <a:cs typeface="Calibri"/>
            </a:endParaRPr>
          </a:p>
          <a:p>
            <a:pPr>
              <a:defRPr/>
            </a:pPr>
            <a:r>
              <a:rPr kumimoji="0" lang="en-US" sz="2000" b="1" i="0" u="none" strike="noStrike" kern="1200" cap="none" spc="0" normalizeH="0" baseline="0" noProof="0">
                <a:ln>
                  <a:noFill/>
                </a:ln>
                <a:effectLst/>
                <a:uLnTx/>
                <a:uFillTx/>
                <a:latin typeface="Calibri" panose="020F0502020204030204"/>
                <a:ea typeface="+mn-ea"/>
                <a:cs typeface="+mn-cs"/>
              </a:rPr>
              <a:t>(Remediation) Level 1 – Choreograph a simple Reel with at least two different movement patterns</a:t>
            </a:r>
            <a:r>
              <a:rPr lang="en-US" sz="2000" b="1">
                <a:latin typeface="Calibri" panose="020F0502020204030204"/>
              </a:rPr>
              <a:t>.</a:t>
            </a:r>
            <a:endParaRPr lang="en-US" sz="2000" b="1" i="0" u="none" strike="noStrike" kern="1200" cap="none" spc="0" normalizeH="0" baseline="0" noProof="0">
              <a:ln>
                <a:noFill/>
              </a:ln>
              <a:effectLst/>
              <a:uLnTx/>
              <a:uFillTx/>
              <a:latin typeface="Calibri" panose="020F0502020204030204"/>
              <a:cs typeface="Calibri"/>
            </a:endParaRPr>
          </a:p>
          <a:p>
            <a:pPr>
              <a:defRPr/>
            </a:pPr>
            <a:r>
              <a:rPr kumimoji="0" lang="en-US" sz="2000" b="1" i="0" u="none" strike="noStrike" kern="1200" cap="none" spc="0" normalizeH="0" baseline="0" noProof="0">
                <a:ln>
                  <a:noFill/>
                </a:ln>
                <a:effectLst/>
                <a:uLnTx/>
                <a:uFillTx/>
                <a:latin typeface="Calibri" panose="020F0502020204030204"/>
                <a:ea typeface="+mn-ea"/>
                <a:cs typeface="+mn-cs"/>
              </a:rPr>
              <a:t>(Advancing) Level 2 – Choreograph a simple Reel with at least </a:t>
            </a:r>
            <a:r>
              <a:rPr lang="en-US" sz="2000" b="1">
                <a:latin typeface="Calibri" panose="020F0502020204030204"/>
              </a:rPr>
              <a:t>four </a:t>
            </a:r>
            <a:r>
              <a:rPr kumimoji="0" lang="en-US" sz="2000" b="1" i="0" u="none" strike="noStrike" kern="1200" cap="none" spc="0" normalizeH="0" baseline="0" noProof="0">
                <a:ln>
                  <a:noFill/>
                </a:ln>
                <a:effectLst/>
                <a:uLnTx/>
                <a:uFillTx/>
                <a:latin typeface="Calibri" panose="020F0502020204030204"/>
                <a:ea typeface="+mn-ea"/>
                <a:cs typeface="+mn-cs"/>
              </a:rPr>
              <a:t>different movement patterns</a:t>
            </a:r>
            <a:r>
              <a:rPr lang="en-US" sz="2000" b="1">
                <a:latin typeface="Calibri" panose="020F0502020204030204"/>
              </a:rPr>
              <a:t>.</a:t>
            </a:r>
            <a:endParaRPr lang="en-US" sz="2000" b="1" i="0" u="none" strike="noStrike" kern="1200" cap="none" spc="0" normalizeH="0" baseline="0" noProof="0">
              <a:ln>
                <a:noFill/>
              </a:ln>
              <a:effectLst/>
              <a:uLnTx/>
              <a:uFillTx/>
              <a:latin typeface="Calibri" panose="020F0502020204030204"/>
              <a:cs typeface="Calibri"/>
            </a:endParaRPr>
          </a:p>
          <a:p>
            <a:pPr>
              <a:defRPr/>
            </a:pPr>
            <a:r>
              <a:rPr kumimoji="0" lang="en-US" sz="2000" b="1" i="0" u="none" strike="noStrike" kern="1200" cap="none" spc="0" normalizeH="0" baseline="0" noProof="0">
                <a:ln>
                  <a:noFill/>
                </a:ln>
                <a:effectLst/>
                <a:uLnTx/>
                <a:uFillTx/>
                <a:latin typeface="Calibri" panose="020F0502020204030204"/>
                <a:ea typeface="+mn-ea"/>
                <a:cs typeface="+mn-cs"/>
              </a:rPr>
              <a:t>(On Level) Level 3 – Choreograph a Reel with at least </a:t>
            </a:r>
            <a:r>
              <a:rPr lang="en-US" sz="2000" b="1">
                <a:latin typeface="Calibri" panose="020F0502020204030204"/>
              </a:rPr>
              <a:t>six different</a:t>
            </a:r>
            <a:r>
              <a:rPr kumimoji="0" lang="en-US" sz="2000" b="1" i="0" u="none" strike="noStrike" kern="1200" cap="none" spc="0" normalizeH="0" baseline="0" noProof="0">
                <a:ln>
                  <a:noFill/>
                </a:ln>
                <a:effectLst/>
                <a:uLnTx/>
                <a:uFillTx/>
                <a:latin typeface="Calibri" panose="020F0502020204030204"/>
                <a:ea typeface="+mn-ea"/>
                <a:cs typeface="+mn-cs"/>
              </a:rPr>
              <a:t> movement patterns</a:t>
            </a:r>
            <a:r>
              <a:rPr lang="en-US" sz="2000" b="1">
                <a:latin typeface="Calibri" panose="020F0502020204030204"/>
              </a:rPr>
              <a:t>. </a:t>
            </a:r>
            <a:endParaRPr lang="en-US" sz="2000" b="1" i="0" u="none" strike="noStrike" kern="1200" cap="none" spc="0" normalizeH="0" baseline="0" noProof="0">
              <a:ln>
                <a:noFill/>
              </a:ln>
              <a:effectLst/>
              <a:uLnTx/>
              <a:uFillTx/>
              <a:latin typeface="Calibri" panose="020F0502020204030204"/>
              <a:cs typeface="Calibri"/>
            </a:endParaRPr>
          </a:p>
          <a:p>
            <a:pPr>
              <a:defRPr/>
            </a:pPr>
            <a:r>
              <a:rPr kumimoji="0" lang="en-US" sz="2000" b="1" i="0" u="none" strike="noStrike" kern="1200" cap="none" spc="0" normalizeH="0" baseline="0" noProof="0">
                <a:ln>
                  <a:noFill/>
                </a:ln>
                <a:effectLst/>
                <a:uLnTx/>
                <a:uFillTx/>
                <a:latin typeface="Calibri" panose="020F0502020204030204"/>
                <a:ea typeface="+mn-ea"/>
                <a:cs typeface="+mn-cs"/>
              </a:rPr>
              <a:t>(Above Level) Level 4 – Choreograph a simple Reel with at least </a:t>
            </a:r>
            <a:r>
              <a:rPr lang="en-US" sz="2000" b="1">
                <a:latin typeface="Calibri" panose="020F0502020204030204"/>
              </a:rPr>
              <a:t>six</a:t>
            </a:r>
            <a:r>
              <a:rPr kumimoji="0" lang="en-US" sz="2000" b="1" i="0" u="none" strike="noStrike" kern="1200" cap="none" spc="0" normalizeH="0" baseline="0" noProof="0">
                <a:ln>
                  <a:noFill/>
                </a:ln>
                <a:effectLst/>
                <a:uLnTx/>
                <a:uFillTx/>
                <a:latin typeface="Calibri" panose="020F0502020204030204"/>
                <a:ea typeface="+mn-ea"/>
                <a:cs typeface="+mn-cs"/>
              </a:rPr>
              <a:t> different movement </a:t>
            </a:r>
            <a:r>
              <a:rPr lang="en-US" sz="2000" b="1">
                <a:latin typeface="Calibri" panose="020F0502020204030204"/>
              </a:rPr>
              <a:t>patterns. You</a:t>
            </a:r>
            <a:r>
              <a:rPr kumimoji="0" lang="en-US" sz="2000" b="1" i="0" u="none" strike="noStrike" kern="1200" cap="none" spc="0" normalizeH="0" baseline="0" noProof="0">
                <a:ln>
                  <a:noFill/>
                </a:ln>
                <a:effectLst/>
                <a:uLnTx/>
                <a:uFillTx/>
                <a:latin typeface="Calibri" panose="020F0502020204030204"/>
                <a:ea typeface="+mn-ea"/>
                <a:cs typeface="+mn-cs"/>
              </a:rPr>
              <a:t> must include a traveling pattern that gives everyone time to return to their home spot!</a:t>
            </a:r>
            <a:endParaRPr lang="en-US" sz="2000" b="1" i="0" u="none" strike="noStrike" kern="1200" cap="none" spc="0" normalizeH="0" baseline="0" noProof="0">
              <a:ln>
                <a:noFill/>
              </a:ln>
              <a:effectLst/>
              <a:uLnTx/>
              <a:uFillTx/>
              <a:latin typeface="Calibri" panose="020F0502020204030204"/>
              <a:cs typeface="Calibri"/>
            </a:endParaRPr>
          </a:p>
          <a:p>
            <a:pPr>
              <a:defRPr/>
            </a:pPr>
            <a:endParaRPr lang="en-US" sz="1200" b="1">
              <a:latin typeface="Calibri" panose="020F0502020204030204"/>
              <a:cs typeface="Calibri"/>
            </a:endParaRPr>
          </a:p>
          <a:p>
            <a:pPr>
              <a:defRPr/>
            </a:pPr>
            <a:r>
              <a:rPr lang="en-US" sz="2000" b="1">
                <a:latin typeface="Calibri" panose="020F0502020204030204"/>
                <a:cs typeface="Calibri"/>
              </a:rPr>
              <a:t>Practice your dance and be ready to perform it for the class!</a:t>
            </a:r>
            <a:endParaRPr lang="en-US" sz="2000">
              <a:cs typeface="Calibri" panose="020F0502020204030204"/>
            </a:endParaRPr>
          </a:p>
          <a:p>
            <a:pPr>
              <a:defRPr/>
            </a:pPr>
            <a:endParaRPr lang="en-US" sz="1900" b="1">
              <a:solidFill>
                <a:prstClr val="black"/>
              </a:solidFill>
              <a:latin typeface="Calibri" panose="020F0502020204030204"/>
              <a:cs typeface="Calibri" panose="020F0502020204030204"/>
            </a:endParaRPr>
          </a:p>
          <a:p>
            <a:pPr>
              <a:defRPr/>
            </a:pPr>
            <a:endParaRPr lang="en-US" sz="2000" b="1">
              <a:solidFill>
                <a:prstClr val="black"/>
              </a:solidFill>
              <a:latin typeface="Calibri" panose="020F0502020204030204"/>
              <a:cs typeface="Calibri" panose="020F0502020204030204"/>
            </a:endParaRPr>
          </a:p>
        </p:txBody>
      </p:sp>
      <p:sp>
        <p:nvSpPr>
          <p:cNvPr id="4" name="Rectangle 3">
            <a:extLst>
              <a:ext uri="{FF2B5EF4-FFF2-40B4-BE49-F238E27FC236}">
                <a16:creationId xmlns:a16="http://schemas.microsoft.com/office/drawing/2014/main" id="{8F2317C9-C109-4725-980B-F0049C9F75EE}"/>
              </a:ext>
            </a:extLst>
          </p:cNvPr>
          <p:cNvSpPr/>
          <p:nvPr/>
        </p:nvSpPr>
        <p:spPr>
          <a:xfrm>
            <a:off x="818680" y="1514521"/>
            <a:ext cx="854425" cy="769441"/>
          </a:xfrm>
          <a:prstGeom prst="rect">
            <a:avLst/>
          </a:prstGeom>
          <a:solidFill>
            <a:srgbClr val="FF0000"/>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ln w="13462">
                  <a:solidFill>
                    <a:prstClr val="white"/>
                  </a:solidFill>
                  <a:prstDash val="solid"/>
                </a:ln>
                <a:solidFill>
                  <a:srgbClr val="000000"/>
                </a:solidFill>
                <a:effectLst>
                  <a:outerShdw dist="38100" dir="2700000" algn="bl" rotWithShape="0">
                    <a:srgbClr val="5B9BD5"/>
                  </a:outerShdw>
                </a:effectLst>
                <a:latin typeface="Calibri" panose="020F0502020204030204"/>
                <a:cs typeface="Calibri"/>
              </a:rPr>
              <a:t>9</a:t>
            </a:r>
            <a:endParaRPr lang="en-US" sz="4400" b="1" i="0" u="none" strike="noStrike" kern="1200" cap="none" spc="0" normalizeH="0" baseline="0" noProof="0">
              <a:ln w="13462">
                <a:solidFill>
                  <a:prstClr val="white"/>
                </a:solidFill>
                <a:prstDash val="solid"/>
              </a:ln>
              <a:solidFill>
                <a:srgbClr val="000000"/>
              </a:solidFill>
              <a:effectLst>
                <a:outerShdw dist="38100" dir="2700000" algn="bl" rotWithShape="0">
                  <a:srgbClr val="5B9BD5"/>
                </a:outerShdw>
              </a:effectLst>
              <a:uLnTx/>
              <a:uFillTx/>
              <a:latin typeface="Calibri" panose="020F0502020204030204"/>
              <a:cs typeface="Calibri"/>
            </a:endParaRPr>
          </a:p>
        </p:txBody>
      </p:sp>
      <p:pic>
        <p:nvPicPr>
          <p:cNvPr id="7" name="Picture 2" descr="File Noto Emoji Oreo 1f336 Svg Wikimedia Commons Chili - Pepper Icon Png  Clipart (#1862906) - PinClipart">
            <a:extLst>
              <a:ext uri="{FF2B5EF4-FFF2-40B4-BE49-F238E27FC236}">
                <a16:creationId xmlns:a16="http://schemas.microsoft.com/office/drawing/2014/main" id="{55524AF0-4230-41EA-B62E-1C37F98F5E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58" b="90952" l="5568" r="95455">
                        <a14:foregroundMark x1="80392" y1="6538" x2="86573" y2="7086"/>
                        <a14:foregroundMark x1="89572" y1="27615" x2="85909" y2="32902"/>
                        <a14:foregroundMark x1="85909" y1="32902" x2="83183" y2="24647"/>
                        <a14:foregroundMark x1="84280" y1="19624" x2="85682" y2="16334"/>
                        <a14:foregroundMark x1="83729" y1="20917" x2="83879" y2="20564"/>
                        <a14:foregroundMark x1="85682" y1="16334" x2="83655" y2="13852"/>
                        <a14:foregroundMark x1="92273" y1="30552" x2="95279" y2="37657"/>
                        <a14:foregroundMark x1="95178" y1="39204" x2="93182" y2="47356"/>
                        <a14:foregroundMark x1="39593" y1="90816" x2="44205" y2="90952"/>
                        <a14:foregroundMark x1="44205" y1="90952" x2="48068" y2="90129"/>
                        <a14:foregroundMark x1="8977" y1="77791" x2="10114" y2="81081"/>
                        <a14:foregroundMark x1="5568" y1="81630" x2="5568" y2="82961"/>
                        <a14:backgroundMark x1="79065" y1="6806" x2="79350" y2="6803"/>
                        <a14:backgroundMark x1="79187" y1="6805" x2="79039" y2="6807"/>
                        <a14:backgroundMark x1="78295" y1="6816" x2="79183" y2="6805"/>
                        <a14:backgroundMark x1="86705" y1="7051" x2="91364" y2="25147"/>
                        <a14:backgroundMark x1="90795" y1="25969" x2="90795" y2="27615"/>
                        <a14:backgroundMark x1="79773" y1="5875" x2="76136" y2="8108"/>
                        <a14:backgroundMark x1="79886" y1="9401" x2="83636" y2="13866"/>
                        <a14:backgroundMark x1="83523" y1="21857" x2="82614" y2="24442"/>
                        <a14:backgroundMark x1="90795" y1="26087" x2="91932" y2="25734"/>
                        <a14:backgroundMark x1="83864" y1="21269" x2="84091" y2="22914"/>
                        <a14:backgroundMark x1="83636" y1="20917" x2="83636" y2="21622"/>
                        <a14:backgroundMark x1="95682" y1="37720" x2="95455" y2="39248"/>
                        <a14:backgroundMark x1="83864" y1="19624" x2="83864" y2="20564"/>
                        <a14:backgroundMark x1="35909" y1="90952" x2="39091" y2="91539"/>
                        <a14:backgroundMark x1="6364" y1="79083" x2="4545" y2="80729"/>
                      </a14:backgroundRemoval>
                    </a14:imgEffect>
                  </a14:imgLayer>
                </a14:imgProps>
              </a:ext>
              <a:ext uri="{28A0092B-C50C-407E-A947-70E740481C1C}">
                <a14:useLocalDpi xmlns:a14="http://schemas.microsoft.com/office/drawing/2010/main" val="0"/>
              </a:ext>
            </a:extLst>
          </a:blip>
          <a:srcRect/>
          <a:stretch>
            <a:fillRect/>
          </a:stretch>
        </p:blipFill>
        <p:spPr bwMode="auto">
          <a:xfrm>
            <a:off x="1365439" y="1693715"/>
            <a:ext cx="712518" cy="83099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Scottish Dancing in P1 | St Nicholas Primary School">
            <a:extLst>
              <a:ext uri="{FF2B5EF4-FFF2-40B4-BE49-F238E27FC236}">
                <a16:creationId xmlns:a16="http://schemas.microsoft.com/office/drawing/2014/main" id="{5986A849-AE5D-4EC7-92C8-62EC34F7954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527314" y="291833"/>
            <a:ext cx="2819843" cy="375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22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fltVal val="0"/>
                                          </p:val>
                                        </p:tav>
                                        <p:tav tm="100000">
                                          <p:val>
                                            <p:strVal val="#ppt_h"/>
                                          </p:val>
                                        </p:tav>
                                      </p:tavLst>
                                    </p:anim>
                                    <p:anim calcmode="lin" valueType="num">
                                      <p:cBhvr>
                                        <p:cTn id="9" dur="1000" fill="hold"/>
                                        <p:tgtEl>
                                          <p:spTgt spid="7170"/>
                                        </p:tgtEl>
                                        <p:attrNameLst>
                                          <p:attrName>style.rotation</p:attrName>
                                        </p:attrNameLst>
                                      </p:cBhvr>
                                      <p:tavLst>
                                        <p:tav tm="0">
                                          <p:val>
                                            <p:fltVal val="90"/>
                                          </p:val>
                                        </p:tav>
                                        <p:tav tm="100000">
                                          <p:val>
                                            <p:fltVal val="0"/>
                                          </p:val>
                                        </p:tav>
                                      </p:tavLst>
                                    </p:anim>
                                    <p:animEffect transition="in" filter="fade">
                                      <p:cBhvr>
                                        <p:cTn id="10"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36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692A61-9DA3-4BD6-B987-4C59E5C3C503}"/>
              </a:ext>
            </a:extLst>
          </p:cNvPr>
          <p:cNvSpPr>
            <a:spLocks noGrp="1"/>
          </p:cNvSpPr>
          <p:nvPr>
            <p:ph type="title"/>
          </p:nvPr>
        </p:nvSpPr>
        <p:spPr>
          <a:xfrm>
            <a:off x="434497" y="2710620"/>
            <a:ext cx="3158120"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800" b="1" kern="1200">
                <a:solidFill>
                  <a:srgbClr val="FF0000"/>
                </a:solidFill>
                <a:latin typeface="+mn-lt"/>
                <a:ea typeface="+mj-ea"/>
                <a:cs typeface="+mj-cs"/>
              </a:rPr>
              <a:t>LEVELED INSTRUCTION</a:t>
            </a:r>
          </a:p>
        </p:txBody>
      </p:sp>
      <p:pic>
        <p:nvPicPr>
          <p:cNvPr id="3076" name="Picture 4" descr="Spice It Up GIFs | Tenor">
            <a:extLst>
              <a:ext uri="{FF2B5EF4-FFF2-40B4-BE49-F238E27FC236}">
                <a16:creationId xmlns:a16="http://schemas.microsoft.com/office/drawing/2014/main" id="{5432529A-3F97-4781-8DC0-0F26D811FA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54425" y="347314"/>
            <a:ext cx="2013557" cy="201355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Music Staff Paper Wipe-Off Chart | Trend Enterprises |">
            <a:extLst>
              <a:ext uri="{FF2B5EF4-FFF2-40B4-BE49-F238E27FC236}">
                <a16:creationId xmlns:a16="http://schemas.microsoft.com/office/drawing/2014/main" id="{2DFE640F-93C0-4B04-8510-F9A391F215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99" t="47110" r="1712" b="26050"/>
          <a:stretch/>
        </p:blipFill>
        <p:spPr bwMode="auto">
          <a:xfrm>
            <a:off x="4362663" y="3850308"/>
            <a:ext cx="7155712" cy="27092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ariachi Band on Behance">
            <a:extLst>
              <a:ext uri="{FF2B5EF4-FFF2-40B4-BE49-F238E27FC236}">
                <a16:creationId xmlns:a16="http://schemas.microsoft.com/office/drawing/2014/main" id="{64B10D31-E12B-4AE4-A4C6-0F4C0B023E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01988" y="298416"/>
            <a:ext cx="3015255" cy="24122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8988111-5078-407C-9B74-5CD08338908B}"/>
              </a:ext>
            </a:extLst>
          </p:cNvPr>
          <p:cNvSpPr/>
          <p:nvPr/>
        </p:nvSpPr>
        <p:spPr>
          <a:xfrm>
            <a:off x="3677300" y="2541763"/>
            <a:ext cx="8430017" cy="304698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13462">
                  <a:solidFill>
                    <a:prstClr val="white"/>
                  </a:solidFill>
                  <a:prstDash val="solid"/>
                </a:ln>
                <a:solidFill>
                  <a:srgbClr val="7030A0"/>
                </a:solidFill>
                <a:effectLst>
                  <a:outerShdw dist="38100" dir="2700000" algn="bl" rotWithShape="0">
                    <a:srgbClr val="5B9BD5"/>
                  </a:outerShdw>
                </a:effectLst>
                <a:uLnTx/>
                <a:uFillTx/>
                <a:latin typeface="Calibri" panose="020F0502020204030204"/>
                <a:ea typeface="+mn-ea"/>
                <a:cs typeface="+mn-cs"/>
              </a:rPr>
              <a:t>PERFORMANCE ETIQUETTE</a:t>
            </a:r>
          </a:p>
        </p:txBody>
      </p:sp>
    </p:spTree>
    <p:extLst>
      <p:ext uri="{BB962C8B-B14F-4D97-AF65-F5344CB8AC3E}">
        <p14:creationId xmlns:p14="http://schemas.microsoft.com/office/powerpoint/2010/main" val="16970640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49000">
              <a:schemeClr val="bg1">
                <a:lumMod val="85000"/>
              </a:schemeClr>
            </a:gs>
            <a:gs pos="49000">
              <a:schemeClr val="bg1"/>
            </a:gs>
          </a:gsLst>
          <a:lin ang="5400000" scaled="1"/>
        </a:gradFill>
        <a:effectLst/>
      </p:bgPr>
    </p:bg>
    <p:spTree>
      <p:nvGrpSpPr>
        <p:cNvPr id="1" name=""/>
        <p:cNvGrpSpPr/>
        <p:nvPr/>
      </p:nvGrpSpPr>
      <p:grpSpPr>
        <a:xfrm>
          <a:off x="0" y="0"/>
          <a:ext cx="0" cy="0"/>
          <a:chOff x="0" y="0"/>
          <a:chExt cx="0" cy="0"/>
        </a:xfrm>
      </p:grpSpPr>
      <p:pic>
        <p:nvPicPr>
          <p:cNvPr id="6" name="Picture 2" descr="Red Hot GIFs - Get the best GIF on GIPHY">
            <a:extLst>
              <a:ext uri="{FF2B5EF4-FFF2-40B4-BE49-F238E27FC236}">
                <a16:creationId xmlns:a16="http://schemas.microsoft.com/office/drawing/2014/main" id="{FD331349-F7F9-4210-B3B6-B2481FBF2B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9401" y="367304"/>
            <a:ext cx="1812984" cy="991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2BE265-53BC-4C63-837B-7D37FB4B39CD}"/>
              </a:ext>
            </a:extLst>
          </p:cNvPr>
          <p:cNvSpPr txBox="1"/>
          <p:nvPr/>
        </p:nvSpPr>
        <p:spPr>
          <a:xfrm>
            <a:off x="125815" y="2700866"/>
            <a:ext cx="12013020"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Spice It Up with Leveled 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Rhythm Unit – Concept:  Performance Etiquette              Standard: ESGM2.CN.2 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Leveled Instruction: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(Remediation) Level 1 – Why are performance etiquette rules important? </a:t>
            </a:r>
            <a:r>
              <a:rPr lang="en-US" sz="1900" b="1">
                <a:solidFill>
                  <a:prstClr val="black"/>
                </a:solidFill>
                <a:latin typeface="Calibri" panose="020F0502020204030204"/>
              </a:rPr>
              <a:t>Work with the teacher to shorten the rules and create a cheer to help everyone memorize the rules! Practice your cheer and be ready to perform for the class.</a:t>
            </a:r>
            <a:endParaRPr kumimoji="0" lang="en-US" sz="1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(Advancing) Level 2 – Make a large performance etiquette poster in a small group. Be sure to use at least 4 different rules. Be ready to present your poster to the class. Make your poster nice and colorful….we will hang it in the hallway!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(On Level) Level 3 – Write a performance etiquette rap in a small group. Be sure to use at least 4 different rules. Practice your rap and be ready to perform it for the class. Some people in your group can make the sound effects!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(Above Level) Level 4 – Write a skit about performance etiquette in a small group. Be sure to use at least 4 different rules. Show what happens when a person follows the rules and also what happens when they break the rules! </a:t>
            </a:r>
            <a:r>
              <a:rPr lang="en-US" sz="1900" b="1">
                <a:solidFill>
                  <a:prstClr val="black"/>
                </a:solidFill>
                <a:latin typeface="Calibri" panose="020F0502020204030204"/>
              </a:rPr>
              <a:t>Practice your skit and be ready to perform it for the class. </a:t>
            </a:r>
            <a:endParaRPr kumimoji="0" lang="en-US" sz="1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F2317C9-C109-4725-980B-F0049C9F75EE}"/>
              </a:ext>
            </a:extLst>
          </p:cNvPr>
          <p:cNvSpPr/>
          <p:nvPr/>
        </p:nvSpPr>
        <p:spPr>
          <a:xfrm>
            <a:off x="818680" y="1514521"/>
            <a:ext cx="854425" cy="769441"/>
          </a:xfrm>
          <a:prstGeom prst="rect">
            <a:avLst/>
          </a:prstGeom>
          <a:solidFill>
            <a:srgbClr val="FF0000"/>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ln w="13462">
                  <a:solidFill>
                    <a:prstClr val="white"/>
                  </a:solidFill>
                  <a:prstDash val="solid"/>
                </a:ln>
                <a:effectLst>
                  <a:outerShdw dist="38100" dir="2700000" algn="bl" rotWithShape="0">
                    <a:srgbClr val="5B9BD5"/>
                  </a:outerShdw>
                </a:effectLst>
                <a:latin typeface="Calibri" panose="020F0502020204030204"/>
              </a:rPr>
              <a:t>10</a:t>
            </a:r>
            <a:endParaRPr kumimoji="0" lang="en-US" sz="44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a:ea typeface="+mn-ea"/>
              <a:cs typeface="+mn-cs"/>
            </a:endParaRPr>
          </a:p>
        </p:txBody>
      </p:sp>
      <p:pic>
        <p:nvPicPr>
          <p:cNvPr id="7" name="Picture 2" descr="File Noto Emoji Oreo 1f336 Svg Wikimedia Commons Chili - Pepper Icon Png  Clipart (#1862906) - PinClipart">
            <a:extLst>
              <a:ext uri="{FF2B5EF4-FFF2-40B4-BE49-F238E27FC236}">
                <a16:creationId xmlns:a16="http://schemas.microsoft.com/office/drawing/2014/main" id="{55524AF0-4230-41EA-B62E-1C37F98F5E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58" b="90952" l="5568" r="95455">
                        <a14:foregroundMark x1="80392" y1="6538" x2="86573" y2="7086"/>
                        <a14:foregroundMark x1="89572" y1="27615" x2="85909" y2="32902"/>
                        <a14:foregroundMark x1="85909" y1="32902" x2="83183" y2="24647"/>
                        <a14:foregroundMark x1="84280" y1="19624" x2="85682" y2="16334"/>
                        <a14:foregroundMark x1="83729" y1="20917" x2="83879" y2="20564"/>
                        <a14:foregroundMark x1="85682" y1="16334" x2="83655" y2="13852"/>
                        <a14:foregroundMark x1="92273" y1="30552" x2="95279" y2="37657"/>
                        <a14:foregroundMark x1="95178" y1="39204" x2="93182" y2="47356"/>
                        <a14:foregroundMark x1="39593" y1="90816" x2="44205" y2="90952"/>
                        <a14:foregroundMark x1="44205" y1="90952" x2="48068" y2="90129"/>
                        <a14:foregroundMark x1="8977" y1="77791" x2="10114" y2="81081"/>
                        <a14:foregroundMark x1="5568" y1="81630" x2="5568" y2="82961"/>
                        <a14:backgroundMark x1="79065" y1="6806" x2="79350" y2="6803"/>
                        <a14:backgroundMark x1="79187" y1="6805" x2="79039" y2="6807"/>
                        <a14:backgroundMark x1="78295" y1="6816" x2="79183" y2="6805"/>
                        <a14:backgroundMark x1="86705" y1="7051" x2="91364" y2="25147"/>
                        <a14:backgroundMark x1="90795" y1="25969" x2="90795" y2="27615"/>
                        <a14:backgroundMark x1="79773" y1="5875" x2="76136" y2="8108"/>
                        <a14:backgroundMark x1="79886" y1="9401" x2="83636" y2="13866"/>
                        <a14:backgroundMark x1="83523" y1="21857" x2="82614" y2="24442"/>
                        <a14:backgroundMark x1="90795" y1="26087" x2="91932" y2="25734"/>
                        <a14:backgroundMark x1="83864" y1="21269" x2="84091" y2="22914"/>
                        <a14:backgroundMark x1="83636" y1="20917" x2="83636" y2="21622"/>
                        <a14:backgroundMark x1="95682" y1="37720" x2="95455" y2="39248"/>
                        <a14:backgroundMark x1="83864" y1="19624" x2="83864" y2="20564"/>
                        <a14:backgroundMark x1="35909" y1="90952" x2="39091" y2="91539"/>
                        <a14:backgroundMark x1="6364" y1="79083" x2="4545" y2="80729"/>
                      </a14:backgroundRemoval>
                    </a14:imgEffect>
                  </a14:imgLayer>
                </a14:imgProps>
              </a:ext>
              <a:ext uri="{28A0092B-C50C-407E-A947-70E740481C1C}">
                <a14:useLocalDpi xmlns:a14="http://schemas.microsoft.com/office/drawing/2010/main" val="0"/>
              </a:ext>
            </a:extLst>
          </a:blip>
          <a:srcRect/>
          <a:stretch>
            <a:fillRect/>
          </a:stretch>
        </p:blipFill>
        <p:spPr bwMode="auto">
          <a:xfrm>
            <a:off x="1365439" y="1693715"/>
            <a:ext cx="712518" cy="8309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21C9983-56E6-440B-B3C3-5B4A66625166}"/>
              </a:ext>
            </a:extLst>
          </p:cNvPr>
          <p:cNvSpPr txBox="1"/>
          <p:nvPr/>
        </p:nvSpPr>
        <p:spPr>
          <a:xfrm>
            <a:off x="7867207" y="233951"/>
            <a:ext cx="3198628" cy="2466915"/>
          </a:xfrm>
          <a:prstGeom prst="ellipse">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194" name="Picture 2" descr="Theater, Opera &amp;amp; Concert Etiquette">
            <a:extLst>
              <a:ext uri="{FF2B5EF4-FFF2-40B4-BE49-F238E27FC236}">
                <a16:creationId xmlns:a16="http://schemas.microsoft.com/office/drawing/2014/main" id="{84459447-DFAE-47FC-9C51-74CD41F214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6798" y="623588"/>
            <a:ext cx="4791961" cy="17818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589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outVertical)">
                                      <p:cBhvr>
                                        <p:cTn id="7"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36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692A61-9DA3-4BD6-B987-4C59E5C3C503}"/>
              </a:ext>
            </a:extLst>
          </p:cNvPr>
          <p:cNvSpPr>
            <a:spLocks noGrp="1"/>
          </p:cNvSpPr>
          <p:nvPr>
            <p:ph type="title"/>
          </p:nvPr>
        </p:nvSpPr>
        <p:spPr>
          <a:xfrm>
            <a:off x="434497" y="2710620"/>
            <a:ext cx="3158120"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800" b="1" kern="1200">
                <a:solidFill>
                  <a:srgbClr val="FF0000"/>
                </a:solidFill>
                <a:latin typeface="+mn-lt"/>
                <a:ea typeface="+mj-ea"/>
                <a:cs typeface="+mj-cs"/>
              </a:rPr>
              <a:t>LEVELED INSTRUCTION</a:t>
            </a:r>
          </a:p>
        </p:txBody>
      </p:sp>
      <p:pic>
        <p:nvPicPr>
          <p:cNvPr id="3076" name="Picture 4" descr="Spice It Up GIFs | Tenor">
            <a:extLst>
              <a:ext uri="{FF2B5EF4-FFF2-40B4-BE49-F238E27FC236}">
                <a16:creationId xmlns:a16="http://schemas.microsoft.com/office/drawing/2014/main" id="{5432529A-3F97-4781-8DC0-0F26D811FA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54425" y="347314"/>
            <a:ext cx="2013557" cy="201355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Music Staff Paper Wipe-Off Chart | Trend Enterprises |">
            <a:extLst>
              <a:ext uri="{FF2B5EF4-FFF2-40B4-BE49-F238E27FC236}">
                <a16:creationId xmlns:a16="http://schemas.microsoft.com/office/drawing/2014/main" id="{2DFE640F-93C0-4B04-8510-F9A391F215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99" t="47110" r="1712" b="26050"/>
          <a:stretch/>
        </p:blipFill>
        <p:spPr bwMode="auto">
          <a:xfrm>
            <a:off x="4410910" y="3006963"/>
            <a:ext cx="7155712" cy="27092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ariachi Band on Behance">
            <a:extLst>
              <a:ext uri="{FF2B5EF4-FFF2-40B4-BE49-F238E27FC236}">
                <a16:creationId xmlns:a16="http://schemas.microsoft.com/office/drawing/2014/main" id="{64B10D31-E12B-4AE4-A4C6-0F4C0B023E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01988" y="298416"/>
            <a:ext cx="3015255" cy="24122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8988111-5078-407C-9B74-5CD08338908B}"/>
              </a:ext>
            </a:extLst>
          </p:cNvPr>
          <p:cNvSpPr/>
          <p:nvPr/>
        </p:nvSpPr>
        <p:spPr>
          <a:xfrm>
            <a:off x="5625844" y="2574488"/>
            <a:ext cx="4725846" cy="221599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w="13462">
                  <a:solidFill>
                    <a:prstClr val="white"/>
                  </a:solidFill>
                  <a:prstDash val="solid"/>
                </a:ln>
                <a:solidFill>
                  <a:srgbClr val="7030A0"/>
                </a:solidFill>
                <a:effectLst>
                  <a:outerShdw dist="38100" dir="2700000" algn="bl" rotWithShape="0">
                    <a:srgbClr val="5B9BD5"/>
                  </a:outerShdw>
                </a:effectLst>
                <a:uLnTx/>
                <a:uFillTx/>
                <a:latin typeface="Calibri" panose="020F0502020204030204"/>
                <a:ea typeface="+mn-ea"/>
                <a:cs typeface="+mn-cs"/>
              </a:rPr>
              <a:t>FORM</a:t>
            </a:r>
          </a:p>
        </p:txBody>
      </p:sp>
    </p:spTree>
    <p:extLst>
      <p:ext uri="{BB962C8B-B14F-4D97-AF65-F5344CB8AC3E}">
        <p14:creationId xmlns:p14="http://schemas.microsoft.com/office/powerpoint/2010/main" val="2662617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49000">
              <a:schemeClr val="bg1">
                <a:lumMod val="85000"/>
              </a:schemeClr>
            </a:gs>
            <a:gs pos="49000">
              <a:schemeClr val="bg1"/>
            </a:gs>
          </a:gsLst>
          <a:lin ang="5400000" scaled="1"/>
        </a:gradFill>
        <a:effectLst/>
      </p:bgPr>
    </p:bg>
    <p:spTree>
      <p:nvGrpSpPr>
        <p:cNvPr id="1" name=""/>
        <p:cNvGrpSpPr/>
        <p:nvPr/>
      </p:nvGrpSpPr>
      <p:grpSpPr>
        <a:xfrm>
          <a:off x="0" y="0"/>
          <a:ext cx="0" cy="0"/>
          <a:chOff x="0" y="0"/>
          <a:chExt cx="0" cy="0"/>
        </a:xfrm>
      </p:grpSpPr>
      <p:pic>
        <p:nvPicPr>
          <p:cNvPr id="6" name="Picture 2" descr="Red Hot GIFs - Get the best GIF on GIPHY">
            <a:extLst>
              <a:ext uri="{FF2B5EF4-FFF2-40B4-BE49-F238E27FC236}">
                <a16:creationId xmlns:a16="http://schemas.microsoft.com/office/drawing/2014/main" id="{FD331349-F7F9-4210-B3B6-B2481FBF2B5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9401" y="367304"/>
            <a:ext cx="1812984" cy="991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2BE265-53BC-4C63-837B-7D37FB4B39CD}"/>
              </a:ext>
            </a:extLst>
          </p:cNvPr>
          <p:cNvSpPr txBox="1"/>
          <p:nvPr/>
        </p:nvSpPr>
        <p:spPr>
          <a:xfrm>
            <a:off x="178980" y="2700866"/>
            <a:ext cx="11991754" cy="493981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Spice It Up with Leveled 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US" sz="2000" b="1" i="0" u="none" strike="noStrike" kern="1200" cap="none" spc="0" normalizeH="0" baseline="0" noProof="0">
                <a:ln>
                  <a:noFill/>
                </a:ln>
                <a:effectLst/>
                <a:uLnTx/>
                <a:uFillTx/>
                <a:latin typeface="Calibri" panose="020F0502020204030204"/>
                <a:ea typeface="+mn-ea"/>
                <a:cs typeface="+mn-cs"/>
              </a:rPr>
              <a:t>Rhythm Unit – Concept:</a:t>
            </a:r>
            <a:r>
              <a:rPr lang="en-US" sz="2000" b="1">
                <a:latin typeface="Calibri" panose="020F0502020204030204"/>
              </a:rPr>
              <a:t> </a:t>
            </a:r>
            <a:r>
              <a:rPr kumimoji="0" lang="en-US" sz="2000" b="1" i="0" u="none" strike="noStrike" kern="1200" cap="none" spc="0" normalizeH="0" baseline="0" noProof="0">
                <a:ln>
                  <a:noFill/>
                </a:ln>
                <a:effectLst/>
                <a:uLnTx/>
                <a:uFillTx/>
                <a:latin typeface="Calibri" panose="020F0502020204030204"/>
                <a:ea typeface="+mn-ea"/>
                <a:cs typeface="+mn-cs"/>
              </a:rPr>
              <a:t> Form and Movement</a:t>
            </a:r>
            <a:r>
              <a:rPr lang="en-US" sz="2000" b="1">
                <a:latin typeface="Calibri" panose="020F0502020204030204"/>
              </a:rPr>
              <a:t>              </a:t>
            </a:r>
            <a:r>
              <a:rPr kumimoji="0" lang="en-US" sz="2000" b="1" i="0" u="none" strike="noStrike" kern="1200" cap="none" spc="0" normalizeH="0" baseline="0" noProof="0">
                <a:ln>
                  <a:noFill/>
                </a:ln>
                <a:effectLst/>
                <a:uLnTx/>
                <a:uFillTx/>
                <a:latin typeface="Calibri" panose="020F0502020204030204"/>
                <a:ea typeface="+mn-ea"/>
                <a:cs typeface="+mn-cs"/>
              </a:rPr>
              <a:t> Standard:</a:t>
            </a:r>
            <a:r>
              <a:rPr lang="en-US" sz="2000" b="1">
                <a:latin typeface="Calibri" panose="020F0502020204030204"/>
              </a:rPr>
              <a:t> </a:t>
            </a:r>
            <a:endParaRPr lang="en-US" sz="2000" b="1" i="0" u="none" strike="noStrike" kern="1200" cap="none" spc="0" normalizeH="0" baseline="0" noProof="0">
              <a:ln>
                <a:noFill/>
              </a:ln>
              <a:effectLst/>
              <a:uLnTx/>
              <a:uFillTx/>
              <a:latin typeface="Calibri" panose="020F0502020204030204"/>
              <a:cs typeface="Calibri"/>
            </a:endParaRPr>
          </a:p>
          <a:p>
            <a:pPr lvl="0" algn="l" defTabSz="914400">
              <a:lnSpc>
                <a:spcPct val="100000"/>
              </a:lnSpc>
              <a:spcBef>
                <a:spcPts val="0"/>
              </a:spcBef>
              <a:spcAft>
                <a:spcPts val="0"/>
              </a:spcAft>
              <a:buNone/>
              <a:tabLst/>
              <a:defRPr/>
            </a:pPr>
            <a:r>
              <a:rPr kumimoji="0" lang="en-US" sz="1900" b="1" i="0" u="none" strike="noStrike" kern="1200" cap="none" spc="0" normalizeH="0" baseline="0" noProof="0">
                <a:ln>
                  <a:noFill/>
                </a:ln>
                <a:solidFill>
                  <a:srgbClr val="FF0000"/>
                </a:solidFill>
                <a:effectLst/>
                <a:uLnTx/>
                <a:uFillTx/>
                <a:ea typeface="+mn-lt"/>
                <a:cs typeface="+mn-lt"/>
              </a:rPr>
              <a:t>Leveled Instruction:</a:t>
            </a:r>
            <a:endParaRPr lang="en-US">
              <a:solidFill>
                <a:srgbClr val="FF0000"/>
              </a:solidFill>
              <a:ea typeface="+mn-lt"/>
              <a:cs typeface="+mn-lt"/>
            </a:endParaRPr>
          </a:p>
          <a:p>
            <a:pPr>
              <a:defRPr/>
            </a:pPr>
            <a:r>
              <a:rPr kumimoji="0" lang="en-US" sz="1900" b="1" i="0" u="none" strike="noStrike" kern="1200" cap="none" spc="0" normalizeH="0" baseline="0" noProof="0">
                <a:ln>
                  <a:noFill/>
                </a:ln>
                <a:effectLst/>
                <a:uLnTx/>
                <a:uFillTx/>
                <a:ea typeface="+mn-lt"/>
                <a:cs typeface="+mn-lt"/>
              </a:rPr>
              <a:t>(Remediation) Level 1 – Choreograph a different fun pattern using your ribbon wand for each section of the song… A</a:t>
            </a:r>
            <a:r>
              <a:rPr lang="en-US" sz="1900" b="1">
                <a:ea typeface="+mn-lt"/>
                <a:cs typeface="+mn-lt"/>
              </a:rPr>
              <a:t>, B,</a:t>
            </a:r>
            <a:r>
              <a:rPr kumimoji="0" lang="en-US" sz="1900" b="1" i="0" u="none" strike="noStrike" kern="1200" cap="none" spc="0" normalizeH="0" baseline="0" noProof="0">
                <a:ln>
                  <a:noFill/>
                </a:ln>
                <a:effectLst/>
                <a:uLnTx/>
                <a:uFillTx/>
                <a:ea typeface="+mn-lt"/>
                <a:cs typeface="+mn-lt"/>
              </a:rPr>
              <a:t> and </a:t>
            </a:r>
            <a:r>
              <a:rPr lang="en-US" sz="1900" b="1">
                <a:ea typeface="+mn-lt"/>
                <a:cs typeface="+mn-lt"/>
              </a:rPr>
              <a:t>C </a:t>
            </a:r>
            <a:r>
              <a:rPr kumimoji="0" lang="en-US" sz="1900" b="1" i="0" u="none" strike="noStrike" kern="1200" cap="none" spc="0" normalizeH="0" baseline="0" noProof="0">
                <a:ln>
                  <a:noFill/>
                </a:ln>
                <a:effectLst/>
                <a:uLnTx/>
                <a:uFillTx/>
                <a:ea typeface="+mn-lt"/>
                <a:cs typeface="+mn-lt"/>
              </a:rPr>
              <a:t>in a small group. Draw your movements into the form boxes.</a:t>
            </a:r>
            <a:endParaRPr lang="en-US">
              <a:ea typeface="+mn-lt"/>
              <a:cs typeface="+mn-lt"/>
            </a:endParaRPr>
          </a:p>
          <a:p>
            <a:pPr>
              <a:defRPr/>
            </a:pPr>
            <a:r>
              <a:rPr kumimoji="0" lang="en-US" sz="1900" b="1" i="0" u="none" strike="noStrike" kern="1200" cap="none" spc="0" normalizeH="0" baseline="0" noProof="0">
                <a:ln>
                  <a:noFill/>
                </a:ln>
                <a:effectLst/>
                <a:uLnTx/>
                <a:uFillTx/>
                <a:ea typeface="+mn-lt"/>
                <a:cs typeface="+mn-lt"/>
              </a:rPr>
              <a:t>(Advancing) Level 2 – Choreograph a different fun pattern using your ribbon wand for each section of the song… </a:t>
            </a:r>
            <a:r>
              <a:rPr lang="en-US" sz="1900" b="1">
                <a:ea typeface="+mn-lt"/>
                <a:cs typeface="+mn-lt"/>
              </a:rPr>
              <a:t>A, B, and C </a:t>
            </a:r>
            <a:r>
              <a:rPr kumimoji="0" lang="en-US" sz="1900" b="1" i="0" u="none" strike="noStrike" kern="1200" cap="none" spc="0" normalizeH="0" baseline="0" noProof="0">
                <a:ln>
                  <a:noFill/>
                </a:ln>
                <a:effectLst/>
                <a:uLnTx/>
                <a:uFillTx/>
                <a:ea typeface="+mn-lt"/>
                <a:cs typeface="+mn-lt"/>
              </a:rPr>
              <a:t>alone. Draw </a:t>
            </a:r>
            <a:r>
              <a:rPr lang="en-US" sz="1900" b="1">
                <a:ea typeface="+mn-lt"/>
                <a:cs typeface="+mn-lt"/>
              </a:rPr>
              <a:t>or write your</a:t>
            </a:r>
            <a:r>
              <a:rPr kumimoji="0" lang="en-US" sz="1900" b="1" i="0" u="none" strike="noStrike" kern="1200" cap="none" spc="0" normalizeH="0" baseline="0" noProof="0">
                <a:ln>
                  <a:noFill/>
                </a:ln>
                <a:effectLst/>
                <a:uLnTx/>
                <a:uFillTx/>
                <a:ea typeface="+mn-lt"/>
                <a:cs typeface="+mn-lt"/>
              </a:rPr>
              <a:t> movements into the form boxes.</a:t>
            </a:r>
            <a:endParaRPr lang="en-US">
              <a:ea typeface="+mn-lt"/>
              <a:cs typeface="+mn-lt"/>
            </a:endParaRPr>
          </a:p>
          <a:p>
            <a:pPr>
              <a:defRPr/>
            </a:pPr>
            <a:r>
              <a:rPr kumimoji="0" lang="en-US" sz="1900" b="1" i="0" u="none" strike="noStrike" kern="1200" cap="none" spc="0" normalizeH="0" baseline="0" noProof="0">
                <a:ln>
                  <a:noFill/>
                </a:ln>
                <a:effectLst/>
                <a:uLnTx/>
                <a:uFillTx/>
                <a:ea typeface="+mn-lt"/>
                <a:cs typeface="+mn-lt"/>
              </a:rPr>
              <a:t>(On Level) Level 3 – Create a different fun pattern using your ribbon wand for each section of the song…</a:t>
            </a:r>
            <a:r>
              <a:rPr lang="en-US" sz="1900" b="1">
                <a:ea typeface="+mn-lt"/>
                <a:cs typeface="+mn-lt"/>
              </a:rPr>
              <a:t> </a:t>
            </a:r>
            <a:r>
              <a:rPr kumimoji="0" lang="en-US" sz="1900" b="1" i="0" u="none" strike="noStrike" kern="1200" cap="none" spc="0" normalizeH="0" baseline="0" noProof="0">
                <a:ln>
                  <a:noFill/>
                </a:ln>
                <a:effectLst/>
                <a:uLnTx/>
                <a:uFillTx/>
                <a:ea typeface="+mn-lt"/>
                <a:cs typeface="+mn-lt"/>
              </a:rPr>
              <a:t>A</a:t>
            </a:r>
            <a:r>
              <a:rPr lang="en-US" sz="1900" b="1">
                <a:ea typeface="+mn-lt"/>
                <a:cs typeface="+mn-lt"/>
              </a:rPr>
              <a:t>, B,</a:t>
            </a:r>
            <a:r>
              <a:rPr kumimoji="0" lang="en-US" sz="1900" b="1" i="0" u="none" strike="noStrike" kern="1200" cap="none" spc="0" normalizeH="0" baseline="0" noProof="0">
                <a:ln>
                  <a:noFill/>
                </a:ln>
                <a:effectLst/>
                <a:uLnTx/>
                <a:uFillTx/>
                <a:ea typeface="+mn-lt"/>
                <a:cs typeface="+mn-lt"/>
              </a:rPr>
              <a:t> and </a:t>
            </a:r>
            <a:r>
              <a:rPr lang="en-US" sz="1900" b="1">
                <a:ea typeface="+mn-lt"/>
                <a:cs typeface="+mn-lt"/>
              </a:rPr>
              <a:t>C </a:t>
            </a:r>
            <a:r>
              <a:rPr kumimoji="0" lang="en-US" sz="1900" b="1" i="0" u="none" strike="noStrike" kern="1200" cap="none" spc="0" normalizeH="0" baseline="0" noProof="0">
                <a:ln>
                  <a:noFill/>
                </a:ln>
                <a:effectLst/>
                <a:uLnTx/>
                <a:uFillTx/>
                <a:ea typeface="+mn-lt"/>
                <a:cs typeface="+mn-lt"/>
              </a:rPr>
              <a:t>alone. Include high, low, fast, and slow movements. Draw</a:t>
            </a:r>
            <a:r>
              <a:rPr lang="en-US" sz="1900" b="1">
                <a:ea typeface="+mn-lt"/>
                <a:cs typeface="+mn-lt"/>
              </a:rPr>
              <a:t> or write</a:t>
            </a:r>
            <a:r>
              <a:rPr kumimoji="0" lang="en-US" sz="1900" b="1" i="0" u="none" strike="noStrike" kern="1200" cap="none" spc="0" normalizeH="0" baseline="0" noProof="0">
                <a:ln>
                  <a:noFill/>
                </a:ln>
                <a:effectLst/>
                <a:uLnTx/>
                <a:uFillTx/>
                <a:ea typeface="+mn-lt"/>
                <a:cs typeface="+mn-lt"/>
              </a:rPr>
              <a:t> your movements into the form boxes.</a:t>
            </a:r>
            <a:endParaRPr lang="en-US">
              <a:ea typeface="+mn-lt"/>
              <a:cs typeface="+mn-lt"/>
            </a:endParaRPr>
          </a:p>
          <a:p>
            <a:pPr>
              <a:defRPr/>
            </a:pPr>
            <a:r>
              <a:rPr kumimoji="0" lang="en-US" sz="1900" b="1" i="0" u="none" strike="noStrike" kern="1200" cap="none" spc="0" normalizeH="0" baseline="0" noProof="0">
                <a:ln>
                  <a:noFill/>
                </a:ln>
                <a:effectLst/>
                <a:uLnTx/>
                <a:uFillTx/>
                <a:ea typeface="+mn-lt"/>
                <a:cs typeface="+mn-lt"/>
              </a:rPr>
              <a:t>(Above Level) Level 4 – Create a different fun pattern using your ribbon wand for each section of the song… A</a:t>
            </a:r>
            <a:r>
              <a:rPr lang="en-US" sz="1900" b="1">
                <a:ea typeface="+mn-lt"/>
                <a:cs typeface="+mn-lt"/>
              </a:rPr>
              <a:t>, B,</a:t>
            </a:r>
            <a:r>
              <a:rPr kumimoji="0" lang="en-US" sz="1900" b="1" i="0" u="none" strike="noStrike" kern="1200" cap="none" spc="0" normalizeH="0" baseline="0" noProof="0">
                <a:ln>
                  <a:noFill/>
                </a:ln>
                <a:effectLst/>
                <a:uLnTx/>
                <a:uFillTx/>
                <a:ea typeface="+mn-lt"/>
                <a:cs typeface="+mn-lt"/>
              </a:rPr>
              <a:t> and </a:t>
            </a:r>
            <a:r>
              <a:rPr lang="en-US" sz="1900" b="1">
                <a:ea typeface="+mn-lt"/>
                <a:cs typeface="+mn-lt"/>
              </a:rPr>
              <a:t>C </a:t>
            </a:r>
            <a:r>
              <a:rPr kumimoji="0" lang="en-US" sz="1900" b="1" i="0" u="none" strike="noStrike" kern="1200" cap="none" spc="0" normalizeH="0" baseline="0" noProof="0">
                <a:ln>
                  <a:noFill/>
                </a:ln>
                <a:effectLst/>
                <a:uLnTx/>
                <a:uFillTx/>
                <a:ea typeface="+mn-lt"/>
                <a:cs typeface="+mn-lt"/>
              </a:rPr>
              <a:t>alone. Include high, low, fast, slow, forward, backward, and spinning movements. Don’t repeat any of the</a:t>
            </a:r>
            <a:r>
              <a:rPr lang="en-US" sz="1900" b="1">
                <a:ea typeface="+mn-lt"/>
                <a:cs typeface="+mn-lt"/>
              </a:rPr>
              <a:t> </a:t>
            </a:r>
            <a:r>
              <a:rPr kumimoji="0" lang="en-US" sz="1900" b="1" i="0" u="none" strike="noStrike" kern="1200" cap="none" spc="0" normalizeH="0" baseline="0" noProof="0">
                <a:ln>
                  <a:noFill/>
                </a:ln>
                <a:effectLst/>
                <a:uLnTx/>
                <a:uFillTx/>
                <a:ea typeface="+mn-lt"/>
                <a:cs typeface="+mn-lt"/>
              </a:rPr>
              <a:t>movements! Draw </a:t>
            </a:r>
            <a:r>
              <a:rPr lang="en-US" sz="1900" b="1">
                <a:ea typeface="+mn-lt"/>
                <a:cs typeface="+mn-lt"/>
              </a:rPr>
              <a:t>or write your</a:t>
            </a:r>
            <a:r>
              <a:rPr kumimoji="0" lang="en-US" sz="1900" b="1" i="0" u="none" strike="noStrike" kern="1200" cap="none" spc="0" normalizeH="0" baseline="0" noProof="0">
                <a:ln>
                  <a:noFill/>
                </a:ln>
                <a:effectLst/>
                <a:uLnTx/>
                <a:uFillTx/>
                <a:ea typeface="+mn-lt"/>
                <a:cs typeface="+mn-lt"/>
              </a:rPr>
              <a:t> movements into the form boxes.</a:t>
            </a:r>
            <a:endParaRPr lang="en-US">
              <a:ea typeface="+mn-lt"/>
              <a:cs typeface="+mn-lt"/>
            </a:endParaRPr>
          </a:p>
          <a:p>
            <a:pPr>
              <a:defRPr/>
            </a:pPr>
            <a:endParaRPr lang="en-US" sz="1900" b="1">
              <a:solidFill>
                <a:srgbClr val="FF0000"/>
              </a:solidFill>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F2317C9-C109-4725-980B-F0049C9F75EE}"/>
              </a:ext>
            </a:extLst>
          </p:cNvPr>
          <p:cNvSpPr/>
          <p:nvPr/>
        </p:nvSpPr>
        <p:spPr>
          <a:xfrm>
            <a:off x="818680" y="1514521"/>
            <a:ext cx="854425" cy="769441"/>
          </a:xfrm>
          <a:prstGeom prst="rect">
            <a:avLst/>
          </a:prstGeom>
          <a:solidFill>
            <a:srgbClr val="FF0000"/>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ln w="13462">
                  <a:solidFill>
                    <a:prstClr val="white"/>
                  </a:solidFill>
                  <a:prstDash val="solid"/>
                </a:ln>
                <a:effectLst>
                  <a:outerShdw dist="38100" dir="2700000" algn="bl" rotWithShape="0">
                    <a:srgbClr val="5B9BD5"/>
                  </a:outerShdw>
                </a:effectLst>
                <a:latin typeface="Calibri" panose="020F0502020204030204"/>
              </a:rPr>
              <a:t>11</a:t>
            </a:r>
            <a:endParaRPr kumimoji="0" lang="en-US" sz="44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a:ea typeface="+mn-ea"/>
              <a:cs typeface="+mn-cs"/>
            </a:endParaRPr>
          </a:p>
        </p:txBody>
      </p:sp>
      <p:pic>
        <p:nvPicPr>
          <p:cNvPr id="7" name="Picture 2" descr="File Noto Emoji Oreo 1f336 Svg Wikimedia Commons Chili - Pepper Icon Png  Clipart (#1862906) - PinClipart">
            <a:extLst>
              <a:ext uri="{FF2B5EF4-FFF2-40B4-BE49-F238E27FC236}">
                <a16:creationId xmlns:a16="http://schemas.microsoft.com/office/drawing/2014/main" id="{55524AF0-4230-41EA-B62E-1C37F98F5E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758" b="90952" l="5568" r="95455">
                        <a14:foregroundMark x1="80392" y1="6538" x2="86573" y2="7086"/>
                        <a14:foregroundMark x1="89572" y1="27615" x2="85909" y2="32902"/>
                        <a14:foregroundMark x1="85909" y1="32902" x2="83183" y2="24647"/>
                        <a14:foregroundMark x1="84280" y1="19624" x2="85682" y2="16334"/>
                        <a14:foregroundMark x1="83729" y1="20917" x2="83879" y2="20564"/>
                        <a14:foregroundMark x1="85682" y1="16334" x2="83655" y2="13852"/>
                        <a14:foregroundMark x1="92273" y1="30552" x2="95279" y2="37657"/>
                        <a14:foregroundMark x1="95178" y1="39204" x2="93182" y2="47356"/>
                        <a14:foregroundMark x1="39593" y1="90816" x2="44205" y2="90952"/>
                        <a14:foregroundMark x1="44205" y1="90952" x2="48068" y2="90129"/>
                        <a14:foregroundMark x1="8977" y1="77791" x2="10114" y2="81081"/>
                        <a14:foregroundMark x1="5568" y1="81630" x2="5568" y2="82961"/>
                        <a14:backgroundMark x1="79065" y1="6806" x2="79350" y2="6803"/>
                        <a14:backgroundMark x1="79187" y1="6805" x2="79039" y2="6807"/>
                        <a14:backgroundMark x1="78295" y1="6816" x2="79183" y2="6805"/>
                        <a14:backgroundMark x1="86705" y1="7051" x2="91364" y2="25147"/>
                        <a14:backgroundMark x1="90795" y1="25969" x2="90795" y2="27615"/>
                        <a14:backgroundMark x1="79773" y1="5875" x2="76136" y2="8108"/>
                        <a14:backgroundMark x1="79886" y1="9401" x2="83636" y2="13866"/>
                        <a14:backgroundMark x1="83523" y1="21857" x2="82614" y2="24442"/>
                        <a14:backgroundMark x1="90795" y1="26087" x2="91932" y2="25734"/>
                        <a14:backgroundMark x1="83864" y1="21269" x2="84091" y2="22914"/>
                        <a14:backgroundMark x1="83636" y1="20917" x2="83636" y2="21622"/>
                        <a14:backgroundMark x1="95682" y1="37720" x2="95455" y2="39248"/>
                        <a14:backgroundMark x1="83864" y1="19624" x2="83864" y2="20564"/>
                        <a14:backgroundMark x1="35909" y1="90952" x2="39091" y2="91539"/>
                        <a14:backgroundMark x1="6364" y1="79083" x2="4545" y2="80729"/>
                      </a14:backgroundRemoval>
                    </a14:imgEffect>
                  </a14:imgLayer>
                </a14:imgProps>
              </a:ext>
              <a:ext uri="{28A0092B-C50C-407E-A947-70E740481C1C}">
                <a14:useLocalDpi xmlns:a14="http://schemas.microsoft.com/office/drawing/2010/main" val="0"/>
              </a:ext>
            </a:extLst>
          </a:blip>
          <a:srcRect/>
          <a:stretch>
            <a:fillRect/>
          </a:stretch>
        </p:blipFill>
        <p:spPr bwMode="auto">
          <a:xfrm>
            <a:off x="1365439" y="1693715"/>
            <a:ext cx="712518" cy="830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A picture containing square&#10;&#10;Description automatically generated">
            <a:extLst>
              <a:ext uri="{FF2B5EF4-FFF2-40B4-BE49-F238E27FC236}">
                <a16:creationId xmlns:a16="http://schemas.microsoft.com/office/drawing/2014/main" id="{526D1496-A686-4669-BE80-692EB7631EEB}"/>
              </a:ext>
            </a:extLst>
          </p:cNvPr>
          <p:cNvPicPr>
            <a:picLocks noChangeAspect="1"/>
          </p:cNvPicPr>
          <p:nvPr/>
        </p:nvPicPr>
        <p:blipFill>
          <a:blip r:embed="rId8"/>
          <a:stretch>
            <a:fillRect/>
          </a:stretch>
        </p:blipFill>
        <p:spPr>
          <a:xfrm>
            <a:off x="3775494" y="360355"/>
            <a:ext cx="5647427" cy="1910349"/>
          </a:xfrm>
          <a:prstGeom prst="rect">
            <a:avLst/>
          </a:prstGeom>
        </p:spPr>
      </p:pic>
      <p:pic>
        <p:nvPicPr>
          <p:cNvPr id="10" name="13-03 La raspa (St. Perf.) p. 302">
            <a:hlinkClick r:id="" action="ppaction://media"/>
            <a:extLst>
              <a:ext uri="{FF2B5EF4-FFF2-40B4-BE49-F238E27FC236}">
                <a16:creationId xmlns:a16="http://schemas.microsoft.com/office/drawing/2014/main" id="{A8A95438-0045-44AA-97FB-B14FA955C3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67441" y="6255648"/>
            <a:ext cx="543345" cy="442704"/>
          </a:xfrm>
          <a:prstGeom prst="rect">
            <a:avLst/>
          </a:prstGeom>
        </p:spPr>
      </p:pic>
      <p:pic>
        <p:nvPicPr>
          <p:cNvPr id="5122" name="Picture 2" descr="Euro Sombrero Sticker by minipresents for iOS &amp;amp; Android | GIPHY">
            <a:extLst>
              <a:ext uri="{FF2B5EF4-FFF2-40B4-BE49-F238E27FC236}">
                <a16:creationId xmlns:a16="http://schemas.microsoft.com/office/drawing/2014/main" id="{05AF41DA-9F74-4EE5-B89C-890E9867CC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25904" y="1180980"/>
            <a:ext cx="1698171" cy="1698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20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91"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StopAudio" delay="0">
                      <p:tgtEl>
                        <p:sldTgt/>
                      </p:tgtEl>
                    </p:cond>
                  </p:endCondLst>
                </p:cTn>
                <p:tgtEl>
                  <p:spTgt spid="1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BE265-53BC-4C63-837B-7D37FB4B39CD}"/>
              </a:ext>
            </a:extLst>
          </p:cNvPr>
          <p:cNvSpPr txBox="1"/>
          <p:nvPr/>
        </p:nvSpPr>
        <p:spPr>
          <a:xfrm>
            <a:off x="193357" y="1306262"/>
            <a:ext cx="11991754" cy="60785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b="1" i="0" u="none" strike="noStrike" kern="1200" cap="none" spc="0" normalizeH="0" baseline="0" noProof="0">
              <a:ln>
                <a:noFill/>
              </a:ln>
              <a:solidFill>
                <a:srgbClr val="FF0000"/>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endParaRPr lang="en-US" sz="2000" b="1">
              <a:ea typeface="+mn-lt"/>
              <a:cs typeface="+mn-lt"/>
            </a:endParaRPr>
          </a:p>
          <a:p>
            <a:pPr>
              <a:defRPr/>
            </a:pPr>
            <a:r>
              <a:rPr kumimoji="0" lang="en-US" sz="2400" b="1" i="0" u="none" strike="noStrike" kern="1200" cap="none" spc="0" normalizeH="0" baseline="0" noProof="0">
                <a:ln>
                  <a:noFill/>
                </a:ln>
                <a:effectLst/>
                <a:uLnTx/>
                <a:uFillTx/>
                <a:ea typeface="+mn-lt"/>
                <a:cs typeface="+mn-lt"/>
              </a:rPr>
              <a:t>(Remediation) Level 1 – Choreograph a different fun pattern using your ribbon wand for each section of the song… A</a:t>
            </a:r>
            <a:r>
              <a:rPr lang="en-US" sz="2400" b="1">
                <a:ea typeface="+mn-lt"/>
                <a:cs typeface="+mn-lt"/>
              </a:rPr>
              <a:t>, B,</a:t>
            </a:r>
            <a:r>
              <a:rPr kumimoji="0" lang="en-US" sz="2400" b="1" i="0" u="none" strike="noStrike" kern="1200" cap="none" spc="0" normalizeH="0" baseline="0" noProof="0">
                <a:ln>
                  <a:noFill/>
                </a:ln>
                <a:effectLst/>
                <a:uLnTx/>
                <a:uFillTx/>
                <a:ea typeface="+mn-lt"/>
                <a:cs typeface="+mn-lt"/>
              </a:rPr>
              <a:t> and </a:t>
            </a:r>
            <a:r>
              <a:rPr lang="en-US" sz="2400" b="1">
                <a:ea typeface="+mn-lt"/>
                <a:cs typeface="+mn-lt"/>
              </a:rPr>
              <a:t>C </a:t>
            </a:r>
            <a:r>
              <a:rPr kumimoji="0" lang="en-US" sz="2400" b="1" i="0" u="none" strike="noStrike" kern="1200" cap="none" spc="0" normalizeH="0" baseline="0" noProof="0">
                <a:ln>
                  <a:noFill/>
                </a:ln>
                <a:effectLst/>
                <a:uLnTx/>
                <a:uFillTx/>
                <a:ea typeface="+mn-lt"/>
                <a:cs typeface="+mn-lt"/>
              </a:rPr>
              <a:t>in a small group. Draw your movements into the form boxes.</a:t>
            </a:r>
            <a:endParaRPr lang="en-US" sz="2400">
              <a:ea typeface="+mn-lt"/>
              <a:cs typeface="+mn-lt"/>
            </a:endParaRPr>
          </a:p>
          <a:p>
            <a:pPr>
              <a:defRPr/>
            </a:pPr>
            <a:r>
              <a:rPr kumimoji="0" lang="en-US" sz="2400" b="1" i="0" u="none" strike="noStrike" kern="1200" cap="none" spc="0" normalizeH="0" baseline="0" noProof="0">
                <a:ln>
                  <a:noFill/>
                </a:ln>
                <a:effectLst/>
                <a:uLnTx/>
                <a:uFillTx/>
                <a:ea typeface="+mn-lt"/>
                <a:cs typeface="+mn-lt"/>
              </a:rPr>
              <a:t>(Advancing) Level 2 – Choreograph a different fun pattern using your ribbon wand for each section of the song… </a:t>
            </a:r>
            <a:r>
              <a:rPr lang="en-US" sz="2400" b="1">
                <a:ea typeface="+mn-lt"/>
                <a:cs typeface="+mn-lt"/>
              </a:rPr>
              <a:t>A, B, and C </a:t>
            </a:r>
            <a:r>
              <a:rPr kumimoji="0" lang="en-US" sz="2400" b="1" i="0" u="none" strike="noStrike" kern="1200" cap="none" spc="0" normalizeH="0" baseline="0" noProof="0">
                <a:ln>
                  <a:noFill/>
                </a:ln>
                <a:effectLst/>
                <a:uLnTx/>
                <a:uFillTx/>
                <a:ea typeface="+mn-lt"/>
                <a:cs typeface="+mn-lt"/>
              </a:rPr>
              <a:t>alone. Draw </a:t>
            </a:r>
            <a:r>
              <a:rPr lang="en-US" sz="2400" b="1">
                <a:ea typeface="+mn-lt"/>
                <a:cs typeface="+mn-lt"/>
              </a:rPr>
              <a:t>or write your</a:t>
            </a:r>
            <a:r>
              <a:rPr kumimoji="0" lang="en-US" sz="2400" b="1" i="0" u="none" strike="noStrike" kern="1200" cap="none" spc="0" normalizeH="0" baseline="0" noProof="0">
                <a:ln>
                  <a:noFill/>
                </a:ln>
                <a:effectLst/>
                <a:uLnTx/>
                <a:uFillTx/>
                <a:ea typeface="+mn-lt"/>
                <a:cs typeface="+mn-lt"/>
              </a:rPr>
              <a:t> movements into the form boxes.</a:t>
            </a:r>
            <a:endParaRPr lang="en-US" sz="2400">
              <a:ea typeface="+mn-lt"/>
              <a:cs typeface="+mn-lt"/>
            </a:endParaRPr>
          </a:p>
          <a:p>
            <a:pPr>
              <a:defRPr/>
            </a:pPr>
            <a:r>
              <a:rPr kumimoji="0" lang="en-US" sz="2400" b="1" i="0" u="none" strike="noStrike" kern="1200" cap="none" spc="0" normalizeH="0" baseline="0" noProof="0">
                <a:ln>
                  <a:noFill/>
                </a:ln>
                <a:effectLst/>
                <a:uLnTx/>
                <a:uFillTx/>
                <a:ea typeface="+mn-lt"/>
                <a:cs typeface="+mn-lt"/>
              </a:rPr>
              <a:t>(On Level) Level 3 – Create a different fun pattern using your ribbon wand for each section of the song…</a:t>
            </a:r>
            <a:r>
              <a:rPr lang="en-US" sz="2400" b="1">
                <a:ea typeface="+mn-lt"/>
                <a:cs typeface="+mn-lt"/>
              </a:rPr>
              <a:t> </a:t>
            </a:r>
            <a:r>
              <a:rPr kumimoji="0" lang="en-US" sz="2400" b="1" i="0" u="none" strike="noStrike" kern="1200" cap="none" spc="0" normalizeH="0" baseline="0" noProof="0">
                <a:ln>
                  <a:noFill/>
                </a:ln>
                <a:effectLst/>
                <a:uLnTx/>
                <a:uFillTx/>
                <a:ea typeface="+mn-lt"/>
                <a:cs typeface="+mn-lt"/>
              </a:rPr>
              <a:t>A</a:t>
            </a:r>
            <a:r>
              <a:rPr lang="en-US" sz="2400" b="1">
                <a:ea typeface="+mn-lt"/>
                <a:cs typeface="+mn-lt"/>
              </a:rPr>
              <a:t>, B,</a:t>
            </a:r>
            <a:r>
              <a:rPr kumimoji="0" lang="en-US" sz="2400" b="1" i="0" u="none" strike="noStrike" kern="1200" cap="none" spc="0" normalizeH="0" baseline="0" noProof="0">
                <a:ln>
                  <a:noFill/>
                </a:ln>
                <a:effectLst/>
                <a:uLnTx/>
                <a:uFillTx/>
                <a:ea typeface="+mn-lt"/>
                <a:cs typeface="+mn-lt"/>
              </a:rPr>
              <a:t> and </a:t>
            </a:r>
            <a:r>
              <a:rPr lang="en-US" sz="2400" b="1">
                <a:ea typeface="+mn-lt"/>
                <a:cs typeface="+mn-lt"/>
              </a:rPr>
              <a:t>C </a:t>
            </a:r>
            <a:r>
              <a:rPr kumimoji="0" lang="en-US" sz="2400" b="1" i="0" u="none" strike="noStrike" kern="1200" cap="none" spc="0" normalizeH="0" baseline="0" noProof="0">
                <a:ln>
                  <a:noFill/>
                </a:ln>
                <a:effectLst/>
                <a:uLnTx/>
                <a:uFillTx/>
                <a:ea typeface="+mn-lt"/>
                <a:cs typeface="+mn-lt"/>
              </a:rPr>
              <a:t>alone. Include high, low, fast, and slow movements. Draw</a:t>
            </a:r>
            <a:r>
              <a:rPr lang="en-US" sz="2400" b="1">
                <a:ea typeface="+mn-lt"/>
                <a:cs typeface="+mn-lt"/>
              </a:rPr>
              <a:t> or write</a:t>
            </a:r>
            <a:r>
              <a:rPr kumimoji="0" lang="en-US" sz="2400" b="1" i="0" u="none" strike="noStrike" kern="1200" cap="none" spc="0" normalizeH="0" baseline="0" noProof="0">
                <a:ln>
                  <a:noFill/>
                </a:ln>
                <a:effectLst/>
                <a:uLnTx/>
                <a:uFillTx/>
                <a:ea typeface="+mn-lt"/>
                <a:cs typeface="+mn-lt"/>
              </a:rPr>
              <a:t> your movements into the form boxes.</a:t>
            </a:r>
            <a:endParaRPr lang="en-US" sz="2400">
              <a:ea typeface="+mn-lt"/>
              <a:cs typeface="+mn-lt"/>
            </a:endParaRPr>
          </a:p>
          <a:p>
            <a:pPr>
              <a:defRPr/>
            </a:pPr>
            <a:r>
              <a:rPr kumimoji="0" lang="en-US" sz="2400" b="1" i="0" u="none" strike="noStrike" kern="1200" cap="none" spc="0" normalizeH="0" baseline="0" noProof="0">
                <a:ln>
                  <a:noFill/>
                </a:ln>
                <a:effectLst/>
                <a:uLnTx/>
                <a:uFillTx/>
                <a:ea typeface="+mn-lt"/>
                <a:cs typeface="+mn-lt"/>
              </a:rPr>
              <a:t>(Above Level) Level 4 – Create a different fun pattern using your ribbon wand for each section of the song… A</a:t>
            </a:r>
            <a:r>
              <a:rPr lang="en-US" sz="2400" b="1">
                <a:ea typeface="+mn-lt"/>
                <a:cs typeface="+mn-lt"/>
              </a:rPr>
              <a:t>, B,</a:t>
            </a:r>
            <a:r>
              <a:rPr kumimoji="0" lang="en-US" sz="2400" b="1" i="0" u="none" strike="noStrike" kern="1200" cap="none" spc="0" normalizeH="0" baseline="0" noProof="0">
                <a:ln>
                  <a:noFill/>
                </a:ln>
                <a:effectLst/>
                <a:uLnTx/>
                <a:uFillTx/>
                <a:ea typeface="+mn-lt"/>
                <a:cs typeface="+mn-lt"/>
              </a:rPr>
              <a:t> and </a:t>
            </a:r>
            <a:r>
              <a:rPr lang="en-US" sz="2400" b="1">
                <a:ea typeface="+mn-lt"/>
                <a:cs typeface="+mn-lt"/>
              </a:rPr>
              <a:t>C </a:t>
            </a:r>
            <a:r>
              <a:rPr kumimoji="0" lang="en-US" sz="2400" b="1" i="0" u="none" strike="noStrike" kern="1200" cap="none" spc="0" normalizeH="0" baseline="0" noProof="0">
                <a:ln>
                  <a:noFill/>
                </a:ln>
                <a:effectLst/>
                <a:uLnTx/>
                <a:uFillTx/>
                <a:ea typeface="+mn-lt"/>
                <a:cs typeface="+mn-lt"/>
              </a:rPr>
              <a:t>alone. Include high, low, fast, slow, forward, backward, and spinning movements. Don’t repeat any of the</a:t>
            </a:r>
            <a:r>
              <a:rPr lang="en-US" sz="2400" b="1">
                <a:ea typeface="+mn-lt"/>
                <a:cs typeface="+mn-lt"/>
              </a:rPr>
              <a:t> </a:t>
            </a:r>
            <a:r>
              <a:rPr kumimoji="0" lang="en-US" sz="2400" b="1" i="0" u="none" strike="noStrike" kern="1200" cap="none" spc="0" normalizeH="0" baseline="0" noProof="0">
                <a:ln>
                  <a:noFill/>
                </a:ln>
                <a:effectLst/>
                <a:uLnTx/>
                <a:uFillTx/>
                <a:ea typeface="+mn-lt"/>
                <a:cs typeface="+mn-lt"/>
              </a:rPr>
              <a:t>movements! Draw </a:t>
            </a:r>
            <a:r>
              <a:rPr lang="en-US" sz="2400" b="1">
                <a:ea typeface="+mn-lt"/>
                <a:cs typeface="+mn-lt"/>
              </a:rPr>
              <a:t>or write your</a:t>
            </a:r>
            <a:r>
              <a:rPr kumimoji="0" lang="en-US" sz="2400" b="1" i="0" u="none" strike="noStrike" kern="1200" cap="none" spc="0" normalizeH="0" baseline="0" noProof="0">
                <a:ln>
                  <a:noFill/>
                </a:ln>
                <a:effectLst/>
                <a:uLnTx/>
                <a:uFillTx/>
                <a:ea typeface="+mn-lt"/>
                <a:cs typeface="+mn-lt"/>
              </a:rPr>
              <a:t> movements into the form boxes.</a:t>
            </a:r>
            <a:endParaRPr lang="en-US" sz="2400">
              <a:ea typeface="+mn-lt"/>
              <a:cs typeface="+mn-lt"/>
            </a:endParaRPr>
          </a:p>
          <a:p>
            <a:pPr>
              <a:defRPr/>
            </a:pPr>
            <a:endParaRPr lang="en-US" sz="1900" b="1">
              <a:solidFill>
                <a:srgbClr val="FF0000"/>
              </a:solidFill>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8" descr="A picture containing square&#10;&#10;Description automatically generated">
            <a:extLst>
              <a:ext uri="{FF2B5EF4-FFF2-40B4-BE49-F238E27FC236}">
                <a16:creationId xmlns:a16="http://schemas.microsoft.com/office/drawing/2014/main" id="{526D1496-A686-4669-BE80-692EB7631EEB}"/>
              </a:ext>
            </a:extLst>
          </p:cNvPr>
          <p:cNvPicPr>
            <a:picLocks noChangeAspect="1"/>
          </p:cNvPicPr>
          <p:nvPr/>
        </p:nvPicPr>
        <p:blipFill>
          <a:blip r:embed="rId5"/>
          <a:stretch>
            <a:fillRect/>
          </a:stretch>
        </p:blipFill>
        <p:spPr>
          <a:xfrm>
            <a:off x="2869720" y="374732"/>
            <a:ext cx="5647427" cy="1910349"/>
          </a:xfrm>
          <a:prstGeom prst="rect">
            <a:avLst/>
          </a:prstGeom>
        </p:spPr>
      </p:pic>
      <p:sp>
        <p:nvSpPr>
          <p:cNvPr id="8" name="TextBox 7">
            <a:extLst>
              <a:ext uri="{FF2B5EF4-FFF2-40B4-BE49-F238E27FC236}">
                <a16:creationId xmlns:a16="http://schemas.microsoft.com/office/drawing/2014/main" id="{E07E1E6A-601E-4DD2-967B-E9351EBCCFFE}"/>
              </a:ext>
            </a:extLst>
          </p:cNvPr>
          <p:cNvSpPr txBox="1"/>
          <p:nvPr/>
        </p:nvSpPr>
        <p:spPr>
          <a:xfrm>
            <a:off x="8721306" y="713117"/>
            <a:ext cx="347644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0000"/>
                </a:solidFill>
              </a:rPr>
              <a:t>Nearpod Code</a:t>
            </a:r>
            <a:endParaRPr lang="en-US" sz="3600" b="1">
              <a:solidFill>
                <a:srgbClr val="FF0000"/>
              </a:solidFill>
              <a:cs typeface="Calibri"/>
            </a:endParaRPr>
          </a:p>
          <a:p>
            <a:r>
              <a:rPr lang="en-US" sz="3600" b="1" cap="all">
                <a:ea typeface="+mn-lt"/>
                <a:cs typeface="+mn-lt"/>
              </a:rPr>
              <a:t>R5MNW</a:t>
            </a:r>
            <a:endParaRPr lang="en-US" b="1"/>
          </a:p>
        </p:txBody>
      </p:sp>
      <p:pic>
        <p:nvPicPr>
          <p:cNvPr id="9" name="13-03 La raspa (St. Perf.) p. 302">
            <a:hlinkClick r:id="" action="ppaction://media"/>
            <a:extLst>
              <a:ext uri="{FF2B5EF4-FFF2-40B4-BE49-F238E27FC236}">
                <a16:creationId xmlns:a16="http://schemas.microsoft.com/office/drawing/2014/main" id="{18C57890-5019-4511-858F-F673336977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1818" y="6226893"/>
            <a:ext cx="528968" cy="471459"/>
          </a:xfrm>
          <a:prstGeom prst="rect">
            <a:avLst/>
          </a:prstGeom>
        </p:spPr>
      </p:pic>
      <p:pic>
        <p:nvPicPr>
          <p:cNvPr id="7" name="Picture 2" descr="Euro Sombrero Sticker by minipresents for iOS &amp;amp; Android | GIPHY">
            <a:extLst>
              <a:ext uri="{FF2B5EF4-FFF2-40B4-BE49-F238E27FC236}">
                <a16:creationId xmlns:a16="http://schemas.microsoft.com/office/drawing/2014/main" id="{3A462799-13D1-495C-8821-34A329511D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511" y="217242"/>
            <a:ext cx="1994525" cy="199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956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0E388-7249-4361-ADF5-9821B25B6312}"/>
              </a:ext>
            </a:extLst>
          </p:cNvPr>
          <p:cNvSpPr>
            <a:spLocks noGrp="1"/>
          </p:cNvSpPr>
          <p:nvPr>
            <p:ph type="title"/>
          </p:nvPr>
        </p:nvSpPr>
        <p:spPr>
          <a:xfrm>
            <a:off x="290827" y="556512"/>
            <a:ext cx="11376837" cy="1623163"/>
          </a:xfrm>
          <a:solidFill>
            <a:schemeClr val="tx1"/>
          </a:solidFill>
          <a:ln w="76200">
            <a:solidFill>
              <a:schemeClr val="accent4"/>
            </a:solidFill>
          </a:ln>
        </p:spPr>
        <p:txBody>
          <a:bodyPr>
            <a:normAutofit fontScale="90000"/>
          </a:bodyPr>
          <a:lstStyle/>
          <a:p>
            <a:pPr algn="ctr"/>
            <a:r>
              <a:rPr lang="en-US" b="1">
                <a:solidFill>
                  <a:schemeClr val="bg1"/>
                </a:solidFill>
              </a:rPr>
              <a:t>Would anyone like to share a leveled instruction idea? </a:t>
            </a:r>
            <a:br>
              <a:rPr lang="en-US" b="1">
                <a:solidFill>
                  <a:schemeClr val="bg1"/>
                </a:solidFill>
              </a:rPr>
            </a:br>
            <a:r>
              <a:rPr lang="en-US" b="1">
                <a:solidFill>
                  <a:schemeClr val="bg1"/>
                </a:solidFill>
              </a:rPr>
              <a:t>Does anyone have a question for us?</a:t>
            </a:r>
          </a:p>
        </p:txBody>
      </p:sp>
      <p:pic>
        <p:nvPicPr>
          <p:cNvPr id="2050" name="Picture 2" descr="RP why is RESILIENCE important? | lifehacksforkids">
            <a:extLst>
              <a:ext uri="{FF2B5EF4-FFF2-40B4-BE49-F238E27FC236}">
                <a16:creationId xmlns:a16="http://schemas.microsoft.com/office/drawing/2014/main" id="{A519C186-43B6-4610-B90F-3450CDB3A1A5}"/>
              </a:ext>
            </a:extLst>
          </p:cNvPr>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58758" y="2483478"/>
            <a:ext cx="3873130" cy="38731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elebrating Cinco De Mayo and Mexican Heritage with Fun and ... - ClipArt  Best - ClipArt Best">
            <a:extLst>
              <a:ext uri="{FF2B5EF4-FFF2-40B4-BE49-F238E27FC236}">
                <a16:creationId xmlns:a16="http://schemas.microsoft.com/office/drawing/2014/main" id="{16A0F58E-BBAF-4DB9-9F68-E034C3B7E64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945330"/>
            <a:ext cx="321945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op Gif Red Hot Chili Peppers Stickers for Android &amp;amp; iOS | Gfycat">
            <a:extLst>
              <a:ext uri="{FF2B5EF4-FFF2-40B4-BE49-F238E27FC236}">
                <a16:creationId xmlns:a16="http://schemas.microsoft.com/office/drawing/2014/main" id="{11884B4C-8377-41BA-887F-56DEAD8624C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778125"/>
            <a:ext cx="321945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920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7D"/>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121B28F-F193-4504-90D4-4D2F2DB6B889}"/>
              </a:ext>
            </a:extLst>
          </p:cNvPr>
          <p:cNvSpPr txBox="1"/>
          <p:nvPr/>
        </p:nvSpPr>
        <p:spPr>
          <a:xfrm>
            <a:off x="707052" y="3161262"/>
            <a:ext cx="10699674" cy="3600986"/>
          </a:xfrm>
          <a:prstGeom prst="rect">
            <a:avLst/>
          </a:prstGeom>
          <a:noFill/>
        </p:spPr>
        <p:txBody>
          <a:bodyPr wrap="square">
            <a:spAutoFit/>
          </a:bodyPr>
          <a:lstStyle/>
          <a:p>
            <a:pPr algn="ctr" rtl="0" fontAlgn="base"/>
            <a:r>
              <a:rPr lang="en-US" sz="3200" b="1" i="0" u="none" strike="noStrike">
                <a:effectLst/>
              </a:rPr>
              <a:t>You can find today’s presentation at</a:t>
            </a:r>
            <a:r>
              <a:rPr lang="en-US" sz="3200" b="1" i="0">
                <a:effectLst/>
              </a:rPr>
              <a:t>​</a:t>
            </a:r>
          </a:p>
          <a:p>
            <a:pPr algn="ctr" rtl="0" fontAlgn="base"/>
            <a:r>
              <a:rPr lang="en-US" sz="3200" b="1" i="1" u="sng">
                <a:effectLst/>
              </a:rPr>
              <a:t>www.mrsahmadsmusicnotes.weebly.com</a:t>
            </a:r>
            <a:r>
              <a:rPr lang="en-US" sz="3200" b="1" i="0">
                <a:effectLst/>
              </a:rPr>
              <a:t>​</a:t>
            </a:r>
          </a:p>
          <a:p>
            <a:pPr algn="ctr" rtl="0" fontAlgn="base"/>
            <a:r>
              <a:rPr lang="en-US" b="1" i="0">
                <a:effectLst/>
              </a:rPr>
              <a:t>​</a:t>
            </a:r>
          </a:p>
          <a:p>
            <a:pPr algn="ctr" rtl="0" fontAlgn="base"/>
            <a:r>
              <a:rPr lang="en-US" sz="3200" b="1" i="0" u="none" strike="noStrike">
                <a:solidFill>
                  <a:srgbClr val="0088B8"/>
                </a:solidFill>
                <a:effectLst/>
              </a:rPr>
              <a:t>If you have questions, would like help with a lesson, or would like to share your great ideas…please contact us!</a:t>
            </a:r>
            <a:r>
              <a:rPr lang="en-US" sz="3200" b="1" i="0">
                <a:solidFill>
                  <a:srgbClr val="0088B8"/>
                </a:solidFill>
                <a:effectLst/>
              </a:rPr>
              <a:t>​</a:t>
            </a:r>
          </a:p>
          <a:p>
            <a:pPr algn="ctr" rtl="0" fontAlgn="base"/>
            <a:r>
              <a:rPr lang="en-US" b="1" i="0">
                <a:effectLst/>
              </a:rPr>
              <a:t>​</a:t>
            </a:r>
          </a:p>
          <a:p>
            <a:pPr algn="ctr" rtl="0" fontAlgn="base"/>
            <a:r>
              <a:rPr lang="en-US" sz="3200" b="1" i="0" u="none" strike="noStrike">
                <a:effectLst/>
              </a:rPr>
              <a:t>Megan Endicott   </a:t>
            </a:r>
            <a:r>
              <a:rPr lang="en-US" sz="3200" b="1" i="0" u="sng" strike="noStrike">
                <a:effectLst/>
                <a:hlinkClick r:id="rId3">
                  <a:extLst>
                    <a:ext uri="{A12FA001-AC4F-418D-AE19-62706E023703}">
                      <ahyp:hlinkClr xmlns:ahyp="http://schemas.microsoft.com/office/drawing/2018/hyperlinkcolor" val="tx"/>
                    </a:ext>
                  </a:extLst>
                </a:hlinkClick>
              </a:rPr>
              <a:t>endicott@fultonschools.org</a:t>
            </a:r>
            <a:r>
              <a:rPr lang="en-US" sz="3200" b="1" i="0" u="none" strike="noStrike">
                <a:effectLst/>
              </a:rPr>
              <a:t>   #EndicottSpot</a:t>
            </a:r>
            <a:r>
              <a:rPr lang="en-US" sz="3200" b="1" i="0">
                <a:effectLst/>
              </a:rPr>
              <a:t>​</a:t>
            </a:r>
          </a:p>
          <a:p>
            <a:pPr algn="ctr" rtl="0" fontAlgn="base"/>
            <a:r>
              <a:rPr lang="en-US" sz="3200" b="1" i="0" u="none" strike="noStrike">
                <a:effectLst/>
              </a:rPr>
              <a:t>Susan Ahmad    </a:t>
            </a:r>
            <a:r>
              <a:rPr lang="en-US" sz="3200" b="1" i="0" u="sng" strike="noStrike">
                <a:effectLst/>
                <a:hlinkClick r:id="rId4">
                  <a:extLst>
                    <a:ext uri="{A12FA001-AC4F-418D-AE19-62706E023703}">
                      <ahyp:hlinkClr xmlns:ahyp="http://schemas.microsoft.com/office/drawing/2018/hyperlinkcolor" val="tx"/>
                    </a:ext>
                  </a:extLst>
                </a:hlinkClick>
              </a:rPr>
              <a:t>ahmad@fultonschools.org</a:t>
            </a:r>
            <a:r>
              <a:rPr lang="en-US" sz="3200" b="1" i="0" u="none" strike="noStrike">
                <a:effectLst/>
              </a:rPr>
              <a:t>  </a:t>
            </a:r>
            <a:r>
              <a:rPr lang="en-US" sz="3200" b="1" i="0" u="none" strike="noStrike">
                <a:effectLst/>
                <a:latin typeface="Calibri" panose="020F0502020204030204" pitchFamily="34" charset="0"/>
              </a:rPr>
              <a:t> #LWEMusicNotes</a:t>
            </a:r>
            <a:endParaRPr lang="en-US" sz="2400" b="1" i="0">
              <a:effectLst/>
              <a:latin typeface="Segoe UI" panose="020B0502040204020203" pitchFamily="34" charset="0"/>
            </a:endParaRPr>
          </a:p>
        </p:txBody>
      </p:sp>
      <p:pic>
        <p:nvPicPr>
          <p:cNvPr id="9220" name="Picture 4" descr="Thank You Gif | Thank You Quotes - Best World Events">
            <a:extLst>
              <a:ext uri="{FF2B5EF4-FFF2-40B4-BE49-F238E27FC236}">
                <a16:creationId xmlns:a16="http://schemas.microsoft.com/office/drawing/2014/main" id="{5E6D3BB9-0575-4F88-AEBA-837DC176B11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67420" y="325027"/>
            <a:ext cx="3866487" cy="234332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4" name="Picture 8" descr="Taco Animated GIF | Tacos, Gif, Pranks">
            <a:extLst>
              <a:ext uri="{FF2B5EF4-FFF2-40B4-BE49-F238E27FC236}">
                <a16:creationId xmlns:a16="http://schemas.microsoft.com/office/drawing/2014/main" id="{CCB1C4F0-1D94-4B16-80DA-D2A02A59E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2127" y="881504"/>
            <a:ext cx="3299873" cy="2699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Qr code&#10;&#10;Description automatically generated">
            <a:extLst>
              <a:ext uri="{FF2B5EF4-FFF2-40B4-BE49-F238E27FC236}">
                <a16:creationId xmlns:a16="http://schemas.microsoft.com/office/drawing/2014/main" id="{CD34B3D1-3E85-4072-8FDA-9D40EDCE058D}"/>
              </a:ext>
            </a:extLst>
          </p:cNvPr>
          <p:cNvPicPr>
            <a:picLocks noChangeAspect="1"/>
          </p:cNvPicPr>
          <p:nvPr/>
        </p:nvPicPr>
        <p:blipFill>
          <a:blip r:embed="rId7"/>
          <a:stretch>
            <a:fillRect/>
          </a:stretch>
        </p:blipFill>
        <p:spPr>
          <a:xfrm>
            <a:off x="713117" y="120323"/>
            <a:ext cx="2743200" cy="2792976"/>
          </a:xfrm>
          <a:prstGeom prst="rect">
            <a:avLst/>
          </a:prstGeom>
        </p:spPr>
      </p:pic>
    </p:spTree>
    <p:extLst>
      <p:ext uri="{BB962C8B-B14F-4D97-AF65-F5344CB8AC3E}">
        <p14:creationId xmlns:p14="http://schemas.microsoft.com/office/powerpoint/2010/main" val="1855964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38000">
              <a:schemeClr val="bg1">
                <a:lumMod val="85000"/>
              </a:schemeClr>
            </a:gs>
            <a:gs pos="40000">
              <a:schemeClr val="bg1"/>
            </a:gs>
          </a:gsLst>
          <a:lin ang="5400000" scaled="1"/>
        </a:gradFill>
        <a:effectLst/>
      </p:bgPr>
    </p:bg>
    <p:spTree>
      <p:nvGrpSpPr>
        <p:cNvPr id="1" name=""/>
        <p:cNvGrpSpPr/>
        <p:nvPr/>
      </p:nvGrpSpPr>
      <p:grpSpPr>
        <a:xfrm>
          <a:off x="0" y="0"/>
          <a:ext cx="0" cy="0"/>
          <a:chOff x="0" y="0"/>
          <a:chExt cx="0" cy="0"/>
        </a:xfrm>
      </p:grpSpPr>
      <p:pic>
        <p:nvPicPr>
          <p:cNvPr id="6" name="Picture 2" descr="Red Hot GIFs - Get the best GIF on GIPHY">
            <a:extLst>
              <a:ext uri="{FF2B5EF4-FFF2-40B4-BE49-F238E27FC236}">
                <a16:creationId xmlns:a16="http://schemas.microsoft.com/office/drawing/2014/main" id="{FD331349-F7F9-4210-B3B6-B2481FBF2B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9401" y="367304"/>
            <a:ext cx="1812984" cy="991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2BE265-53BC-4C63-837B-7D37FB4B39CD}"/>
              </a:ext>
            </a:extLst>
          </p:cNvPr>
          <p:cNvSpPr txBox="1"/>
          <p:nvPr/>
        </p:nvSpPr>
        <p:spPr>
          <a:xfrm>
            <a:off x="-233916" y="2099393"/>
            <a:ext cx="12291236" cy="4955203"/>
          </a:xfrm>
          <a:prstGeom prst="rect">
            <a:avLst/>
          </a:prstGeom>
          <a:noFill/>
        </p:spPr>
        <p:txBody>
          <a:bodyPr wrap="square" rtlCol="0">
            <a:spAutoFit/>
          </a:bodyPr>
          <a:lstStyle/>
          <a:p>
            <a:pPr lvl="1"/>
            <a:r>
              <a:rPr lang="en-US" sz="3600" b="1">
                <a:solidFill>
                  <a:srgbClr val="FF0000"/>
                </a:solidFill>
              </a:rPr>
              <a:t>Spice It Up with Leveled Instruction…Older Students</a:t>
            </a:r>
          </a:p>
          <a:p>
            <a:pPr lvl="1"/>
            <a:r>
              <a:rPr lang="en-US" sz="2000" b="1"/>
              <a:t>Rhythm Unit – Concept: Writing Rhythm Patterns              Standard: ESGM5.PR.3 a</a:t>
            </a:r>
          </a:p>
          <a:p>
            <a:pPr lvl="1"/>
            <a:r>
              <a:rPr lang="en-US" sz="2000" b="1">
                <a:solidFill>
                  <a:srgbClr val="FF0000"/>
                </a:solidFill>
              </a:rPr>
              <a:t>Leveled Instruction:</a:t>
            </a:r>
          </a:p>
          <a:p>
            <a:pPr lvl="1"/>
            <a:r>
              <a:rPr lang="en-US" sz="2000" b="1"/>
              <a:t>(Remediation) Level 1 – Write a four-measure rhythm pattern in 4/4 meter using quarter notes, barred eighth notes, barred sixteenth notes, half notes, and quarter rests. (Review from previous year.)</a:t>
            </a:r>
          </a:p>
          <a:p>
            <a:pPr lvl="1"/>
            <a:r>
              <a:rPr lang="en-US" sz="2000" b="1"/>
              <a:t>(Advancing) Level 2 – Write a four-measure rhythm pattern in 4/4 meter using quarter notes, barred eighth notes, barred sixteenth notes, half notes, quarter rests, half rests, and dotted half notes.</a:t>
            </a:r>
          </a:p>
          <a:p>
            <a:pPr lvl="1"/>
            <a:r>
              <a:rPr lang="en-US" sz="2000" b="1"/>
              <a:t>(On Level) Level 3 – Write a four-measure rhythm pattern in 4/4 meter using quarter notes, barred eighth notes, barred sixteenth notes, half notes, quarter rests, half rests, dotted half notes, dotted quarter notes, and single eighth notes.</a:t>
            </a:r>
          </a:p>
          <a:p>
            <a:pPr lvl="1"/>
            <a:r>
              <a:rPr lang="en-US" sz="2000" b="1"/>
              <a:t>(Above Level) Level 4 – Write a four-measure rhythm pattern in 4/4 meter, and a four-measure rhythm pattern in 3/4 meter using quarter notes, barred eighth notes, barred sixteenth notes, half notes, quarter rests, half rests, dotted half notes, dotted quarter notes, and single eighth notes. Bonus: Try to create a syncopated rhythm pattern!</a:t>
            </a:r>
          </a:p>
          <a:p>
            <a:pPr lvl="1"/>
            <a:endParaRPr lang="en-US" sz="2000" b="1"/>
          </a:p>
        </p:txBody>
      </p:sp>
      <p:sp>
        <p:nvSpPr>
          <p:cNvPr id="4" name="Rectangle 3">
            <a:extLst>
              <a:ext uri="{FF2B5EF4-FFF2-40B4-BE49-F238E27FC236}">
                <a16:creationId xmlns:a16="http://schemas.microsoft.com/office/drawing/2014/main" id="{8F2317C9-C109-4725-980B-F0049C9F75EE}"/>
              </a:ext>
            </a:extLst>
          </p:cNvPr>
          <p:cNvSpPr/>
          <p:nvPr/>
        </p:nvSpPr>
        <p:spPr>
          <a:xfrm>
            <a:off x="2541154" y="367304"/>
            <a:ext cx="3916802" cy="769441"/>
          </a:xfrm>
          <a:prstGeom prst="rect">
            <a:avLst/>
          </a:prstGeom>
          <a:solidFill>
            <a:srgbClr val="FF0000"/>
          </a:solidFill>
        </p:spPr>
        <p:txBody>
          <a:bodyPr wrap="square" lIns="91440" tIns="45720" rIns="91440" bIns="45720" anchor="t">
            <a:spAutoFit/>
          </a:bodyPr>
          <a:lstStyle/>
          <a:p>
            <a:pPr algn="ctr"/>
            <a:r>
              <a:rPr lang="en-US" sz="4400" b="1">
                <a:ln w="13462">
                  <a:solidFill>
                    <a:prstClr val="white"/>
                  </a:solidFill>
                  <a:prstDash val="solid"/>
                </a:ln>
                <a:solidFill>
                  <a:schemeClr val="tx1">
                    <a:lumMod val="85000"/>
                    <a:lumOff val="15000"/>
                  </a:schemeClr>
                </a:solidFill>
                <a:effectLst>
                  <a:outerShdw dist="38100" dir="2700000" algn="bl" rotWithShape="0">
                    <a:srgbClr val="5B9BD5"/>
                  </a:outerShdw>
                </a:effectLst>
                <a:cs typeface="Calibri"/>
              </a:rPr>
              <a:t>Rhythm</a:t>
            </a:r>
            <a:endParaRPr lang="en-US" sz="4400" b="1" cap="none" spc="0">
              <a:ln w="13462">
                <a:solidFill>
                  <a:prstClr val="white"/>
                </a:solidFill>
                <a:prstDash val="solid"/>
              </a:ln>
              <a:solidFill>
                <a:schemeClr val="tx1">
                  <a:lumMod val="85000"/>
                  <a:lumOff val="15000"/>
                </a:schemeClr>
              </a:solidFill>
              <a:effectLst>
                <a:outerShdw dist="38100" dir="2700000" algn="bl" rotWithShape="0">
                  <a:srgbClr val="5B9BD5"/>
                </a:outerShdw>
              </a:effectLst>
              <a:cs typeface="Calibri"/>
            </a:endParaRPr>
          </a:p>
        </p:txBody>
      </p:sp>
      <p:pic>
        <p:nvPicPr>
          <p:cNvPr id="7" name="Picture 2" descr="File Noto Emoji Oreo 1f336 Svg Wikimedia Commons Chili - Pepper Icon Png  Clipart (#1862906) - PinClipart">
            <a:extLst>
              <a:ext uri="{FF2B5EF4-FFF2-40B4-BE49-F238E27FC236}">
                <a16:creationId xmlns:a16="http://schemas.microsoft.com/office/drawing/2014/main" id="{55524AF0-4230-41EA-B62E-1C37F98F5E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58" b="90952" l="5568" r="95455">
                        <a14:foregroundMark x1="80392" y1="6538" x2="86573" y2="7086"/>
                        <a14:foregroundMark x1="89572" y1="27615" x2="85909" y2="32902"/>
                        <a14:foregroundMark x1="85909" y1="32902" x2="83183" y2="24647"/>
                        <a14:foregroundMark x1="84280" y1="19624" x2="85682" y2="16334"/>
                        <a14:foregroundMark x1="83729" y1="20917" x2="83879" y2="20564"/>
                        <a14:foregroundMark x1="85682" y1="16334" x2="83655" y2="13852"/>
                        <a14:foregroundMark x1="92273" y1="30552" x2="95279" y2="37657"/>
                        <a14:foregroundMark x1="95178" y1="39204" x2="93182" y2="47356"/>
                        <a14:foregroundMark x1="39593" y1="90816" x2="44205" y2="90952"/>
                        <a14:foregroundMark x1="44205" y1="90952" x2="48068" y2="90129"/>
                        <a14:foregroundMark x1="8977" y1="77791" x2="10114" y2="81081"/>
                        <a14:foregroundMark x1="5568" y1="81630" x2="5568" y2="82961"/>
                        <a14:backgroundMark x1="79065" y1="6806" x2="79350" y2="6803"/>
                        <a14:backgroundMark x1="79187" y1="6805" x2="79039" y2="6807"/>
                        <a14:backgroundMark x1="78295" y1="6816" x2="79183" y2="6805"/>
                        <a14:backgroundMark x1="86705" y1="7051" x2="91364" y2="25147"/>
                        <a14:backgroundMark x1="90795" y1="25969" x2="90795" y2="27615"/>
                        <a14:backgroundMark x1="79773" y1="5875" x2="76136" y2="8108"/>
                        <a14:backgroundMark x1="79886" y1="9401" x2="83636" y2="13866"/>
                        <a14:backgroundMark x1="83523" y1="21857" x2="82614" y2="24442"/>
                        <a14:backgroundMark x1="90795" y1="26087" x2="91932" y2="25734"/>
                        <a14:backgroundMark x1="83864" y1="21269" x2="84091" y2="22914"/>
                        <a14:backgroundMark x1="83636" y1="20917" x2="83636" y2="21622"/>
                        <a14:backgroundMark x1="95682" y1="37720" x2="95455" y2="39248"/>
                        <a14:backgroundMark x1="83864" y1="19624" x2="83864" y2="20564"/>
                        <a14:backgroundMark x1="35909" y1="90952" x2="39091" y2="91539"/>
                        <a14:backgroundMark x1="6364" y1="79083" x2="4545" y2="80729"/>
                      </a14:backgroundRemoval>
                    </a14:imgEffect>
                  </a14:imgLayer>
                </a14:imgProps>
              </a:ext>
              <a:ext uri="{28A0092B-C50C-407E-A947-70E740481C1C}">
                <a14:useLocalDpi xmlns:a14="http://schemas.microsoft.com/office/drawing/2010/main" val="0"/>
              </a:ext>
            </a:extLst>
          </a:blip>
          <a:srcRect/>
          <a:stretch>
            <a:fillRect/>
          </a:stretch>
        </p:blipFill>
        <p:spPr bwMode="auto">
          <a:xfrm>
            <a:off x="6102630" y="870279"/>
            <a:ext cx="712518" cy="8309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uarter note Musical note Eighth note Whole note Rest - Musical Notes png  download - 1697*2400 - Free Transparent png Download. - Clip Art Library">
            <a:extLst>
              <a:ext uri="{FF2B5EF4-FFF2-40B4-BE49-F238E27FC236}">
                <a16:creationId xmlns:a16="http://schemas.microsoft.com/office/drawing/2014/main" id="{3B465F58-C2A7-444D-AD6A-4D53463392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3235" y="819141"/>
            <a:ext cx="930127" cy="13155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ncil Sticker for iOS &amp;amp; Android | GIPHY">
            <a:extLst>
              <a:ext uri="{FF2B5EF4-FFF2-40B4-BE49-F238E27FC236}">
                <a16:creationId xmlns:a16="http://schemas.microsoft.com/office/drawing/2014/main" id="{54981158-DB88-40CF-9CE5-465F72F838F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857460" y="-140688"/>
            <a:ext cx="3106726" cy="227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813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338" name="Picture 2" descr="It&amp;#39;s Data Season! A step-by-step approach to using data for instruction –  Ensemble Learning">
            <a:extLst>
              <a:ext uri="{FF2B5EF4-FFF2-40B4-BE49-F238E27FC236}">
                <a16:creationId xmlns:a16="http://schemas.microsoft.com/office/drawing/2014/main" id="{D01AA17D-E614-4A66-8918-D814A5875DD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16481" y="1113940"/>
            <a:ext cx="5498268" cy="4630120"/>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74"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447703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49000">
              <a:schemeClr val="bg1">
                <a:lumMod val="85000"/>
              </a:schemeClr>
            </a:gs>
            <a:gs pos="49000">
              <a:schemeClr val="bg1"/>
            </a:gs>
          </a:gsLst>
          <a:lin ang="5400000" scaled="1"/>
        </a:gradFill>
        <a:effectLst/>
      </p:bgPr>
    </p:bg>
    <p:spTree>
      <p:nvGrpSpPr>
        <p:cNvPr id="1" name=""/>
        <p:cNvGrpSpPr/>
        <p:nvPr/>
      </p:nvGrpSpPr>
      <p:grpSpPr>
        <a:xfrm>
          <a:off x="0" y="0"/>
          <a:ext cx="0" cy="0"/>
          <a:chOff x="0" y="0"/>
          <a:chExt cx="0" cy="0"/>
        </a:xfrm>
      </p:grpSpPr>
      <p:pic>
        <p:nvPicPr>
          <p:cNvPr id="6" name="Picture 2" descr="Red Hot GIFs - Get the best GIF on GIPHY">
            <a:extLst>
              <a:ext uri="{FF2B5EF4-FFF2-40B4-BE49-F238E27FC236}">
                <a16:creationId xmlns:a16="http://schemas.microsoft.com/office/drawing/2014/main" id="{FD331349-F7F9-4210-B3B6-B2481FBF2B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9401" y="367304"/>
            <a:ext cx="1812984" cy="991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2BE265-53BC-4C63-837B-7D37FB4B39CD}"/>
              </a:ext>
            </a:extLst>
          </p:cNvPr>
          <p:cNvSpPr txBox="1"/>
          <p:nvPr/>
        </p:nvSpPr>
        <p:spPr>
          <a:xfrm>
            <a:off x="178980" y="2700866"/>
            <a:ext cx="11991754"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Spice It Up with Leveled Instruction</a:t>
            </a:r>
            <a:endParaRPr lang="en-US" sz="3600" b="1">
              <a:solidFill>
                <a:srgbClr val="FF000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Rhythm Unit – Concept: </a:t>
            </a:r>
            <a:r>
              <a:rPr lang="en-US" sz="2000" b="1">
                <a:solidFill>
                  <a:prstClr val="black"/>
                </a:solidFill>
                <a:latin typeface="Calibri" panose="020F0502020204030204"/>
              </a:rPr>
              <a:t>Melodic Direction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Standard: ESGM3.RE.3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Leveled Instruction: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(Remediation) Level 1 – Draw pictures of two movements you can use to show when the music sounds high and two movements you can use to show when the music sounds low. Practice your movements.</a:t>
            </a:r>
          </a:p>
          <a:p>
            <a:pPr>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(Advancing) Level 2 – Draw pictures of four movements that show the melodic direction of the listening selection. One movement should show high, one low, one upward and one downward. Practice your movements.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(On Level) Level 3 – </a:t>
            </a:r>
            <a:r>
              <a:rPr lang="en-US" sz="1900" b="1">
                <a:solidFill>
                  <a:prstClr val="black"/>
                </a:solidFill>
                <a:latin typeface="Calibri" panose="020F0502020204030204"/>
              </a:rPr>
              <a:t>Take a copy of the listening map. Write in movements that show each of the melodic patterns. Practice your movements.</a:t>
            </a:r>
            <a:endParaRPr kumimoji="0" lang="en-US" sz="1900" b="1"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(Above Level) Level 4 - </a:t>
            </a:r>
            <a:r>
              <a:rPr lang="en-US" sz="1900" b="1">
                <a:solidFill>
                  <a:prstClr val="black"/>
                </a:solidFill>
                <a:latin typeface="Calibri" panose="020F0502020204030204"/>
              </a:rPr>
              <a:t>Take a copy of the listening map. Write in </a:t>
            </a:r>
            <a:r>
              <a:rPr lang="en-US" sz="1900" b="1" u="sng">
                <a:solidFill>
                  <a:prstClr val="black"/>
                </a:solidFill>
                <a:latin typeface="Calibri" panose="020F0502020204030204"/>
              </a:rPr>
              <a:t>different</a:t>
            </a:r>
            <a:r>
              <a:rPr lang="en-US" sz="1900" b="1">
                <a:solidFill>
                  <a:prstClr val="black"/>
                </a:solidFill>
                <a:latin typeface="Calibri" panose="020F0502020204030204"/>
              </a:rPr>
              <a:t> movements for each of the melodic patterns: upward, downward, stays the same. Be sure to include really high and really low movements! Create some movements for your feet, legs, hands, head, shoulders, and hips! Practice your movements.</a:t>
            </a:r>
            <a:endParaRPr kumimoji="0" lang="en-US" sz="1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F2317C9-C109-4725-980B-F0049C9F75EE}"/>
              </a:ext>
            </a:extLst>
          </p:cNvPr>
          <p:cNvSpPr/>
          <p:nvPr/>
        </p:nvSpPr>
        <p:spPr>
          <a:xfrm>
            <a:off x="344228" y="1500144"/>
            <a:ext cx="2320917" cy="1200329"/>
          </a:xfrm>
          <a:prstGeom prst="rect">
            <a:avLst/>
          </a:prstGeom>
          <a:solidFill>
            <a:srgbClr val="FF0000"/>
          </a:solidFill>
        </p:spPr>
        <p:txBody>
          <a:bodyPr wrap="square" lIns="91440" tIns="45720" rIns="91440" bIns="45720" anchor="t">
            <a:spAutoFit/>
          </a:bodyPr>
          <a:lstStyle/>
          <a:p>
            <a:pPr algn="ctr">
              <a:defRPr/>
            </a:pPr>
            <a:r>
              <a:rPr lang="en-US" sz="3600" b="1">
                <a:ln w="13462">
                  <a:solidFill>
                    <a:prstClr val="white"/>
                  </a:solidFill>
                  <a:prstDash val="solid"/>
                </a:ln>
                <a:effectLst>
                  <a:outerShdw dist="38100" dir="2700000" algn="bl" rotWithShape="0">
                    <a:srgbClr val="5B9BD5"/>
                  </a:outerShdw>
                </a:effectLst>
                <a:latin typeface="Calibri" panose="020F0502020204030204"/>
              </a:rPr>
              <a:t>Melodic Direction</a:t>
            </a:r>
            <a:endParaRPr kumimoji="0" lang="en-US" sz="36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21C9983-56E6-440B-B3C3-5B4A66625166}"/>
              </a:ext>
            </a:extLst>
          </p:cNvPr>
          <p:cNvSpPr txBox="1"/>
          <p:nvPr/>
        </p:nvSpPr>
        <p:spPr>
          <a:xfrm>
            <a:off x="4496686" y="125807"/>
            <a:ext cx="3198628" cy="2466915"/>
          </a:xfrm>
          <a:prstGeom prst="ellipse">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194" name="Picture 2" descr="Good Listener GIFs - Get the best GIF on GIPHY">
            <a:extLst>
              <a:ext uri="{FF2B5EF4-FFF2-40B4-BE49-F238E27FC236}">
                <a16:creationId xmlns:a16="http://schemas.microsoft.com/office/drawing/2014/main" id="{3E41436B-7368-4D61-840A-3C15DD18361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33197" y="389203"/>
            <a:ext cx="1940123" cy="19401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st Stickman Dancing GIFs | Gfycat">
            <a:extLst>
              <a:ext uri="{FF2B5EF4-FFF2-40B4-BE49-F238E27FC236}">
                <a16:creationId xmlns:a16="http://schemas.microsoft.com/office/drawing/2014/main" id="{74B72990-2E66-4793-A2BB-E9BA5BA0DB9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901538" y="668654"/>
            <a:ext cx="2397951" cy="13812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le Noto Emoji Oreo 1f336 Svg Wikimedia Commons Chili - Pepper Icon Png  Clipart (#1862906) - PinClipart">
            <a:extLst>
              <a:ext uri="{FF2B5EF4-FFF2-40B4-BE49-F238E27FC236}">
                <a16:creationId xmlns:a16="http://schemas.microsoft.com/office/drawing/2014/main" id="{CE389EA0-C832-46AD-819E-AA1BAC0155D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758" b="90952" l="5568" r="95455">
                        <a14:foregroundMark x1="80392" y1="6538" x2="86573" y2="7086"/>
                        <a14:foregroundMark x1="89572" y1="27615" x2="85909" y2="32902"/>
                        <a14:foregroundMark x1="85909" y1="32902" x2="83183" y2="24647"/>
                        <a14:foregroundMark x1="84280" y1="19624" x2="85682" y2="16334"/>
                        <a14:foregroundMark x1="83729" y1="20917" x2="83879" y2="20564"/>
                        <a14:foregroundMark x1="85682" y1="16334" x2="83655" y2="13852"/>
                        <a14:foregroundMark x1="92273" y1="30552" x2="95279" y2="37657"/>
                        <a14:foregroundMark x1="95178" y1="39204" x2="93182" y2="47356"/>
                        <a14:foregroundMark x1="39593" y1="90816" x2="44205" y2="90952"/>
                        <a14:foregroundMark x1="44205" y1="90952" x2="48068" y2="90129"/>
                        <a14:foregroundMark x1="8977" y1="77791" x2="10114" y2="81081"/>
                        <a14:foregroundMark x1="5568" y1="81630" x2="5568" y2="82961"/>
                        <a14:backgroundMark x1="79065" y1="6806" x2="79350" y2="6803"/>
                        <a14:backgroundMark x1="79187" y1="6805" x2="79039" y2="6807"/>
                        <a14:backgroundMark x1="78295" y1="6816" x2="79183" y2="6805"/>
                        <a14:backgroundMark x1="86705" y1="7051" x2="91364" y2="25147"/>
                        <a14:backgroundMark x1="90795" y1="25969" x2="90795" y2="27615"/>
                        <a14:backgroundMark x1="79773" y1="5875" x2="76136" y2="8108"/>
                        <a14:backgroundMark x1="79886" y1="9401" x2="83636" y2="13866"/>
                        <a14:backgroundMark x1="83523" y1="21857" x2="82614" y2="24442"/>
                        <a14:backgroundMark x1="90795" y1="26087" x2="91932" y2="25734"/>
                        <a14:backgroundMark x1="83864" y1="21269" x2="84091" y2="22914"/>
                        <a14:backgroundMark x1="83636" y1="20917" x2="83636" y2="21622"/>
                        <a14:backgroundMark x1="95682" y1="37720" x2="95455" y2="39248"/>
                        <a14:backgroundMark x1="83864" y1="19624" x2="83864" y2="20564"/>
                        <a14:backgroundMark x1="35909" y1="90952" x2="39091" y2="91539"/>
                        <a14:backgroundMark x1="6364" y1="79083" x2="4545" y2="80729"/>
                      </a14:backgroundRemoval>
                    </a14:imgEffect>
                  </a14:imgLayer>
                </a14:imgProps>
              </a:ext>
              <a:ext uri="{28A0092B-C50C-407E-A947-70E740481C1C}">
                <a14:useLocalDpi xmlns:a14="http://schemas.microsoft.com/office/drawing/2010/main" val="0"/>
              </a:ext>
            </a:extLst>
          </a:blip>
          <a:srcRect/>
          <a:stretch>
            <a:fillRect/>
          </a:stretch>
        </p:blipFill>
        <p:spPr bwMode="auto">
          <a:xfrm>
            <a:off x="2860684" y="1866243"/>
            <a:ext cx="712518" cy="83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272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49000">
              <a:schemeClr val="bg1">
                <a:lumMod val="85000"/>
              </a:schemeClr>
            </a:gs>
            <a:gs pos="49000">
              <a:schemeClr val="bg1"/>
            </a:gs>
          </a:gsLst>
          <a:lin ang="5400000" scaled="1"/>
        </a:gradFill>
        <a:effectLst/>
      </p:bgPr>
    </p:bg>
    <p:spTree>
      <p:nvGrpSpPr>
        <p:cNvPr id="1" name=""/>
        <p:cNvGrpSpPr/>
        <p:nvPr/>
      </p:nvGrpSpPr>
      <p:grpSpPr>
        <a:xfrm>
          <a:off x="0" y="0"/>
          <a:ext cx="0" cy="0"/>
          <a:chOff x="0" y="0"/>
          <a:chExt cx="0" cy="0"/>
        </a:xfrm>
      </p:grpSpPr>
      <p:pic>
        <p:nvPicPr>
          <p:cNvPr id="6" name="Picture 2" descr="Red Hot GIFs - Get the best GIF on GIPHY">
            <a:extLst>
              <a:ext uri="{FF2B5EF4-FFF2-40B4-BE49-F238E27FC236}">
                <a16:creationId xmlns:a16="http://schemas.microsoft.com/office/drawing/2014/main" id="{FD331349-F7F9-4210-B3B6-B2481FBF2B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9401" y="367304"/>
            <a:ext cx="1812984" cy="991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2BE265-53BC-4C63-837B-7D37FB4B39CD}"/>
              </a:ext>
            </a:extLst>
          </p:cNvPr>
          <p:cNvSpPr txBox="1"/>
          <p:nvPr/>
        </p:nvSpPr>
        <p:spPr>
          <a:xfrm>
            <a:off x="74428" y="2700866"/>
            <a:ext cx="12096306" cy="43935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Spice It Up with Leveled Instruction (Younger Grades)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Rhythm Unit – Concept: Steady Beat / Accents                Standard: ESGM2.PR.2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Leveled Instruction: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(Remediation) Level 1 – Create 4 flashcards that match the cards in the teacher 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(Advancing) Level 2 – Create 4 different flashcards that have two large numbers and two small numbers.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(On Level) Level 3 – Create 6 different flashcards that have a combination of one large number and two large numbers.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(Above Level) Level 4 – Create 8 different flashcards that have a combination of one large number, two large numbers, and three large numbers.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1">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3333FF"/>
                </a:solidFill>
                <a:effectLst/>
                <a:uLnTx/>
                <a:uFillTx/>
                <a:latin typeface="Calibri" panose="020F0502020204030204"/>
                <a:ea typeface="+mn-ea"/>
                <a:cs typeface="+mn-cs"/>
              </a:rPr>
              <a:t>Step 1: </a:t>
            </a: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Practice playing each flashcard on your drum. </a:t>
            </a:r>
            <a:r>
              <a:rPr kumimoji="0" lang="en-US" sz="1900" b="1" i="0" u="none" strike="noStrike" kern="1200" cap="none" spc="0" normalizeH="0" baseline="0" noProof="0">
                <a:ln>
                  <a:noFill/>
                </a:ln>
                <a:solidFill>
                  <a:srgbClr val="3333FF"/>
                </a:solidFill>
                <a:effectLst/>
                <a:uLnTx/>
                <a:uFillTx/>
                <a:latin typeface="Calibri" panose="020F0502020204030204"/>
                <a:ea typeface="+mn-ea"/>
                <a:cs typeface="+mn-cs"/>
              </a:rPr>
              <a:t>Step 2: </a:t>
            </a: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Put two flashcards together and play both patterns</a:t>
            </a:r>
            <a:r>
              <a:rPr kumimoji="0" lang="en-US" sz="1900" b="1" i="0" u="none" strike="noStrike" kern="1200" cap="none" spc="0" normalizeH="0" baseline="0" noProof="0">
                <a:ln>
                  <a:noFill/>
                </a:ln>
                <a:solidFill>
                  <a:srgbClr val="3333FF"/>
                </a:solidFill>
                <a:effectLst/>
                <a:uLnTx/>
                <a:uFillTx/>
                <a:latin typeface="Calibri" panose="020F0502020204030204"/>
                <a:ea typeface="+mn-ea"/>
                <a:cs typeface="+mn-cs"/>
              </a:rPr>
              <a:t>.    Step 3: </a:t>
            </a: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Put three flashcards together and play the patterns. </a:t>
            </a:r>
            <a:r>
              <a:rPr kumimoji="0" lang="en-US" sz="1900" b="1" i="0" u="none" strike="noStrike" kern="1200" cap="none" spc="0" normalizeH="0" baseline="0" noProof="0">
                <a:ln>
                  <a:noFill/>
                </a:ln>
                <a:solidFill>
                  <a:srgbClr val="3333FF"/>
                </a:solidFill>
                <a:effectLst/>
                <a:uLnTx/>
                <a:uFillTx/>
                <a:latin typeface="Calibri" panose="020F0502020204030204"/>
                <a:ea typeface="+mn-ea"/>
                <a:cs typeface="+mn-cs"/>
              </a:rPr>
              <a:t>Step </a:t>
            </a:r>
            <a:r>
              <a:rPr lang="en-US" sz="1900" b="1">
                <a:solidFill>
                  <a:srgbClr val="3333FF"/>
                </a:solidFill>
                <a:latin typeface="Calibri" panose="020F0502020204030204"/>
              </a:rPr>
              <a:t>4</a:t>
            </a:r>
            <a:r>
              <a:rPr kumimoji="0" lang="en-US" sz="1900" b="1" i="0" u="none" strike="noStrike" kern="1200" cap="none" spc="0" normalizeH="0" baseline="0" noProof="0">
                <a:ln>
                  <a:noFill/>
                </a:ln>
                <a:solidFill>
                  <a:srgbClr val="3333FF"/>
                </a:solidFill>
                <a:effectLst/>
                <a:uLnTx/>
                <a:uFillTx/>
                <a:latin typeface="Calibri" panose="020F0502020204030204"/>
                <a:ea typeface="+mn-ea"/>
                <a:cs typeface="+mn-cs"/>
              </a:rPr>
              <a:t>: </a:t>
            </a: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Place all your flashcards in a row and practice playing the patterns. </a:t>
            </a:r>
            <a:r>
              <a:rPr kumimoji="0" lang="en-US" sz="1900" b="1" i="0" u="none" strike="noStrike" kern="1200" cap="none" spc="0" normalizeH="0" baseline="0" noProof="0">
                <a:ln>
                  <a:noFill/>
                </a:ln>
                <a:solidFill>
                  <a:srgbClr val="3333FF"/>
                </a:solidFill>
                <a:effectLst/>
                <a:uLnTx/>
                <a:uFillTx/>
                <a:latin typeface="Calibri" panose="020F0502020204030204"/>
                <a:ea typeface="+mn-ea"/>
                <a:cs typeface="+mn-cs"/>
              </a:rPr>
              <a:t>Step 5: </a:t>
            </a: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Mix the cards up and play the new patterns. </a:t>
            </a:r>
            <a:r>
              <a:rPr kumimoji="0" lang="en-US" sz="1900" b="1" i="0" u="none" strike="noStrike" kern="1200" cap="none" spc="0" normalizeH="0" baseline="0" noProof="0">
                <a:ln>
                  <a:noFill/>
                </a:ln>
                <a:solidFill>
                  <a:srgbClr val="3333FF"/>
                </a:solidFill>
                <a:effectLst/>
                <a:uLnTx/>
                <a:uFillTx/>
                <a:latin typeface="Calibri" panose="020F0502020204030204"/>
                <a:ea typeface="+mn-ea"/>
                <a:cs typeface="+mn-cs"/>
              </a:rPr>
              <a:t>Step 6: </a:t>
            </a: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Perform your patterns with music.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37EA0FC-7285-4F5E-830B-530BA9402FAC}"/>
              </a:ext>
            </a:extLst>
          </p:cNvPr>
          <p:cNvSpPr txBox="1"/>
          <p:nvPr/>
        </p:nvSpPr>
        <p:spPr>
          <a:xfrm>
            <a:off x="2612153" y="201564"/>
            <a:ext cx="2086641" cy="1323439"/>
          </a:xfrm>
          <a:prstGeom prst="rect">
            <a:avLst/>
          </a:prstGeom>
          <a:solidFill>
            <a:srgbClr val="00C400"/>
          </a:solidFill>
          <a:ln w="76200">
            <a:solidFill>
              <a:schemeClr val="bg1"/>
            </a:solidFill>
          </a:ln>
        </p:spPr>
        <p:txBody>
          <a:bodyPr wrap="square" rtlCol="0">
            <a:spAutoFit/>
          </a:bodyPr>
          <a:lstStyle/>
          <a:p>
            <a:pPr algn="ctr"/>
            <a:r>
              <a:rPr lang="en-US" sz="8000"/>
              <a:t>1</a:t>
            </a:r>
            <a:r>
              <a:rPr lang="en-US" sz="4800"/>
              <a:t> 2 3 4</a:t>
            </a:r>
          </a:p>
        </p:txBody>
      </p:sp>
      <p:sp>
        <p:nvSpPr>
          <p:cNvPr id="9" name="TextBox 8">
            <a:extLst>
              <a:ext uri="{FF2B5EF4-FFF2-40B4-BE49-F238E27FC236}">
                <a16:creationId xmlns:a16="http://schemas.microsoft.com/office/drawing/2014/main" id="{34E1E217-D64B-403A-9F34-9EBCDFFBA32B}"/>
              </a:ext>
            </a:extLst>
          </p:cNvPr>
          <p:cNvSpPr txBox="1"/>
          <p:nvPr/>
        </p:nvSpPr>
        <p:spPr>
          <a:xfrm>
            <a:off x="4924647" y="1201272"/>
            <a:ext cx="2086641" cy="1323439"/>
          </a:xfrm>
          <a:prstGeom prst="rect">
            <a:avLst/>
          </a:prstGeom>
          <a:solidFill>
            <a:schemeClr val="accent4"/>
          </a:solidFill>
          <a:ln w="76200">
            <a:solidFill>
              <a:schemeClr val="bg1"/>
            </a:solidFill>
          </a:ln>
        </p:spPr>
        <p:txBody>
          <a:bodyPr wrap="square" rtlCol="0">
            <a:spAutoFit/>
          </a:bodyPr>
          <a:lstStyle/>
          <a:p>
            <a:pPr algn="ctr"/>
            <a:r>
              <a:rPr lang="en-US" sz="5400"/>
              <a:t>1</a:t>
            </a:r>
            <a:r>
              <a:rPr lang="en-US" sz="4800"/>
              <a:t> </a:t>
            </a:r>
            <a:r>
              <a:rPr lang="en-US" sz="8000"/>
              <a:t>2</a:t>
            </a:r>
            <a:r>
              <a:rPr lang="en-US" sz="4800"/>
              <a:t> 3 4</a:t>
            </a:r>
          </a:p>
        </p:txBody>
      </p:sp>
      <p:sp>
        <p:nvSpPr>
          <p:cNvPr id="10" name="TextBox 9">
            <a:extLst>
              <a:ext uri="{FF2B5EF4-FFF2-40B4-BE49-F238E27FC236}">
                <a16:creationId xmlns:a16="http://schemas.microsoft.com/office/drawing/2014/main" id="{96F7A3E4-D9F9-49EA-BD8D-412D806A28A2}"/>
              </a:ext>
            </a:extLst>
          </p:cNvPr>
          <p:cNvSpPr txBox="1"/>
          <p:nvPr/>
        </p:nvSpPr>
        <p:spPr>
          <a:xfrm>
            <a:off x="7287648" y="210159"/>
            <a:ext cx="2086641" cy="1200329"/>
          </a:xfrm>
          <a:prstGeom prst="rect">
            <a:avLst/>
          </a:prstGeom>
          <a:solidFill>
            <a:srgbClr val="00B0F0"/>
          </a:solidFill>
          <a:ln w="76200">
            <a:solidFill>
              <a:schemeClr val="bg1"/>
            </a:solidFill>
          </a:ln>
        </p:spPr>
        <p:txBody>
          <a:bodyPr wrap="square" rtlCol="0">
            <a:spAutoFit/>
          </a:bodyPr>
          <a:lstStyle/>
          <a:p>
            <a:pPr algn="ctr"/>
            <a:r>
              <a:rPr lang="en-US" sz="5400"/>
              <a:t>1</a:t>
            </a:r>
            <a:r>
              <a:rPr lang="en-US" sz="4800"/>
              <a:t> </a:t>
            </a:r>
            <a:r>
              <a:rPr lang="en-US" sz="5400"/>
              <a:t>2</a:t>
            </a:r>
            <a:r>
              <a:rPr lang="en-US" sz="4800"/>
              <a:t> </a:t>
            </a:r>
            <a:r>
              <a:rPr lang="en-US" sz="7200"/>
              <a:t>3</a:t>
            </a:r>
            <a:r>
              <a:rPr lang="en-US" sz="4800"/>
              <a:t> 4</a:t>
            </a:r>
          </a:p>
        </p:txBody>
      </p:sp>
      <p:sp>
        <p:nvSpPr>
          <p:cNvPr id="11" name="TextBox 10">
            <a:extLst>
              <a:ext uri="{FF2B5EF4-FFF2-40B4-BE49-F238E27FC236}">
                <a16:creationId xmlns:a16="http://schemas.microsoft.com/office/drawing/2014/main" id="{A2236517-19F7-4A2B-85DF-A0BB0DEDF1C7}"/>
              </a:ext>
            </a:extLst>
          </p:cNvPr>
          <p:cNvSpPr txBox="1"/>
          <p:nvPr/>
        </p:nvSpPr>
        <p:spPr>
          <a:xfrm>
            <a:off x="9650649" y="1262826"/>
            <a:ext cx="2086641" cy="1200329"/>
          </a:xfrm>
          <a:prstGeom prst="rect">
            <a:avLst/>
          </a:prstGeom>
          <a:solidFill>
            <a:srgbClr val="FF3399"/>
          </a:solidFill>
          <a:ln w="76200">
            <a:solidFill>
              <a:schemeClr val="bg1"/>
            </a:solidFill>
          </a:ln>
        </p:spPr>
        <p:txBody>
          <a:bodyPr wrap="square" rtlCol="0">
            <a:spAutoFit/>
          </a:bodyPr>
          <a:lstStyle/>
          <a:p>
            <a:pPr algn="ctr"/>
            <a:r>
              <a:rPr lang="en-US" sz="4800"/>
              <a:t>1 2 3 </a:t>
            </a:r>
            <a:r>
              <a:rPr lang="en-US" sz="7200"/>
              <a:t>4</a:t>
            </a:r>
            <a:endParaRPr lang="en-US" sz="4800"/>
          </a:p>
        </p:txBody>
      </p:sp>
      <p:sp>
        <p:nvSpPr>
          <p:cNvPr id="3" name="Rectangle 2">
            <a:extLst>
              <a:ext uri="{FF2B5EF4-FFF2-40B4-BE49-F238E27FC236}">
                <a16:creationId xmlns:a16="http://schemas.microsoft.com/office/drawing/2014/main" id="{CBD30F52-7D54-4400-B8DA-5414B96F4235}"/>
              </a:ext>
            </a:extLst>
          </p:cNvPr>
          <p:cNvSpPr/>
          <p:nvPr/>
        </p:nvSpPr>
        <p:spPr>
          <a:xfrm>
            <a:off x="355796" y="1704398"/>
            <a:ext cx="2996651" cy="769441"/>
          </a:xfrm>
          <a:prstGeom prst="rect">
            <a:avLst/>
          </a:prstGeom>
          <a:solidFill>
            <a:srgbClr val="FF0000"/>
          </a:solidFill>
        </p:spPr>
        <p:txBody>
          <a:bodyPr wrap="square" lIns="91440" tIns="45720" rIns="91440" bIns="45720" anchor="t">
            <a:spAutoFit/>
          </a:bodyPr>
          <a:lstStyle/>
          <a:p>
            <a:pPr algn="ctr"/>
            <a:r>
              <a:rPr lang="en-US" sz="4400" b="1">
                <a:ln w="13462">
                  <a:solidFill>
                    <a:prstClr val="white"/>
                  </a:solidFill>
                  <a:prstDash val="solid"/>
                </a:ln>
                <a:solidFill>
                  <a:schemeClr val="tx1">
                    <a:lumMod val="85000"/>
                    <a:lumOff val="15000"/>
                  </a:schemeClr>
                </a:solidFill>
                <a:effectLst>
                  <a:outerShdw dist="38100" dir="2700000" algn="bl" rotWithShape="0">
                    <a:srgbClr val="5B9BD5"/>
                  </a:outerShdw>
                </a:effectLst>
                <a:cs typeface="Calibri"/>
              </a:rPr>
              <a:t>Accents</a:t>
            </a:r>
            <a:endParaRPr lang="en-US" sz="4400" b="1" cap="none" spc="0">
              <a:ln w="13462">
                <a:solidFill>
                  <a:prstClr val="white"/>
                </a:solidFill>
                <a:prstDash val="solid"/>
              </a:ln>
              <a:solidFill>
                <a:schemeClr val="tx1">
                  <a:lumMod val="85000"/>
                  <a:lumOff val="15000"/>
                </a:schemeClr>
              </a:solidFill>
              <a:effectLst>
                <a:outerShdw dist="38100" dir="2700000" algn="bl" rotWithShape="0">
                  <a:srgbClr val="5B9BD5"/>
                </a:outerShdw>
              </a:effectLst>
              <a:cs typeface="Calibri"/>
            </a:endParaRPr>
          </a:p>
        </p:txBody>
      </p:sp>
      <p:pic>
        <p:nvPicPr>
          <p:cNvPr id="8" name="Picture 2" descr="File Noto Emoji Oreo 1f336 Svg Wikimedia Commons Chili - Pepper Icon Png  Clipart (#1862906) - PinClipart">
            <a:extLst>
              <a:ext uri="{FF2B5EF4-FFF2-40B4-BE49-F238E27FC236}">
                <a16:creationId xmlns:a16="http://schemas.microsoft.com/office/drawing/2014/main" id="{0FC07019-C423-4BE7-B639-84B7AEAF9A0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58" b="90952" l="5568" r="95455">
                        <a14:foregroundMark x1="80392" y1="6538" x2="86573" y2="7086"/>
                        <a14:foregroundMark x1="89572" y1="27615" x2="85909" y2="32902"/>
                        <a14:foregroundMark x1="85909" y1="32902" x2="83183" y2="24647"/>
                        <a14:foregroundMark x1="84280" y1="19624" x2="85682" y2="16334"/>
                        <a14:foregroundMark x1="83729" y1="20917" x2="83879" y2="20564"/>
                        <a14:foregroundMark x1="85682" y1="16334" x2="83655" y2="13852"/>
                        <a14:foregroundMark x1="92273" y1="30552" x2="95279" y2="37657"/>
                        <a14:foregroundMark x1="95178" y1="39204" x2="93182" y2="47356"/>
                        <a14:foregroundMark x1="39593" y1="90816" x2="44205" y2="90952"/>
                        <a14:foregroundMark x1="44205" y1="90952" x2="48068" y2="90129"/>
                        <a14:foregroundMark x1="8977" y1="77791" x2="10114" y2="81081"/>
                        <a14:foregroundMark x1="5568" y1="81630" x2="5568" y2="82961"/>
                        <a14:backgroundMark x1="79065" y1="6806" x2="79350" y2="6803"/>
                        <a14:backgroundMark x1="79187" y1="6805" x2="79039" y2="6807"/>
                        <a14:backgroundMark x1="78295" y1="6816" x2="79183" y2="6805"/>
                        <a14:backgroundMark x1="86705" y1="7051" x2="91364" y2="25147"/>
                        <a14:backgroundMark x1="90795" y1="25969" x2="90795" y2="27615"/>
                        <a14:backgroundMark x1="79773" y1="5875" x2="76136" y2="8108"/>
                        <a14:backgroundMark x1="79886" y1="9401" x2="83636" y2="13866"/>
                        <a14:backgroundMark x1="83523" y1="21857" x2="82614" y2="24442"/>
                        <a14:backgroundMark x1="90795" y1="26087" x2="91932" y2="25734"/>
                        <a14:backgroundMark x1="83864" y1="21269" x2="84091" y2="22914"/>
                        <a14:backgroundMark x1="83636" y1="20917" x2="83636" y2="21622"/>
                        <a14:backgroundMark x1="95682" y1="37720" x2="95455" y2="39248"/>
                        <a14:backgroundMark x1="83864" y1="19624" x2="83864" y2="20564"/>
                        <a14:backgroundMark x1="35909" y1="90952" x2="39091" y2="91539"/>
                        <a14:backgroundMark x1="6364" y1="79083" x2="4545" y2="80729"/>
                      </a14:backgroundRemoval>
                    </a14:imgEffect>
                  </a14:imgLayer>
                </a14:imgProps>
              </a:ext>
              <a:ext uri="{28A0092B-C50C-407E-A947-70E740481C1C}">
                <a14:useLocalDpi xmlns:a14="http://schemas.microsoft.com/office/drawing/2010/main" val="0"/>
              </a:ext>
            </a:extLst>
          </a:blip>
          <a:srcRect/>
          <a:stretch>
            <a:fillRect/>
          </a:stretch>
        </p:blipFill>
        <p:spPr bwMode="auto">
          <a:xfrm>
            <a:off x="3299044" y="2049223"/>
            <a:ext cx="712518" cy="83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9090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49000">
              <a:schemeClr val="bg1">
                <a:lumMod val="85000"/>
              </a:schemeClr>
            </a:gs>
            <a:gs pos="49000">
              <a:schemeClr val="bg1"/>
            </a:gs>
          </a:gsLst>
          <a:lin ang="5400000" scaled="1"/>
        </a:gradFill>
        <a:effectLst/>
      </p:bgPr>
    </p:bg>
    <p:spTree>
      <p:nvGrpSpPr>
        <p:cNvPr id="1" name=""/>
        <p:cNvGrpSpPr/>
        <p:nvPr/>
      </p:nvGrpSpPr>
      <p:grpSpPr>
        <a:xfrm>
          <a:off x="0" y="0"/>
          <a:ext cx="0" cy="0"/>
          <a:chOff x="0" y="0"/>
          <a:chExt cx="0" cy="0"/>
        </a:xfrm>
      </p:grpSpPr>
      <p:pic>
        <p:nvPicPr>
          <p:cNvPr id="6" name="Picture 2" descr="Red Hot GIFs - Get the best GIF on GIPHY">
            <a:extLst>
              <a:ext uri="{FF2B5EF4-FFF2-40B4-BE49-F238E27FC236}">
                <a16:creationId xmlns:a16="http://schemas.microsoft.com/office/drawing/2014/main" id="{FD331349-F7F9-4210-B3B6-B2481FBF2B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9401" y="367304"/>
            <a:ext cx="1812984" cy="991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2BE265-53BC-4C63-837B-7D37FB4B39CD}"/>
              </a:ext>
            </a:extLst>
          </p:cNvPr>
          <p:cNvSpPr txBox="1"/>
          <p:nvPr/>
        </p:nvSpPr>
        <p:spPr>
          <a:xfrm>
            <a:off x="178980" y="2583903"/>
            <a:ext cx="11991754" cy="48859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Spice It Up with Leveled 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Rhythm Unit – Concept:  Form (Accompaniment vs. Improvisation)               Standard: ESGM3.PR.2 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Leveled Instruction: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(Remediation) Level 1 – Play a chord bourdon (</a:t>
            </a:r>
            <a:r>
              <a:rPr kumimoji="0" lang="en-US" sz="1900" b="1" i="0" u="none" strike="noStrike" kern="1200" cap="none" spc="0" normalizeH="0" baseline="0" noProof="0" err="1">
                <a:ln>
                  <a:noFill/>
                </a:ln>
                <a:solidFill>
                  <a:prstClr val="black"/>
                </a:solidFill>
                <a:effectLst/>
                <a:uLnTx/>
                <a:uFillTx/>
                <a:latin typeface="Calibri" panose="020F0502020204030204"/>
                <a:ea typeface="+mn-ea"/>
                <a:cs typeface="+mn-cs"/>
              </a:rPr>
              <a:t>ope</a:t>
            </a:r>
            <a:r>
              <a:rPr lang="en-US" sz="1900" b="1">
                <a:solidFill>
                  <a:prstClr val="black"/>
                </a:solidFill>
                <a:latin typeface="Calibri" panose="020F0502020204030204"/>
              </a:rPr>
              <a:t>n 5</a:t>
            </a:r>
            <a:r>
              <a:rPr lang="en-US" sz="1900" b="1" baseline="30000">
                <a:solidFill>
                  <a:prstClr val="black"/>
                </a:solidFill>
                <a:latin typeface="Calibri" panose="020F0502020204030204"/>
              </a:rPr>
              <a:t>th</a:t>
            </a:r>
            <a:r>
              <a:rPr lang="en-US" sz="1900" b="1">
                <a:solidFill>
                  <a:prstClr val="black"/>
                </a:solidFill>
                <a:latin typeface="Calibri" panose="020F0502020204030204"/>
              </a:rPr>
              <a:t>) with a steady beat during the A section of the song and improvise a melody using the Pentatonic scale during the B section of the song.</a:t>
            </a:r>
            <a:endParaRPr kumimoji="0" lang="en-US" sz="1900" b="1"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(Advancing) Level 2 – Play a broken bourdon (1-5) </a:t>
            </a:r>
            <a:r>
              <a:rPr lang="en-US" sz="1900" b="1">
                <a:solidFill>
                  <a:prstClr val="black"/>
                </a:solidFill>
                <a:latin typeface="Calibri" panose="020F0502020204030204"/>
              </a:rPr>
              <a:t>with a steady beat during the A section of the song and improvise a melody using the Pentatonic scale during the B section of the song.</a:t>
            </a:r>
            <a:endParaRPr kumimoji="0" lang="en-US" sz="1900" b="1"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(On Level) Level 3 – Play a cross over bourdon (1-5-8-5) </a:t>
            </a:r>
            <a:r>
              <a:rPr lang="en-US" sz="1900" b="1">
                <a:solidFill>
                  <a:prstClr val="black"/>
                </a:solidFill>
                <a:latin typeface="Calibri" panose="020F0502020204030204"/>
              </a:rPr>
              <a:t>with a steady beat during the A section of the song and improvise a melody using the Pentatonic scale during the B section of the song.</a:t>
            </a:r>
            <a:endParaRPr kumimoji="0" lang="en-US" sz="1900" b="1"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(Above Level) Level 4 – Play a cross over bourdon (1-5-8-5) </a:t>
            </a:r>
            <a:r>
              <a:rPr lang="en-US" sz="1900" b="1">
                <a:solidFill>
                  <a:prstClr val="black"/>
                </a:solidFill>
                <a:latin typeface="Calibri" panose="020F0502020204030204"/>
              </a:rPr>
              <a:t>with a steady beat during the A section of the song and improvise a melody using the Pentatonic scale during the B section of the song. Incorporate eighth notes, sixteenth notes, and syncopation into your improvised B section.</a:t>
            </a:r>
            <a:endParaRPr kumimoji="0" lang="en-US" sz="1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F2317C9-C109-4725-980B-F0049C9F75EE}"/>
              </a:ext>
            </a:extLst>
          </p:cNvPr>
          <p:cNvSpPr/>
          <p:nvPr/>
        </p:nvSpPr>
        <p:spPr>
          <a:xfrm>
            <a:off x="344228" y="1485766"/>
            <a:ext cx="2162763" cy="769441"/>
          </a:xfrm>
          <a:prstGeom prst="rect">
            <a:avLst/>
          </a:prstGeom>
          <a:solidFill>
            <a:srgbClr val="FF0000"/>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ln w="13462">
                  <a:solidFill>
                    <a:prstClr val="white"/>
                  </a:solidFill>
                  <a:prstDash val="solid"/>
                </a:ln>
                <a:effectLst>
                  <a:outerShdw dist="38100" dir="2700000" algn="bl" rotWithShape="0">
                    <a:srgbClr val="5B9BD5"/>
                  </a:outerShdw>
                </a:effectLst>
                <a:latin typeface="Calibri" panose="020F0502020204030204"/>
                <a:cs typeface="Calibri"/>
              </a:rPr>
              <a:t>Form</a:t>
            </a:r>
            <a:endParaRPr lang="en-US" sz="4400" b="1" i="0" u="none" strike="noStrike" kern="1200" cap="none" spc="0" normalizeH="0" baseline="0" noProof="0">
              <a:ln w="13462">
                <a:solidFill>
                  <a:prstClr val="white"/>
                </a:solidFill>
                <a:prstDash val="solid"/>
              </a:ln>
              <a:effectLst>
                <a:outerShdw dist="38100" dir="2700000" algn="bl" rotWithShape="0">
                  <a:srgbClr val="5B9BD5"/>
                </a:outerShdw>
              </a:effectLst>
              <a:uLnTx/>
              <a:uFillTx/>
              <a:latin typeface="Calibri" panose="020F0502020204030204"/>
              <a:cs typeface="Calibri"/>
            </a:endParaRPr>
          </a:p>
        </p:txBody>
      </p:sp>
      <p:pic>
        <p:nvPicPr>
          <p:cNvPr id="7" name="Picture 2" descr="File Noto Emoji Oreo 1f336 Svg Wikimedia Commons Chili - Pepper Icon Png  Clipart (#1862906) - PinClipart">
            <a:extLst>
              <a:ext uri="{FF2B5EF4-FFF2-40B4-BE49-F238E27FC236}">
                <a16:creationId xmlns:a16="http://schemas.microsoft.com/office/drawing/2014/main" id="{55524AF0-4230-41EA-B62E-1C37F98F5E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58" b="90952" l="5568" r="95455">
                        <a14:foregroundMark x1="80392" y1="6538" x2="86573" y2="7086"/>
                        <a14:foregroundMark x1="89572" y1="27615" x2="85909" y2="32902"/>
                        <a14:foregroundMark x1="85909" y1="32902" x2="83183" y2="24647"/>
                        <a14:foregroundMark x1="84280" y1="19624" x2="85682" y2="16334"/>
                        <a14:foregroundMark x1="83729" y1="20917" x2="83879" y2="20564"/>
                        <a14:foregroundMark x1="85682" y1="16334" x2="83655" y2="13852"/>
                        <a14:foregroundMark x1="92273" y1="30552" x2="95279" y2="37657"/>
                        <a14:foregroundMark x1="95178" y1="39204" x2="93182" y2="47356"/>
                        <a14:foregroundMark x1="39593" y1="90816" x2="44205" y2="90952"/>
                        <a14:foregroundMark x1="44205" y1="90952" x2="48068" y2="90129"/>
                        <a14:foregroundMark x1="8977" y1="77791" x2="10114" y2="81081"/>
                        <a14:foregroundMark x1="5568" y1="81630" x2="5568" y2="82961"/>
                        <a14:backgroundMark x1="79065" y1="6806" x2="79350" y2="6803"/>
                        <a14:backgroundMark x1="79187" y1="6805" x2="79039" y2="6807"/>
                        <a14:backgroundMark x1="78295" y1="6816" x2="79183" y2="6805"/>
                        <a14:backgroundMark x1="86705" y1="7051" x2="91364" y2="25147"/>
                        <a14:backgroundMark x1="90795" y1="25969" x2="90795" y2="27615"/>
                        <a14:backgroundMark x1="79773" y1="5875" x2="76136" y2="8108"/>
                        <a14:backgroundMark x1="79886" y1="9401" x2="83636" y2="13866"/>
                        <a14:backgroundMark x1="83523" y1="21857" x2="82614" y2="24442"/>
                        <a14:backgroundMark x1="90795" y1="26087" x2="91932" y2="25734"/>
                        <a14:backgroundMark x1="83864" y1="21269" x2="84091" y2="22914"/>
                        <a14:backgroundMark x1="83636" y1="20917" x2="83636" y2="21622"/>
                        <a14:backgroundMark x1="95682" y1="37720" x2="95455" y2="39248"/>
                        <a14:backgroundMark x1="83864" y1="19624" x2="83864" y2="20564"/>
                        <a14:backgroundMark x1="35909" y1="90952" x2="39091" y2="91539"/>
                        <a14:backgroundMark x1="6364" y1="79083" x2="4545" y2="80729"/>
                      </a14:backgroundRemoval>
                    </a14:imgEffect>
                  </a14:imgLayer>
                </a14:imgProps>
              </a:ext>
              <a:ext uri="{28A0092B-C50C-407E-A947-70E740481C1C}">
                <a14:useLocalDpi xmlns:a14="http://schemas.microsoft.com/office/drawing/2010/main" val="0"/>
              </a:ext>
            </a:extLst>
          </a:blip>
          <a:srcRect/>
          <a:stretch>
            <a:fillRect/>
          </a:stretch>
        </p:blipFill>
        <p:spPr bwMode="auto">
          <a:xfrm>
            <a:off x="2328722" y="1794356"/>
            <a:ext cx="712518" cy="83099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ass Xylophone, Rosewood Bars - Music is Elementary">
            <a:extLst>
              <a:ext uri="{FF2B5EF4-FFF2-40B4-BE49-F238E27FC236}">
                <a16:creationId xmlns:a16="http://schemas.microsoft.com/office/drawing/2014/main" id="{A2947F26-5123-4C4E-83CE-DE53D34B33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933" y="863284"/>
            <a:ext cx="2640977" cy="17606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provisation is Good for You — wholemusicllc.com">
            <a:extLst>
              <a:ext uri="{FF2B5EF4-FFF2-40B4-BE49-F238E27FC236}">
                <a16:creationId xmlns:a16="http://schemas.microsoft.com/office/drawing/2014/main" id="{D2DD3187-3588-4166-AE22-BAE72D8DBF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9274" y="309444"/>
            <a:ext cx="3155198" cy="2099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4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614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49000">
              <a:schemeClr val="bg1">
                <a:lumMod val="85000"/>
              </a:schemeClr>
            </a:gs>
            <a:gs pos="49000">
              <a:schemeClr val="bg1"/>
            </a:gs>
          </a:gsLst>
          <a:lin ang="5400000" scaled="1"/>
        </a:gradFill>
        <a:effectLst/>
      </p:bgPr>
    </p:bg>
    <p:spTree>
      <p:nvGrpSpPr>
        <p:cNvPr id="1" name=""/>
        <p:cNvGrpSpPr/>
        <p:nvPr/>
      </p:nvGrpSpPr>
      <p:grpSpPr>
        <a:xfrm>
          <a:off x="0" y="0"/>
          <a:ext cx="0" cy="0"/>
          <a:chOff x="0" y="0"/>
          <a:chExt cx="0" cy="0"/>
        </a:xfrm>
      </p:grpSpPr>
      <p:pic>
        <p:nvPicPr>
          <p:cNvPr id="6" name="Picture 2" descr="Red Hot GIFs - Get the best GIF on GIPHY">
            <a:extLst>
              <a:ext uri="{FF2B5EF4-FFF2-40B4-BE49-F238E27FC236}">
                <a16:creationId xmlns:a16="http://schemas.microsoft.com/office/drawing/2014/main" id="{FD331349-F7F9-4210-B3B6-B2481FBF2B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9401" y="367304"/>
            <a:ext cx="1812984" cy="991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2BE265-53BC-4C63-837B-7D37FB4B39CD}"/>
              </a:ext>
            </a:extLst>
          </p:cNvPr>
          <p:cNvSpPr txBox="1"/>
          <p:nvPr/>
        </p:nvSpPr>
        <p:spPr>
          <a:xfrm>
            <a:off x="178980" y="2700866"/>
            <a:ext cx="11991754" cy="455509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Spice It Up with Leveled Instruction</a:t>
            </a: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US" sz="2000" b="1" i="0" u="none" strike="noStrike" kern="1200" cap="none" spc="0" normalizeH="0" baseline="0" noProof="0">
                <a:ln>
                  <a:noFill/>
                </a:ln>
                <a:effectLst/>
                <a:uLnTx/>
                <a:uFillTx/>
                <a:latin typeface="Calibri" panose="020F0502020204030204"/>
                <a:ea typeface="+mn-ea"/>
                <a:cs typeface="+mn-cs"/>
              </a:rPr>
              <a:t>Rhythm Unit – Concept: Dynamics</a:t>
            </a:r>
            <a:r>
              <a:rPr lang="en-US" sz="2000" b="1">
                <a:latin typeface="Calibri" panose="020F0502020204030204"/>
              </a:rPr>
              <a:t>                 Standards</a:t>
            </a:r>
            <a:r>
              <a:rPr kumimoji="0" lang="en-US" sz="2000" b="1" i="0" u="none" strike="noStrike" kern="1200" cap="none" spc="0" normalizeH="0" baseline="0" noProof="0">
                <a:ln>
                  <a:noFill/>
                </a:ln>
                <a:effectLst/>
                <a:uLnTx/>
                <a:uFillTx/>
                <a:latin typeface="Calibri" panose="020F0502020204030204"/>
                <a:ea typeface="+mn-ea"/>
                <a:cs typeface="+mn-cs"/>
              </a:rPr>
              <a:t>: ESGM4.RE.1 b</a:t>
            </a:r>
            <a:endParaRPr lang="en-US" sz="2000" b="1"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Fill in dynamic markings and perform song.                    </a:t>
            </a:r>
            <a:r>
              <a:rPr lang="en-US" sz="2000" b="1"/>
              <a:t>ESGM4.PR.1 a</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prstClr val="black"/>
                </a:solidFill>
                <a:latin typeface="Calibri" panose="020F0502020204030204"/>
              </a:rPr>
              <a:t>Take a copy of the song “The Lion Sleeps Tonight”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Sing the song, </a:t>
            </a:r>
            <a:r>
              <a:rPr lang="en-US" sz="2000" b="1">
                <a:solidFill>
                  <a:prstClr val="black"/>
                </a:solidFill>
                <a:latin typeface="Calibri" panose="020F0502020204030204"/>
              </a:rPr>
              <a:t>group in sets of 2 or 3 students,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add dynamic markings to the song, practice and be ready to perform your version for the class.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Leveled Instruction:</a:t>
            </a:r>
          </a:p>
          <a:p>
            <a:pPr>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(Remediation) Level 1 – Use piano, forte, pianissimo, fortissimo, mezzo piano, and mezzo forte</a:t>
            </a:r>
          </a:p>
          <a:p>
            <a:pPr>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(Advancing) Level 2 – Use piano, forte, pianissimo, fortissimo, mezzo piano, mezzo forte, crescendo, and diminuendo</a:t>
            </a:r>
          </a:p>
          <a:p>
            <a:pPr>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(On Level) Level 3 – Use piano, forte, pianissimo, fortissimo, mezzo piano, mezzo forte, crescendo, diminuendo, and sforzando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(Above Level) Level 4 – Use all dynamic markings. Each verse must have different dynamic patterns!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F2317C9-C109-4725-980B-F0049C9F75EE}"/>
              </a:ext>
            </a:extLst>
          </p:cNvPr>
          <p:cNvSpPr/>
          <p:nvPr/>
        </p:nvSpPr>
        <p:spPr>
          <a:xfrm>
            <a:off x="344227" y="1514520"/>
            <a:ext cx="2579708" cy="769441"/>
          </a:xfrm>
          <a:prstGeom prst="rect">
            <a:avLst/>
          </a:prstGeom>
          <a:solidFill>
            <a:srgbClr val="FF0000"/>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ln w="13462">
                  <a:solidFill>
                    <a:prstClr val="white"/>
                  </a:solidFill>
                  <a:prstDash val="solid"/>
                </a:ln>
                <a:solidFill>
                  <a:srgbClr val="000000"/>
                </a:solidFill>
                <a:effectLst>
                  <a:outerShdw dist="38100" dir="2700000" algn="bl" rotWithShape="0">
                    <a:srgbClr val="5B9BD5"/>
                  </a:outerShdw>
                </a:effectLst>
                <a:latin typeface="Calibri" panose="020F0502020204030204"/>
                <a:cs typeface="Calibri"/>
              </a:rPr>
              <a:t>Dynamics</a:t>
            </a:r>
            <a:endParaRPr lang="en-US" sz="4400" b="1" i="0" u="none" strike="noStrike" kern="1200" cap="none" spc="0" normalizeH="0" baseline="0" noProof="0">
              <a:ln w="13462">
                <a:solidFill>
                  <a:prstClr val="white"/>
                </a:solidFill>
                <a:prstDash val="solid"/>
              </a:ln>
              <a:solidFill>
                <a:srgbClr val="000000"/>
              </a:solidFill>
              <a:effectLst>
                <a:outerShdw dist="38100" dir="2700000" algn="bl" rotWithShape="0">
                  <a:srgbClr val="5B9BD5"/>
                </a:outerShdw>
              </a:effectLst>
              <a:uLnTx/>
              <a:uFillTx/>
              <a:latin typeface="Calibri" panose="020F0502020204030204"/>
              <a:cs typeface="Calibri"/>
            </a:endParaRPr>
          </a:p>
        </p:txBody>
      </p:sp>
      <p:pic>
        <p:nvPicPr>
          <p:cNvPr id="7" name="Picture 2" descr="File Noto Emoji Oreo 1f336 Svg Wikimedia Commons Chili - Pepper Icon Png  Clipart (#1862906) - PinClipart">
            <a:extLst>
              <a:ext uri="{FF2B5EF4-FFF2-40B4-BE49-F238E27FC236}">
                <a16:creationId xmlns:a16="http://schemas.microsoft.com/office/drawing/2014/main" id="{55524AF0-4230-41EA-B62E-1C37F98F5E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58" b="90952" l="5568" r="95455">
                        <a14:foregroundMark x1="80392" y1="6538" x2="86573" y2="7086"/>
                        <a14:foregroundMark x1="89572" y1="27615" x2="85909" y2="32902"/>
                        <a14:foregroundMark x1="85909" y1="32902" x2="83183" y2="24647"/>
                        <a14:foregroundMark x1="84280" y1="19624" x2="85682" y2="16334"/>
                        <a14:foregroundMark x1="83729" y1="20917" x2="83879" y2="20564"/>
                        <a14:foregroundMark x1="85682" y1="16334" x2="83655" y2="13852"/>
                        <a14:foregroundMark x1="92273" y1="30552" x2="95279" y2="37657"/>
                        <a14:foregroundMark x1="95178" y1="39204" x2="93182" y2="47356"/>
                        <a14:foregroundMark x1="39593" y1="90816" x2="44205" y2="90952"/>
                        <a14:foregroundMark x1="44205" y1="90952" x2="48068" y2="90129"/>
                        <a14:foregroundMark x1="8977" y1="77791" x2="10114" y2="81081"/>
                        <a14:foregroundMark x1="5568" y1="81630" x2="5568" y2="82961"/>
                        <a14:backgroundMark x1="79065" y1="6806" x2="79350" y2="6803"/>
                        <a14:backgroundMark x1="79187" y1="6805" x2="79039" y2="6807"/>
                        <a14:backgroundMark x1="78295" y1="6816" x2="79183" y2="6805"/>
                        <a14:backgroundMark x1="86705" y1="7051" x2="91364" y2="25147"/>
                        <a14:backgroundMark x1="90795" y1="25969" x2="90795" y2="27615"/>
                        <a14:backgroundMark x1="79773" y1="5875" x2="76136" y2="8108"/>
                        <a14:backgroundMark x1="79886" y1="9401" x2="83636" y2="13866"/>
                        <a14:backgroundMark x1="83523" y1="21857" x2="82614" y2="24442"/>
                        <a14:backgroundMark x1="90795" y1="26087" x2="91932" y2="25734"/>
                        <a14:backgroundMark x1="83864" y1="21269" x2="84091" y2="22914"/>
                        <a14:backgroundMark x1="83636" y1="20917" x2="83636" y2="21622"/>
                        <a14:backgroundMark x1="95682" y1="37720" x2="95455" y2="39248"/>
                        <a14:backgroundMark x1="83864" y1="19624" x2="83864" y2="20564"/>
                        <a14:backgroundMark x1="35909" y1="90952" x2="39091" y2="91539"/>
                        <a14:backgroundMark x1="6364" y1="79083" x2="4545" y2="80729"/>
                      </a14:backgroundRemoval>
                    </a14:imgEffect>
                  </a14:imgLayer>
                </a14:imgProps>
              </a:ext>
              <a:ext uri="{28A0092B-C50C-407E-A947-70E740481C1C}">
                <a14:useLocalDpi xmlns:a14="http://schemas.microsoft.com/office/drawing/2010/main" val="0"/>
              </a:ext>
            </a:extLst>
          </a:blip>
          <a:srcRect/>
          <a:stretch>
            <a:fillRect/>
          </a:stretch>
        </p:blipFill>
        <p:spPr bwMode="auto">
          <a:xfrm>
            <a:off x="2558760" y="1866243"/>
            <a:ext cx="712518" cy="83099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leeping lion GIF - Download &amp;amp; Share on PHONEKY">
            <a:extLst>
              <a:ext uri="{FF2B5EF4-FFF2-40B4-BE49-F238E27FC236}">
                <a16:creationId xmlns:a16="http://schemas.microsoft.com/office/drawing/2014/main" id="{E882115A-4CC5-4655-976D-CF6B879FBAD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46161" y="575456"/>
            <a:ext cx="2363442" cy="31512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ynamics Markings in Music - YouTube">
            <a:extLst>
              <a:ext uri="{FF2B5EF4-FFF2-40B4-BE49-F238E27FC236}">
                <a16:creationId xmlns:a16="http://schemas.microsoft.com/office/drawing/2014/main" id="{66F406D7-28DC-4338-8DB5-CC76D841E4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9407" y="575456"/>
            <a:ext cx="3556899" cy="200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883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49000">
              <a:schemeClr val="bg1">
                <a:lumMod val="85000"/>
              </a:schemeClr>
            </a:gs>
            <a:gs pos="49000">
              <a:schemeClr val="bg1"/>
            </a:gs>
          </a:gsLst>
          <a:lin ang="5400000" scaled="1"/>
        </a:gradFill>
        <a:effectLst/>
      </p:bgPr>
    </p:bg>
    <p:spTree>
      <p:nvGrpSpPr>
        <p:cNvPr id="1" name=""/>
        <p:cNvGrpSpPr/>
        <p:nvPr/>
      </p:nvGrpSpPr>
      <p:grpSpPr>
        <a:xfrm>
          <a:off x="0" y="0"/>
          <a:ext cx="0" cy="0"/>
          <a:chOff x="0" y="0"/>
          <a:chExt cx="0" cy="0"/>
        </a:xfrm>
      </p:grpSpPr>
      <p:pic>
        <p:nvPicPr>
          <p:cNvPr id="6" name="Picture 2" descr="Red Hot GIFs - Get the best GIF on GIPHY">
            <a:extLst>
              <a:ext uri="{FF2B5EF4-FFF2-40B4-BE49-F238E27FC236}">
                <a16:creationId xmlns:a16="http://schemas.microsoft.com/office/drawing/2014/main" id="{FD331349-F7F9-4210-B3B6-B2481FBF2B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9401" y="367304"/>
            <a:ext cx="1812984" cy="991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2BE265-53BC-4C63-837B-7D37FB4B39CD}"/>
              </a:ext>
            </a:extLst>
          </p:cNvPr>
          <p:cNvSpPr txBox="1"/>
          <p:nvPr/>
        </p:nvSpPr>
        <p:spPr>
          <a:xfrm>
            <a:off x="178980" y="2700866"/>
            <a:ext cx="11991754" cy="3277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mn-cs"/>
              </a:rPr>
              <a:t>Spice It Up with Leveled 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Rhythm Unit – Concept: Orchestral Instrument Families              Standard: ESGM5.RE.1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Leveled Instruction: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(Remediation) Level 1 – Sorting basic Brass and Woodwind instruments only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(Advancing) Level 2 – Sorting basic Brass, Woodwind, String, and Percussion instruments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(On Level) Level 3 – Sorting basic and advanced Brass, Woodwind, String, and Percussion instruments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(Above Level) Level 4 – Sorting all Orchestral instruments and World instruments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0" name="Picture 2" descr="Musical Instruments Quizzing/Sorting game – Color In My Piano">
            <a:extLst>
              <a:ext uri="{FF2B5EF4-FFF2-40B4-BE49-F238E27FC236}">
                <a16:creationId xmlns:a16="http://schemas.microsoft.com/office/drawing/2014/main" id="{EB861325-2F31-4F53-AA36-CE59B33C75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333" y="367304"/>
            <a:ext cx="4265686" cy="28224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0EB5E47-B103-4509-B8A4-529035E41492}"/>
              </a:ext>
            </a:extLst>
          </p:cNvPr>
          <p:cNvSpPr/>
          <p:nvPr/>
        </p:nvSpPr>
        <p:spPr>
          <a:xfrm>
            <a:off x="2656173" y="554210"/>
            <a:ext cx="3456727" cy="1323439"/>
          </a:xfrm>
          <a:prstGeom prst="rect">
            <a:avLst/>
          </a:prstGeom>
          <a:solidFill>
            <a:srgbClr val="FF0000"/>
          </a:solidFill>
        </p:spPr>
        <p:txBody>
          <a:bodyPr wrap="square" lIns="91440" tIns="45720" rIns="91440" bIns="45720" anchor="t">
            <a:spAutoFit/>
          </a:bodyPr>
          <a:lstStyle/>
          <a:p>
            <a:pPr algn="ctr"/>
            <a:r>
              <a:rPr lang="en-US" sz="4000" b="1">
                <a:ln w="13462">
                  <a:solidFill>
                    <a:prstClr val="white"/>
                  </a:solidFill>
                  <a:prstDash val="solid"/>
                </a:ln>
                <a:solidFill>
                  <a:schemeClr val="tx1">
                    <a:lumMod val="85000"/>
                    <a:lumOff val="15000"/>
                  </a:schemeClr>
                </a:solidFill>
                <a:effectLst>
                  <a:outerShdw dist="38100" dir="2700000" algn="bl" rotWithShape="0">
                    <a:srgbClr val="5B9BD5"/>
                  </a:outerShdw>
                </a:effectLst>
                <a:cs typeface="Calibri"/>
              </a:rPr>
              <a:t>Orchestral Instruments</a:t>
            </a:r>
            <a:endParaRPr lang="en-US" sz="4000" b="1" cap="none" spc="0">
              <a:ln w="13462">
                <a:solidFill>
                  <a:prstClr val="white"/>
                </a:solidFill>
                <a:prstDash val="solid"/>
              </a:ln>
              <a:solidFill>
                <a:schemeClr val="tx1">
                  <a:lumMod val="85000"/>
                  <a:lumOff val="15000"/>
                </a:schemeClr>
              </a:solidFill>
              <a:effectLst>
                <a:outerShdw dist="38100" dir="2700000" algn="bl" rotWithShape="0">
                  <a:srgbClr val="5B9BD5"/>
                </a:outerShdw>
              </a:effectLst>
              <a:cs typeface="Calibri"/>
            </a:endParaRPr>
          </a:p>
        </p:txBody>
      </p:sp>
      <p:pic>
        <p:nvPicPr>
          <p:cNvPr id="5" name="Picture 2" descr="File Noto Emoji Oreo 1f336 Svg Wikimedia Commons Chili - Pepper Icon Png  Clipart (#1862906) - PinClipart">
            <a:extLst>
              <a:ext uri="{FF2B5EF4-FFF2-40B4-BE49-F238E27FC236}">
                <a16:creationId xmlns:a16="http://schemas.microsoft.com/office/drawing/2014/main" id="{2AC6A202-75BA-435E-99FE-A855E7CB55C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58" b="90952" l="5568" r="95455">
                        <a14:foregroundMark x1="80392" y1="6538" x2="86573" y2="7086"/>
                        <a14:foregroundMark x1="89572" y1="27615" x2="85909" y2="32902"/>
                        <a14:foregroundMark x1="85909" y1="32902" x2="83183" y2="24647"/>
                        <a14:foregroundMark x1="84280" y1="19624" x2="85682" y2="16334"/>
                        <a14:foregroundMark x1="83729" y1="20917" x2="83879" y2="20564"/>
                        <a14:foregroundMark x1="85682" y1="16334" x2="83655" y2="13852"/>
                        <a14:foregroundMark x1="92273" y1="30552" x2="95279" y2="37657"/>
                        <a14:foregroundMark x1="95178" y1="39204" x2="93182" y2="47356"/>
                        <a14:foregroundMark x1="39593" y1="90816" x2="44205" y2="90952"/>
                        <a14:foregroundMark x1="44205" y1="90952" x2="48068" y2="90129"/>
                        <a14:foregroundMark x1="8977" y1="77791" x2="10114" y2="81081"/>
                        <a14:foregroundMark x1="5568" y1="81630" x2="5568" y2="82961"/>
                        <a14:backgroundMark x1="79065" y1="6806" x2="79350" y2="6803"/>
                        <a14:backgroundMark x1="79187" y1="6805" x2="79039" y2="6807"/>
                        <a14:backgroundMark x1="78295" y1="6816" x2="79183" y2="6805"/>
                        <a14:backgroundMark x1="86705" y1="7051" x2="91364" y2="25147"/>
                        <a14:backgroundMark x1="90795" y1="25969" x2="90795" y2="27615"/>
                        <a14:backgroundMark x1="79773" y1="5875" x2="76136" y2="8108"/>
                        <a14:backgroundMark x1="79886" y1="9401" x2="83636" y2="13866"/>
                        <a14:backgroundMark x1="83523" y1="21857" x2="82614" y2="24442"/>
                        <a14:backgroundMark x1="90795" y1="26087" x2="91932" y2="25734"/>
                        <a14:backgroundMark x1="83864" y1="21269" x2="84091" y2="22914"/>
                        <a14:backgroundMark x1="83636" y1="20917" x2="83636" y2="21622"/>
                        <a14:backgroundMark x1="95682" y1="37720" x2="95455" y2="39248"/>
                        <a14:backgroundMark x1="83864" y1="19624" x2="83864" y2="20564"/>
                        <a14:backgroundMark x1="35909" y1="90952" x2="39091" y2="91539"/>
                        <a14:backgroundMark x1="6364" y1="79083" x2="4545" y2="80729"/>
                      </a14:backgroundRemoval>
                    </a14:imgEffect>
                  </a14:imgLayer>
                </a14:imgProps>
              </a:ext>
              <a:ext uri="{28A0092B-C50C-407E-A947-70E740481C1C}">
                <a14:useLocalDpi xmlns:a14="http://schemas.microsoft.com/office/drawing/2010/main" val="0"/>
              </a:ext>
            </a:extLst>
          </a:blip>
          <a:srcRect/>
          <a:stretch>
            <a:fillRect/>
          </a:stretch>
        </p:blipFill>
        <p:spPr bwMode="auto">
          <a:xfrm>
            <a:off x="5815083" y="1589147"/>
            <a:ext cx="712518" cy="83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19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ppt_w</p:attrName>
                                        </p:attrNameLst>
                                      </p:cBhvr>
                                      <p:tavLst>
                                        <p:tav tm="0" fmla="#ppt_w*sin(2.5*pi*$)">
                                          <p:val>
                                            <p:fltVal val="0"/>
                                          </p:val>
                                        </p:tav>
                                        <p:tav tm="100000">
                                          <p:val>
                                            <p:fltVal val="1"/>
                                          </p:val>
                                        </p:tav>
                                      </p:tavLst>
                                    </p:anim>
                                    <p:anim calcmode="lin" valueType="num">
                                      <p:cBhvr>
                                        <p:cTn id="9" dur="2000" fill="hold"/>
                                        <p:tgtEl>
                                          <p:spTgt spid="20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362" name="Picture 2" descr="The Great Catching Up – Robert Morrison says…">
            <a:extLst>
              <a:ext uri="{FF2B5EF4-FFF2-40B4-BE49-F238E27FC236}">
                <a16:creationId xmlns:a16="http://schemas.microsoft.com/office/drawing/2014/main" id="{68B63472-6A43-41A7-879A-EEBE7059F5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15" r="14245"/>
          <a:stretch/>
        </p:blipFill>
        <p:spPr bwMode="auto">
          <a:xfrm>
            <a:off x="1460597" y="9"/>
            <a:ext cx="9270806" cy="7015153"/>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766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5" name="Freeform: Shape 74">
            <a:extLst>
              <a:ext uri="{FF2B5EF4-FFF2-40B4-BE49-F238E27FC236}">
                <a16:creationId xmlns:a16="http://schemas.microsoft.com/office/drawing/2014/main" id="{6DB7ADBC-26DA-450D-A8BF-E1ACCB466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234" y="0"/>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5E3C0EDB-60D3-4CEF-8B80-C6D01E08D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40C269CE-FB56-4D68-8CFB-1CFD5F35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3375" y="500244"/>
            <a:ext cx="6428625" cy="6357756"/>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6ED7E7F-75F7-4581-A930-C4DEBC2A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7967" y="664836"/>
            <a:ext cx="6264033" cy="6193164"/>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rgbClr val="6A3F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3013BF70-6E35-44CE-984B-15CFA63B6FFA}"/>
              </a:ext>
            </a:extLst>
          </p:cNvPr>
          <p:cNvSpPr/>
          <p:nvPr/>
        </p:nvSpPr>
        <p:spPr>
          <a:xfrm>
            <a:off x="6789743" y="2442411"/>
            <a:ext cx="4996329" cy="202440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kern="1200" cap="none" spc="0">
                <a:ln w="13462">
                  <a:solidFill>
                    <a:schemeClr val="bg1"/>
                  </a:solidFill>
                  <a:prstDash val="solid"/>
                </a:ln>
                <a:solidFill>
                  <a:srgbClr val="FFFFFF"/>
                </a:solidFill>
                <a:effectLst>
                  <a:outerShdw dist="38100" dir="2700000" algn="bl" rotWithShape="0">
                    <a:schemeClr val="accent5"/>
                  </a:outerShdw>
                </a:effectLst>
                <a:latin typeface="+mj-lt"/>
                <a:ea typeface="+mj-ea"/>
                <a:cs typeface="+mj-cs"/>
              </a:rPr>
              <a:t>Whole Group Instruction</a:t>
            </a:r>
          </a:p>
        </p:txBody>
      </p:sp>
      <p:pic>
        <p:nvPicPr>
          <p:cNvPr id="16386" name="Picture 2" descr="Music / Music">
            <a:extLst>
              <a:ext uri="{FF2B5EF4-FFF2-40B4-BE49-F238E27FC236}">
                <a16:creationId xmlns:a16="http://schemas.microsoft.com/office/drawing/2014/main" id="{B9F14B87-118C-4C27-960B-F67EB37829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75"/>
          <a:stretch/>
        </p:blipFill>
        <p:spPr bwMode="auto">
          <a:xfrm>
            <a:off x="979868" y="10"/>
            <a:ext cx="6069184" cy="2839773"/>
          </a:xfrm>
          <a:custGeom>
            <a:avLst/>
            <a:gdLst/>
            <a:ahLst/>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noFill/>
          <a:extLst>
            <a:ext uri="{909E8E84-426E-40DD-AFC4-6F175D3DCCD1}">
              <a14:hiddenFill xmlns:a14="http://schemas.microsoft.com/office/drawing/2010/main">
                <a:solidFill>
                  <a:srgbClr val="FFFFFF"/>
                </a:solidFill>
              </a14:hiddenFill>
            </a:ext>
          </a:extLst>
        </p:spPr>
      </p:pic>
      <p:pic>
        <p:nvPicPr>
          <p:cNvPr id="16390" name="Picture 6" descr="Study on Group Uke Lessons for Kids (Opinion Piece) | The Ukulele Review">
            <a:extLst>
              <a:ext uri="{FF2B5EF4-FFF2-40B4-BE49-F238E27FC236}">
                <a16:creationId xmlns:a16="http://schemas.microsoft.com/office/drawing/2014/main" id="{D1084902-77D4-4B9C-891B-19AD38201AC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4594"/>
          <a:stretch/>
        </p:blipFill>
        <p:spPr bwMode="auto">
          <a:xfrm>
            <a:off x="3" y="3124786"/>
            <a:ext cx="5001415" cy="3733214"/>
          </a:xfrm>
          <a:custGeom>
            <a:avLst/>
            <a:gdLst/>
            <a:ahLst/>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349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8B95B667-4635-419A-B7D9-4E920EB70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atest Pepper GIFs | Gfycat">
            <a:extLst>
              <a:ext uri="{FF2B5EF4-FFF2-40B4-BE49-F238E27FC236}">
                <a16:creationId xmlns:a16="http://schemas.microsoft.com/office/drawing/2014/main" id="{A49442FD-0869-449D-96B8-7440694DAB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421287" y="2888434"/>
            <a:ext cx="5348536" cy="3005877"/>
          </a:xfrm>
          <a:prstGeom prst="rect">
            <a:avLst/>
          </a:prstGeom>
          <a:ln w="88900" cap="sq" cmpd="thickThin">
            <a:solidFill>
              <a:schemeClr val="accent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3" name="Freeform 6">
            <a:extLst>
              <a:ext uri="{FF2B5EF4-FFF2-40B4-BE49-F238E27FC236}">
                <a16:creationId xmlns:a16="http://schemas.microsoft.com/office/drawing/2014/main" id="{82B9A08F-46FD-49B4-AA1C-023F5DF7CD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926258"/>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7">
            <a:extLst>
              <a:ext uri="{FF2B5EF4-FFF2-40B4-BE49-F238E27FC236}">
                <a16:creationId xmlns:a16="http://schemas.microsoft.com/office/drawing/2014/main" id="{7FFA530A-28A7-492C-87A9-945FC3854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658609"/>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Rectangle 8">
            <a:extLst>
              <a:ext uri="{FF2B5EF4-FFF2-40B4-BE49-F238E27FC236}">
                <a16:creationId xmlns:a16="http://schemas.microsoft.com/office/drawing/2014/main" id="{23EA44DF-1990-4BBC-B683-D08E7190E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94410" y="659524"/>
            <a:ext cx="5299200"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B7DB278-1659-423F-AF3D-19178F2175FA}"/>
              </a:ext>
            </a:extLst>
          </p:cNvPr>
          <p:cNvSpPr>
            <a:spLocks noGrp="1"/>
          </p:cNvSpPr>
          <p:nvPr>
            <p:ph type="title"/>
          </p:nvPr>
        </p:nvSpPr>
        <p:spPr>
          <a:xfrm>
            <a:off x="-27924" y="700530"/>
            <a:ext cx="6027029" cy="1774511"/>
          </a:xfrm>
        </p:spPr>
        <p:txBody>
          <a:bodyPr>
            <a:normAutofit/>
          </a:bodyPr>
          <a:lstStyle/>
          <a:p>
            <a:pPr algn="ctr"/>
            <a:r>
              <a:rPr lang="en-US" sz="4800" b="1">
                <a:solidFill>
                  <a:schemeClr val="bg1"/>
                </a:solidFill>
                <a:latin typeface="+mn-lt"/>
              </a:rPr>
              <a:t>WHAT IS LEVELED INSTRUCTION?</a:t>
            </a:r>
          </a:p>
        </p:txBody>
      </p:sp>
      <p:sp>
        <p:nvSpPr>
          <p:cNvPr id="3" name="Content Placeholder 2">
            <a:extLst>
              <a:ext uri="{FF2B5EF4-FFF2-40B4-BE49-F238E27FC236}">
                <a16:creationId xmlns:a16="http://schemas.microsoft.com/office/drawing/2014/main" id="{FD294D55-BC9C-47A4-865D-72F66A5271C4}"/>
              </a:ext>
            </a:extLst>
          </p:cNvPr>
          <p:cNvSpPr>
            <a:spLocks noGrp="1"/>
          </p:cNvSpPr>
          <p:nvPr>
            <p:ph idx="1"/>
          </p:nvPr>
        </p:nvSpPr>
        <p:spPr>
          <a:xfrm>
            <a:off x="6205964" y="1351147"/>
            <a:ext cx="5443452" cy="4373043"/>
          </a:xfrm>
        </p:spPr>
        <p:txBody>
          <a:bodyPr anchor="t">
            <a:normAutofit/>
          </a:bodyPr>
          <a:lstStyle/>
          <a:p>
            <a:r>
              <a:rPr lang="en-US" b="1">
                <a:solidFill>
                  <a:srgbClr val="FEFFFF"/>
                </a:solidFill>
              </a:rPr>
              <a:t>DIFFERENTIATED INSTRUCTION</a:t>
            </a:r>
          </a:p>
          <a:p>
            <a:r>
              <a:rPr lang="en-US" b="1">
                <a:solidFill>
                  <a:srgbClr val="FEFFFF"/>
                </a:solidFill>
              </a:rPr>
              <a:t>PERSONALIZED LEARNING</a:t>
            </a:r>
          </a:p>
          <a:p>
            <a:r>
              <a:rPr lang="en-US" b="1">
                <a:solidFill>
                  <a:srgbClr val="FEFFFF"/>
                </a:solidFill>
              </a:rPr>
              <a:t>DIVERSE CLASSROOM</a:t>
            </a:r>
          </a:p>
          <a:p>
            <a:r>
              <a:rPr lang="en-US" b="1">
                <a:solidFill>
                  <a:srgbClr val="FEFFFF"/>
                </a:solidFill>
              </a:rPr>
              <a:t>LEVELED CENTERS</a:t>
            </a:r>
          </a:p>
          <a:p>
            <a:r>
              <a:rPr lang="en-US" b="1">
                <a:solidFill>
                  <a:srgbClr val="FEFFFF"/>
                </a:solidFill>
              </a:rPr>
              <a:t>VOICE AND CHOICE</a:t>
            </a:r>
          </a:p>
          <a:p>
            <a:r>
              <a:rPr lang="en-US" b="1">
                <a:solidFill>
                  <a:srgbClr val="FEFFFF"/>
                </a:solidFill>
              </a:rPr>
              <a:t>PROJECT BASED LEARNING</a:t>
            </a:r>
          </a:p>
          <a:p>
            <a:r>
              <a:rPr lang="en-US" b="1">
                <a:solidFill>
                  <a:srgbClr val="FEFFFF"/>
                </a:solidFill>
              </a:rPr>
              <a:t>ADAPTIVE LEARNING</a:t>
            </a:r>
          </a:p>
          <a:p>
            <a:r>
              <a:rPr lang="en-US" b="1">
                <a:solidFill>
                  <a:srgbClr val="FEFFFF"/>
                </a:solidFill>
              </a:rPr>
              <a:t>ENRICHMENT AND REMEDIATION</a:t>
            </a:r>
          </a:p>
          <a:p>
            <a:endParaRPr lang="en-US" sz="2000">
              <a:solidFill>
                <a:srgbClr val="FEFFFF"/>
              </a:solidFill>
            </a:endParaRPr>
          </a:p>
        </p:txBody>
      </p:sp>
    </p:spTree>
    <p:extLst>
      <p:ext uri="{BB962C8B-B14F-4D97-AF65-F5344CB8AC3E}">
        <p14:creationId xmlns:p14="http://schemas.microsoft.com/office/powerpoint/2010/main" val="2356934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DB278-1659-423F-AF3D-19178F2175FA}"/>
              </a:ext>
            </a:extLst>
          </p:cNvPr>
          <p:cNvSpPr>
            <a:spLocks noGrp="1"/>
          </p:cNvSpPr>
          <p:nvPr>
            <p:ph type="title"/>
          </p:nvPr>
        </p:nvSpPr>
        <p:spPr>
          <a:xfrm>
            <a:off x="1103466" y="923366"/>
            <a:ext cx="5828414" cy="1325563"/>
          </a:xfrm>
          <a:solidFill>
            <a:schemeClr val="bg1"/>
          </a:solidFill>
          <a:ln w="57150">
            <a:solidFill>
              <a:schemeClr val="tx1"/>
            </a:solidFill>
          </a:ln>
        </p:spPr>
        <p:txBody>
          <a:bodyPr/>
          <a:lstStyle/>
          <a:p>
            <a:r>
              <a:rPr lang="en-US" b="1">
                <a:latin typeface="+mn-lt"/>
              </a:rPr>
              <a:t>HOW DO WE PLAN FOR LEVELED INSTRUCTION</a:t>
            </a:r>
          </a:p>
        </p:txBody>
      </p:sp>
      <p:pic>
        <p:nvPicPr>
          <p:cNvPr id="4" name="Picture 2" descr="Chips N Salsa, Dancing on Behance">
            <a:extLst>
              <a:ext uri="{FF2B5EF4-FFF2-40B4-BE49-F238E27FC236}">
                <a16:creationId xmlns:a16="http://schemas.microsoft.com/office/drawing/2014/main" id="{1DED0C98-5E92-4BEB-B6D2-9FBA1EA9B4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9320" y="261074"/>
            <a:ext cx="3145774" cy="245125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D294D55-BC9C-47A4-865D-72F66A5271C4}"/>
              </a:ext>
            </a:extLst>
          </p:cNvPr>
          <p:cNvSpPr>
            <a:spLocks noGrp="1"/>
          </p:cNvSpPr>
          <p:nvPr>
            <p:ph idx="1"/>
          </p:nvPr>
        </p:nvSpPr>
        <p:spPr>
          <a:xfrm>
            <a:off x="890814" y="3111094"/>
            <a:ext cx="10410371" cy="3368159"/>
          </a:xfrm>
          <a:solidFill>
            <a:schemeClr val="bg1"/>
          </a:solidFill>
          <a:ln w="165100" cmpd="dbl">
            <a:solidFill>
              <a:schemeClr val="tx1"/>
            </a:solidFill>
          </a:ln>
        </p:spPr>
        <p:txBody>
          <a:bodyPr>
            <a:normAutofit/>
          </a:bodyPr>
          <a:lstStyle/>
          <a:p>
            <a:endParaRPr lang="en-US" sz="2400" b="1"/>
          </a:p>
          <a:p>
            <a:r>
              <a:rPr lang="en-US" sz="3200" b="1"/>
              <a:t>SELECT UNIT OR LESSON THEME</a:t>
            </a:r>
          </a:p>
          <a:p>
            <a:r>
              <a:rPr lang="en-US" sz="3200" b="1"/>
              <a:t>PULL STANDARDS THAT MATCH YOUR THEME</a:t>
            </a:r>
          </a:p>
          <a:p>
            <a:r>
              <a:rPr lang="en-US" sz="3200" b="1"/>
              <a:t>SORT STANDARDS – NICE TO KNOW (FAMILIAR WITH), IMPORTANT TO KNOW (SUPPORTING STANDARDS), AND NEED TO KNOW (PRIORITIZED STANDARDS)</a:t>
            </a:r>
          </a:p>
          <a:p>
            <a:pPr marL="0" indent="0">
              <a:buNone/>
            </a:pPr>
            <a:endParaRPr lang="en-US" sz="1800" b="1"/>
          </a:p>
          <a:p>
            <a:endParaRPr lang="en-US" sz="3200" b="1"/>
          </a:p>
        </p:txBody>
      </p:sp>
    </p:spTree>
    <p:extLst>
      <p:ext uri="{BB962C8B-B14F-4D97-AF65-F5344CB8AC3E}">
        <p14:creationId xmlns:p14="http://schemas.microsoft.com/office/powerpoint/2010/main" val="8582382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TotalTime>
  <Words>4331</Words>
  <Application>Microsoft Office PowerPoint</Application>
  <PresentationFormat>Widescreen</PresentationFormat>
  <Paragraphs>560</Paragraphs>
  <Slides>54</Slides>
  <Notes>54</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Calibri Light</vt:lpstr>
      <vt:lpstr>Eras Bold ITC</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LEVELED INSTRUCTION?</vt:lpstr>
      <vt:lpstr>HOW DO WE PLAN FOR LEVELED INSTRUCTION</vt:lpstr>
      <vt:lpstr>ASSESSING YOUR STUDENTS</vt:lpstr>
      <vt:lpstr>PowerPoint Presentation</vt:lpstr>
      <vt:lpstr>PowerPoint Presentation</vt:lpstr>
      <vt:lpstr>PowerPoint Presentation</vt:lpstr>
      <vt:lpstr>PowerPoint Presentation</vt:lpstr>
      <vt:lpstr>PowerPoint Presentation</vt:lpstr>
      <vt:lpstr>LEVELED STARTING POINTS 0 1 2 3</vt:lpstr>
      <vt:lpstr>GOAL….MOVING YOUR ENTIRE CLASS TO 3.0</vt:lpstr>
      <vt:lpstr>PowerPoint Presentation</vt:lpstr>
      <vt:lpstr>PowerPoint Presentation</vt:lpstr>
      <vt:lpstr>PowerPoint Presentation</vt:lpstr>
      <vt:lpstr>PowerPoint Presentation</vt:lpstr>
      <vt:lpstr>PowerPoint Presentation</vt:lpstr>
      <vt:lpstr>LEVELED INSTRUCTION</vt:lpstr>
      <vt:lpstr>PowerPoint Presentation</vt:lpstr>
      <vt:lpstr>PowerPoint Presentation</vt:lpstr>
      <vt:lpstr>PowerPoint Presentation</vt:lpstr>
      <vt:lpstr>PowerPoint Presentation</vt:lpstr>
      <vt:lpstr>PowerPoint Presentation</vt:lpstr>
      <vt:lpstr>PowerPoint Presentation</vt:lpstr>
      <vt:lpstr>LEVELED INSTRUCTION</vt:lpstr>
      <vt:lpstr>PowerPoint Presentation</vt:lpstr>
      <vt:lpstr>PowerPoint Presentation</vt:lpstr>
      <vt:lpstr>PowerPoint Presentation</vt:lpstr>
      <vt:lpstr>LEVELED INSTRUCTION</vt:lpstr>
      <vt:lpstr>PowerPoint Presentation</vt:lpstr>
      <vt:lpstr>LEVELED INSTRUCTION</vt:lpstr>
      <vt:lpstr>PowerPoint Presentation</vt:lpstr>
      <vt:lpstr>PowerPoint Presentation</vt:lpstr>
      <vt:lpstr>PowerPoint Presentation</vt:lpstr>
      <vt:lpstr>LEVELED INSTRUCTION</vt:lpstr>
      <vt:lpstr>PowerPoint Presentation</vt:lpstr>
      <vt:lpstr>LEVELED INSTRUCTION</vt:lpstr>
      <vt:lpstr>PowerPoint Presentation</vt:lpstr>
      <vt:lpstr>LEVELED INSTRUCTION</vt:lpstr>
      <vt:lpstr>PowerPoint Presentation</vt:lpstr>
      <vt:lpstr>PowerPoint Presentation</vt:lpstr>
      <vt:lpstr>Would anyone like to share a leveled instruction idea?  Does anyone have a question for us?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Ali-ahmad, Susan Laurie V</dc:creator>
  <cp:lastModifiedBy>Susan Ahmad</cp:lastModifiedBy>
  <cp:revision>37</cp:revision>
  <dcterms:created xsi:type="dcterms:W3CDTF">2021-12-02T20:01:39Z</dcterms:created>
  <dcterms:modified xsi:type="dcterms:W3CDTF">2022-01-25T00:26:44Z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ee3c538-ec52-435f-ae58-017644bd9513_Enabled">
    <vt:lpwstr>true</vt:lpwstr>
  </property>
  <property fmtid="{D5CDD505-2E9C-101B-9397-08002B2CF9AE}" pid="3" name="MSIP_Label_0ee3c538-ec52-435f-ae58-017644bd9513_SetDate">
    <vt:lpwstr>2021-12-02T20:01:39Z</vt:lpwstr>
  </property>
  <property fmtid="{D5CDD505-2E9C-101B-9397-08002B2CF9AE}" pid="4" name="MSIP_Label_0ee3c538-ec52-435f-ae58-017644bd9513_Method">
    <vt:lpwstr>Standard</vt:lpwstr>
  </property>
  <property fmtid="{D5CDD505-2E9C-101B-9397-08002B2CF9AE}" pid="5" name="MSIP_Label_0ee3c538-ec52-435f-ae58-017644bd9513_Name">
    <vt:lpwstr>0ee3c538-ec52-435f-ae58-017644bd9513</vt:lpwstr>
  </property>
  <property fmtid="{D5CDD505-2E9C-101B-9397-08002B2CF9AE}" pid="6" name="MSIP_Label_0ee3c538-ec52-435f-ae58-017644bd9513_SiteId">
    <vt:lpwstr>0cdcb198-8169-4b70-ba9f-da7e3ba700c2</vt:lpwstr>
  </property>
  <property fmtid="{D5CDD505-2E9C-101B-9397-08002B2CF9AE}" pid="7" name="MSIP_Label_0ee3c538-ec52-435f-ae58-017644bd9513_ActionId">
    <vt:lpwstr>b2454dd1-b51c-404e-89ef-f8cba1897df7</vt:lpwstr>
  </property>
  <property fmtid="{D5CDD505-2E9C-101B-9397-08002B2CF9AE}" pid="8" name="MSIP_Label_0ee3c538-ec52-435f-ae58-017644bd9513_ContentBits">
    <vt:lpwstr>0</vt:lpwstr>
  </property>
</Properties>
</file>