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8" r:id="rId1"/>
  </p:sldMasterIdLst>
  <p:notesMasterIdLst>
    <p:notesMasterId r:id="rId47"/>
  </p:notesMasterIdLst>
  <p:handoutMasterIdLst>
    <p:handoutMasterId r:id="rId48"/>
  </p:handoutMasterIdLst>
  <p:sldIdLst>
    <p:sldId id="256" r:id="rId2"/>
    <p:sldId id="327" r:id="rId3"/>
    <p:sldId id="349" r:id="rId4"/>
    <p:sldId id="257" r:id="rId5"/>
    <p:sldId id="283" r:id="rId6"/>
    <p:sldId id="282" r:id="rId7"/>
    <p:sldId id="347" r:id="rId8"/>
    <p:sldId id="284" r:id="rId9"/>
    <p:sldId id="271" r:id="rId10"/>
    <p:sldId id="274" r:id="rId11"/>
    <p:sldId id="292" r:id="rId12"/>
    <p:sldId id="286" r:id="rId13"/>
    <p:sldId id="352" r:id="rId14"/>
    <p:sldId id="337" r:id="rId15"/>
    <p:sldId id="289" r:id="rId16"/>
    <p:sldId id="293" r:id="rId17"/>
    <p:sldId id="266" r:id="rId18"/>
    <p:sldId id="323" r:id="rId19"/>
    <p:sldId id="353" r:id="rId20"/>
    <p:sldId id="326" r:id="rId21"/>
    <p:sldId id="348" r:id="rId22"/>
    <p:sldId id="291" r:id="rId23"/>
    <p:sldId id="354" r:id="rId24"/>
    <p:sldId id="346" r:id="rId25"/>
    <p:sldId id="338" r:id="rId26"/>
    <p:sldId id="332" r:id="rId27"/>
    <p:sldId id="324" r:id="rId28"/>
    <p:sldId id="265" r:id="rId29"/>
    <p:sldId id="335" r:id="rId30"/>
    <p:sldId id="339" r:id="rId31"/>
    <p:sldId id="264" r:id="rId32"/>
    <p:sldId id="340" r:id="rId33"/>
    <p:sldId id="272" r:id="rId34"/>
    <p:sldId id="276" r:id="rId35"/>
    <p:sldId id="258" r:id="rId36"/>
    <p:sldId id="278" r:id="rId37"/>
    <p:sldId id="341" r:id="rId38"/>
    <p:sldId id="277" r:id="rId39"/>
    <p:sldId id="342" r:id="rId40"/>
    <p:sldId id="280" r:id="rId41"/>
    <p:sldId id="288" r:id="rId42"/>
    <p:sldId id="334" r:id="rId43"/>
    <p:sldId id="344" r:id="rId44"/>
    <p:sldId id="343" r:id="rId45"/>
    <p:sldId id="285"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CC0000"/>
    <a:srgbClr val="2FBBB8"/>
    <a:srgbClr val="2B4517"/>
    <a:srgbClr val="FF3B60"/>
    <a:srgbClr val="FF0535"/>
    <a:srgbClr val="CC0027"/>
    <a:srgbClr val="DE002A"/>
    <a:srgbClr val="F95551"/>
    <a:srgbClr val="FF9F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22" autoAdjust="0"/>
    <p:restoredTop sz="94660"/>
  </p:normalViewPr>
  <p:slideViewPr>
    <p:cSldViewPr snapToGrid="0">
      <p:cViewPr varScale="1">
        <p:scale>
          <a:sx n="49" d="100"/>
          <a:sy n="49" d="100"/>
        </p:scale>
        <p:origin x="730" y="45"/>
      </p:cViewPr>
      <p:guideLst/>
    </p:cSldViewPr>
  </p:slideViewPr>
  <p:notesTextViewPr>
    <p:cViewPr>
      <p:scale>
        <a:sx n="1" d="1"/>
        <a:sy n="1" d="1"/>
      </p:scale>
      <p:origin x="0" y="0"/>
    </p:cViewPr>
  </p:notesTextViewPr>
  <p:notesViewPr>
    <p:cSldViewPr snapToGrid="0">
      <p:cViewPr varScale="1">
        <p:scale>
          <a:sx n="37" d="100"/>
          <a:sy n="37" d="100"/>
        </p:scale>
        <p:origin x="2445" y="3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5E357D-43B9-4C9F-9C66-5D0C7D6E843C}"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5B2B0608-C6F1-432A-A1D5-5212AA3AE72C}" type="pres">
      <dgm:prSet presAssocID="{3A5E357D-43B9-4C9F-9C66-5D0C7D6E843C}" presName="linear" presStyleCnt="0">
        <dgm:presLayoutVars>
          <dgm:animLvl val="lvl"/>
          <dgm:resizeHandles val="exact"/>
        </dgm:presLayoutVars>
      </dgm:prSet>
      <dgm:spPr/>
    </dgm:pt>
  </dgm:ptLst>
  <dgm:cxnLst>
    <dgm:cxn modelId="{88CDACB7-ED1F-4A98-AE8E-0E062D840F33}" type="presOf" srcId="{3A5E357D-43B9-4C9F-9C66-5D0C7D6E843C}" destId="{5B2B0608-C6F1-432A-A1D5-5212AA3AE72C}"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5E357D-43B9-4C9F-9C66-5D0C7D6E843C}"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8A9224E5-C1AE-48F8-A4DE-FC51E467E39D}">
      <dgm:prSet custT="1"/>
      <dgm:spPr/>
      <dgm:t>
        <a:bodyPr/>
        <a:lstStyle/>
        <a:p>
          <a:r>
            <a:rPr lang="en-US" sz="2400" b="1" dirty="0">
              <a:solidFill>
                <a:schemeClr val="accent3">
                  <a:lumMod val="50000"/>
                </a:schemeClr>
              </a:solidFill>
            </a:rPr>
            <a:t>Take a survey of what each student enjoys doing and what their interests are. </a:t>
          </a:r>
        </a:p>
        <a:p>
          <a:r>
            <a:rPr lang="en-US" sz="2400" b="1" dirty="0"/>
            <a:t>Questions: Do you like to help the teacher?…..Do you like to sing?….Are you good at reading rhythms?... Do you like to dance?….Do you like to be the leader?… Do you get nervous when you are asked to do something in front of the class?... What is your favorite rhythm instrument?...What is your favorite subject?...What is your favorite sport?</a:t>
          </a:r>
        </a:p>
        <a:p>
          <a:r>
            <a:rPr lang="en-US" sz="2400" b="1" dirty="0">
              <a:solidFill>
                <a:schemeClr val="accent3">
                  <a:lumMod val="50000"/>
                </a:schemeClr>
              </a:solidFill>
            </a:rPr>
            <a:t>This will come in handy when you need to encourage good behavior with a challenging student. (Make your first question “What is your name and who is your homeroom teacher?”)</a:t>
          </a:r>
        </a:p>
      </dgm:t>
    </dgm:pt>
    <dgm:pt modelId="{A1E62E9C-EE23-468F-984C-87EACAAF0276}" type="parTrans" cxnId="{3025F04E-2A72-4EAD-A30F-CC1738C4DB1E}">
      <dgm:prSet/>
      <dgm:spPr/>
      <dgm:t>
        <a:bodyPr/>
        <a:lstStyle/>
        <a:p>
          <a:endParaRPr lang="en-US"/>
        </a:p>
      </dgm:t>
    </dgm:pt>
    <dgm:pt modelId="{74A75502-47DD-4447-9F6C-A8DDFE2120C9}" type="sibTrans" cxnId="{3025F04E-2A72-4EAD-A30F-CC1738C4DB1E}">
      <dgm:prSet/>
      <dgm:spPr/>
      <dgm:t>
        <a:bodyPr/>
        <a:lstStyle/>
        <a:p>
          <a:endParaRPr lang="en-US"/>
        </a:p>
      </dgm:t>
    </dgm:pt>
    <dgm:pt modelId="{5B2B0608-C6F1-432A-A1D5-5212AA3AE72C}" type="pres">
      <dgm:prSet presAssocID="{3A5E357D-43B9-4C9F-9C66-5D0C7D6E843C}" presName="linear" presStyleCnt="0">
        <dgm:presLayoutVars>
          <dgm:animLvl val="lvl"/>
          <dgm:resizeHandles val="exact"/>
        </dgm:presLayoutVars>
      </dgm:prSet>
      <dgm:spPr/>
    </dgm:pt>
    <dgm:pt modelId="{D42297FC-E679-43F3-98C5-FD83F5C2CC54}" type="pres">
      <dgm:prSet presAssocID="{8A9224E5-C1AE-48F8-A4DE-FC51E467E39D}" presName="parentText" presStyleLbl="node1" presStyleIdx="0" presStyleCnt="1" custLinFactNeighborY="5780">
        <dgm:presLayoutVars>
          <dgm:chMax val="0"/>
          <dgm:bulletEnabled val="1"/>
        </dgm:presLayoutVars>
      </dgm:prSet>
      <dgm:spPr/>
    </dgm:pt>
  </dgm:ptLst>
  <dgm:cxnLst>
    <dgm:cxn modelId="{E84C633A-AE0D-43FE-87D5-51A25D0CC547}" type="presOf" srcId="{8A9224E5-C1AE-48F8-A4DE-FC51E467E39D}" destId="{D42297FC-E679-43F3-98C5-FD83F5C2CC54}" srcOrd="0" destOrd="0" presId="urn:microsoft.com/office/officeart/2005/8/layout/vList2"/>
    <dgm:cxn modelId="{3025F04E-2A72-4EAD-A30F-CC1738C4DB1E}" srcId="{3A5E357D-43B9-4C9F-9C66-5D0C7D6E843C}" destId="{8A9224E5-C1AE-48F8-A4DE-FC51E467E39D}" srcOrd="0" destOrd="0" parTransId="{A1E62E9C-EE23-468F-984C-87EACAAF0276}" sibTransId="{74A75502-47DD-4447-9F6C-A8DDFE2120C9}"/>
    <dgm:cxn modelId="{88CDACB7-ED1F-4A98-AE8E-0E062D840F33}" type="presOf" srcId="{3A5E357D-43B9-4C9F-9C66-5D0C7D6E843C}" destId="{5B2B0608-C6F1-432A-A1D5-5212AA3AE72C}" srcOrd="0" destOrd="0" presId="urn:microsoft.com/office/officeart/2005/8/layout/vList2"/>
    <dgm:cxn modelId="{A894C558-B14E-4802-8C70-76EED910E7CA}" type="presParOf" srcId="{5B2B0608-C6F1-432A-A1D5-5212AA3AE72C}" destId="{D42297FC-E679-43F3-98C5-FD83F5C2CC5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297FC-E679-43F3-98C5-FD83F5C2CC54}">
      <dsp:nvSpPr>
        <dsp:cNvPr id="0" name=""/>
        <dsp:cNvSpPr/>
      </dsp:nvSpPr>
      <dsp:spPr>
        <a:xfrm>
          <a:off x="0" y="751508"/>
          <a:ext cx="8632902" cy="4639050"/>
        </a:xfrm>
        <a:prstGeom prst="roundRect">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accent3">
                  <a:lumMod val="50000"/>
                </a:schemeClr>
              </a:solidFill>
            </a:rPr>
            <a:t>Take a survey of what each student enjoys doing and what their interests are. </a:t>
          </a:r>
        </a:p>
        <a:p>
          <a:pPr marL="0" lvl="0" indent="0" algn="l" defTabSz="1066800">
            <a:lnSpc>
              <a:spcPct val="90000"/>
            </a:lnSpc>
            <a:spcBef>
              <a:spcPct val="0"/>
            </a:spcBef>
            <a:spcAft>
              <a:spcPct val="35000"/>
            </a:spcAft>
            <a:buNone/>
          </a:pPr>
          <a:r>
            <a:rPr lang="en-US" sz="2400" b="1" kern="1200" dirty="0"/>
            <a:t>Questions: Do you like to help the teacher?…..Do you like to sing?….Are you good at reading rhythms?... Do you like to dance?….Do you like to be the leader?… Do you get nervous when you are asked to do something in front of the class?... What is your favorite rhythm instrument?...What is your favorite subject?...What is your favorite sport?</a:t>
          </a:r>
        </a:p>
        <a:p>
          <a:pPr marL="0" lvl="0" indent="0" algn="l" defTabSz="1066800">
            <a:lnSpc>
              <a:spcPct val="90000"/>
            </a:lnSpc>
            <a:spcBef>
              <a:spcPct val="0"/>
            </a:spcBef>
            <a:spcAft>
              <a:spcPct val="35000"/>
            </a:spcAft>
            <a:buNone/>
          </a:pPr>
          <a:r>
            <a:rPr lang="en-US" sz="2400" b="1" kern="1200" dirty="0">
              <a:solidFill>
                <a:schemeClr val="accent3">
                  <a:lumMod val="50000"/>
                </a:schemeClr>
              </a:solidFill>
            </a:rPr>
            <a:t>This will come in handy when you need to encourage good behavior with a challenging student. (Make your first question “What is your name and who is your homeroom teacher?”)</a:t>
          </a:r>
        </a:p>
      </dsp:txBody>
      <dsp:txXfrm>
        <a:off x="226460" y="977968"/>
        <a:ext cx="8179982" cy="41861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522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5E1A0E-CD4C-480F-9003-07D6F78DF7F5}" type="datetimeFigureOut">
              <a:rPr lang="en-US" smtClean="0"/>
              <a:t>5/25/2020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26747-39BF-46EB-A2F0-6C9400E04AAD}" type="slidenum">
              <a:rPr lang="en-US" smtClean="0"/>
              <a:t>‹#›</a:t>
            </a:fld>
            <a:endParaRPr lang="en-US"/>
          </a:p>
        </p:txBody>
      </p:sp>
    </p:spTree>
    <p:extLst>
      <p:ext uri="{BB962C8B-B14F-4D97-AF65-F5344CB8AC3E}">
        <p14:creationId xmlns:p14="http://schemas.microsoft.com/office/powerpoint/2010/main" val="2935094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EA0C0817-A112-4847-8014-A94B7D2A4EA3}" type="datetime1">
              <a:rPr lang="en-US" smtClean="0"/>
              <a:t>5/25/2020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99193489"/>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5/25/2020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08068941"/>
      </p:ext>
    </p:extLst>
  </p:cSld>
  <p:clrMapOvr>
    <a:masterClrMapping/>
  </p:clrMapOvr>
  <p:transition spd="slow">
    <p:push dir="u"/>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5/25/2020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81303604"/>
      </p:ext>
    </p:extLst>
  </p:cSld>
  <p:clrMapOvr>
    <a:masterClrMapping/>
  </p:clrMapOvr>
  <p:transition spd="slow">
    <p:push dir="u"/>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5/25/2020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37323224"/>
      </p:ext>
    </p:extLst>
  </p:cSld>
  <p:clrMapOvr>
    <a:masterClrMapping/>
  </p:clrMapOvr>
  <p:transition spd="slow">
    <p:push dir="u"/>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5/25/2020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81513216"/>
      </p:ext>
    </p:extLst>
  </p:cSld>
  <p:clrMapOvr>
    <a:masterClrMapping/>
  </p:clrMapOvr>
  <p:transition spd="slow">
    <p:push dir="u"/>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5/25/2020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06928314"/>
      </p:ext>
    </p:extLst>
  </p:cSld>
  <p:clrMapOvr>
    <a:masterClrMapping/>
  </p:clrMapOvr>
  <p:transition spd="slow">
    <p:push dir="u"/>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5/25/2020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16521864"/>
      </p:ext>
    </p:extLst>
  </p:cSld>
  <p:clrMapOvr>
    <a:masterClrMapping/>
  </p:clrMapOvr>
  <p:transition spd="slow">
    <p:push dir="u"/>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20238861"/>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8310575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4904681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6679862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5/25/2020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709145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5/25/2020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3393498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5/25/2020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4073935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03636942-C211-4B28-8DBD-C953E00AF71B}" type="datetime1">
              <a:rPr lang="en-US" smtClean="0"/>
              <a:t>5/25/2020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04845967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5/25/2020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9228181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5/25/2020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3412710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6FA2B21-3FCD-4721-B95C-427943F61125}" type="datetime1">
              <a:rPr lang="en-US" smtClean="0"/>
              <a:t>5/25/2020</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19494046"/>
      </p:ext>
    </p:extLst>
  </p:cSld>
  <p:clrMap bg1="dk1" tx1="lt1" bg2="dk2" tx2="lt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 id="2147484012" r:id="rId14"/>
    <p:sldLayoutId id="2147484013" r:id="rId15"/>
    <p:sldLayoutId id="2147484014" r:id="rId16"/>
    <p:sldLayoutId id="2147484015" r:id="rId17"/>
  </p:sldLayoutIdLst>
  <p:transition spd="slow">
    <p:push dir="u"/>
  </p:transition>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8.jpeg"/><Relationship Id="rId4" Type="http://schemas.openxmlformats.org/officeDocument/2006/relationships/diagramLayout" Target="../diagrams/layout1.xml"/><Relationship Id="rId9"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png"/><Relationship Id="rId7" Type="http://schemas.openxmlformats.org/officeDocument/2006/relationships/hyperlink" Target="https://www.idoceo.net/index.php/en/" TargetMode="Externa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hyperlink" Target="https://amazingdaysatschool.blogspot.com/search/label/Class%20Dojo"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amusicteachersjourney.blogspot.de/2014/08/happy-new-year.html" TargetMode="Externa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hyperlink" Target="https://www.plickers.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www.physeddepot.com/plickers-magnets-plagnets.html" TargetMode="Externa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jp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hyperlink" Target="https://www.physeddepot.com/plickers-magnets-plagnets.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hyperlink" Target="https://padlet.com/ahmad5/72glepqcmshylerx"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png"/><Relationship Id="rId4" Type="http://schemas.openxmlformats.org/officeDocument/2006/relationships/hyperlink" Target="https://www.decorativelightcovers.com/"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4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triviamaker.com/gamepreviewnew.php?game=GameData&amp;screen=splash&amp;gameid=20200512158930400982325"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susanahmad@yahoo.com"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4.png"/><Relationship Id="rId5" Type="http://schemas.openxmlformats.org/officeDocument/2006/relationships/hyperlink" Target="http://twitter.com/LWEMusicNotes" TargetMode="External"/><Relationship Id="rId4" Type="http://schemas.openxmlformats.org/officeDocument/2006/relationships/hyperlink" Target="https://mrsahmadsmusicnotes.weebly.com/"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77.png"/><Relationship Id="rId4" Type="http://schemas.openxmlformats.org/officeDocument/2006/relationships/diagramLayout" Target="../diagrams/layout2.xml"/><Relationship Id="rId9" Type="http://schemas.openxmlformats.org/officeDocument/2006/relationships/image" Target="../media/image76.png"/></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jpg"/><Relationship Id="rId5" Type="http://schemas.openxmlformats.org/officeDocument/2006/relationships/image" Target="../media/image16.png"/><Relationship Id="rId10" Type="http://schemas.openxmlformats.org/officeDocument/2006/relationships/image" Target="../media/image21.jpg"/><Relationship Id="rId4" Type="http://schemas.openxmlformats.org/officeDocument/2006/relationships/image" Target="../media/image15.png"/><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safeyoutube.net/w/6EqA"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6" name="Picture 5" descr="A group of people sitting at a table&#10;&#10;Description automatically generated">
            <a:extLst>
              <a:ext uri="{FF2B5EF4-FFF2-40B4-BE49-F238E27FC236}">
                <a16:creationId xmlns:a16="http://schemas.microsoft.com/office/drawing/2014/main" id="{3C9BA375-89CD-4B06-B84E-A46ECCF66925}"/>
              </a:ext>
            </a:extLst>
          </p:cNvPr>
          <p:cNvPicPr>
            <a:picLocks noChangeAspect="1"/>
          </p:cNvPicPr>
          <p:nvPr/>
        </p:nvPicPr>
        <p:blipFill rotWithShape="1">
          <a:blip r:embed="rId3">
            <a:extLst>
              <a:ext uri="{28A0092B-C50C-407E-A947-70E740481C1C}">
                <a14:useLocalDpi xmlns:a14="http://schemas.microsoft.com/office/drawing/2010/main" val="0"/>
              </a:ext>
            </a:extLst>
          </a:blip>
          <a:srcRect t="20015" b="5007"/>
          <a:stretch/>
        </p:blipFill>
        <p:spPr>
          <a:xfrm>
            <a:off x="575410" y="324542"/>
            <a:ext cx="4955434" cy="2786648"/>
          </a:xfrm>
          <a:prstGeom prst="rect">
            <a:avLst/>
          </a:prstGeom>
        </p:spPr>
      </p:pic>
      <p:pic>
        <p:nvPicPr>
          <p:cNvPr id="18" name="Picture 17">
            <a:extLst>
              <a:ext uri="{FF2B5EF4-FFF2-40B4-BE49-F238E27FC236}">
                <a16:creationId xmlns:a16="http://schemas.microsoft.com/office/drawing/2014/main" id="{25143D47-D86B-4678-BF2A-78C49074848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7987" y="1786"/>
            <a:ext cx="12188825" cy="6856214"/>
          </a:xfrm>
          <a:prstGeom prst="rect">
            <a:avLst/>
          </a:prstGeom>
        </p:spPr>
      </p:pic>
      <p:cxnSp>
        <p:nvCxnSpPr>
          <p:cNvPr id="20" name="Straight Connector 19">
            <a:extLst>
              <a:ext uri="{FF2B5EF4-FFF2-40B4-BE49-F238E27FC236}">
                <a16:creationId xmlns:a16="http://schemas.microsoft.com/office/drawing/2014/main" id="{AE6B8B01-566A-4F13-95E6-A8D4BFC07A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3733" y="0"/>
            <a:ext cx="680" cy="6858000"/>
          </a:xfrm>
          <a:prstGeom prst="line">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2" name="Straight Connector 21">
            <a:extLst>
              <a:ext uri="{FF2B5EF4-FFF2-40B4-BE49-F238E27FC236}">
                <a16:creationId xmlns:a16="http://schemas.microsoft.com/office/drawing/2014/main" id="{51819941-5C6B-4A3E-8AE9-DC4FAFE14B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90" y="3426338"/>
            <a:ext cx="6087381" cy="0"/>
          </a:xfrm>
          <a:prstGeom prst="line">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6" name="TextBox 15">
            <a:extLst>
              <a:ext uri="{FF2B5EF4-FFF2-40B4-BE49-F238E27FC236}">
                <a16:creationId xmlns:a16="http://schemas.microsoft.com/office/drawing/2014/main" id="{20C7F8F6-7DEA-4B3F-8273-F357E5ACA3D5}"/>
              </a:ext>
            </a:extLst>
          </p:cNvPr>
          <p:cNvSpPr txBox="1"/>
          <p:nvPr/>
        </p:nvSpPr>
        <p:spPr>
          <a:xfrm>
            <a:off x="6690934" y="3426338"/>
            <a:ext cx="4892112" cy="2800767"/>
          </a:xfrm>
          <a:prstGeom prst="rect">
            <a:avLst/>
          </a:prstGeom>
          <a:solidFill>
            <a:schemeClr val="bg2">
              <a:lumMod val="50000"/>
            </a:schemeClr>
          </a:solidFill>
        </p:spPr>
        <p:txBody>
          <a:bodyPr wrap="square" rtlCol="0">
            <a:spAutoFit/>
          </a:bodyPr>
          <a:lstStyle/>
          <a:p>
            <a:pPr algn="ctr"/>
            <a:endParaRPr lang="en-US" dirty="0">
              <a:latin typeface="Alba Super" panose="00000400000000000000" pitchFamily="2" charset="0"/>
            </a:endParaRPr>
          </a:p>
          <a:p>
            <a:pPr algn="ctr"/>
            <a:r>
              <a:rPr lang="en-US" sz="3600" dirty="0">
                <a:latin typeface="Alba Super" panose="00000400000000000000" pitchFamily="2" charset="0"/>
              </a:rPr>
              <a:t>Classroom Management</a:t>
            </a:r>
          </a:p>
          <a:p>
            <a:pPr algn="ctr"/>
            <a:r>
              <a:rPr lang="en-US" sz="3600" dirty="0">
                <a:solidFill>
                  <a:schemeClr val="bg2">
                    <a:lumMod val="60000"/>
                    <a:lumOff val="40000"/>
                  </a:schemeClr>
                </a:solidFill>
                <a:latin typeface="Alba Super" panose="00000400000000000000" pitchFamily="2" charset="0"/>
              </a:rPr>
              <a:t>Strategies </a:t>
            </a:r>
          </a:p>
          <a:p>
            <a:pPr algn="ctr"/>
            <a:r>
              <a:rPr lang="en-US" sz="3600" dirty="0">
                <a:solidFill>
                  <a:schemeClr val="bg2">
                    <a:lumMod val="60000"/>
                    <a:lumOff val="40000"/>
                  </a:schemeClr>
                </a:solidFill>
                <a:latin typeface="Alba Super" panose="00000400000000000000" pitchFamily="2" charset="0"/>
              </a:rPr>
              <a:t>That Work!</a:t>
            </a:r>
          </a:p>
          <a:p>
            <a:pPr algn="ctr"/>
            <a:endParaRPr lang="en-US" sz="1200" dirty="0">
              <a:latin typeface="Alba Super" panose="00000400000000000000" pitchFamily="2" charset="0"/>
            </a:endParaRPr>
          </a:p>
        </p:txBody>
      </p:sp>
      <p:sp>
        <p:nvSpPr>
          <p:cNvPr id="2" name="Oval 1">
            <a:extLst>
              <a:ext uri="{FF2B5EF4-FFF2-40B4-BE49-F238E27FC236}">
                <a16:creationId xmlns:a16="http://schemas.microsoft.com/office/drawing/2014/main" id="{87DC2B3E-0C1C-4584-B025-9A915BBE6973}"/>
              </a:ext>
            </a:extLst>
          </p:cNvPr>
          <p:cNvSpPr/>
          <p:nvPr/>
        </p:nvSpPr>
        <p:spPr>
          <a:xfrm>
            <a:off x="6494367" y="848495"/>
            <a:ext cx="2044977" cy="186784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9CC7B25-3B9D-497A-8213-F07CFEA89F03}"/>
              </a:ext>
            </a:extLst>
          </p:cNvPr>
          <p:cNvSpPr txBox="1"/>
          <p:nvPr/>
        </p:nvSpPr>
        <p:spPr>
          <a:xfrm>
            <a:off x="5694650" y="1492898"/>
            <a:ext cx="3644409" cy="707886"/>
          </a:xfrm>
          <a:prstGeom prst="rect">
            <a:avLst/>
          </a:prstGeom>
          <a:noFill/>
        </p:spPr>
        <p:txBody>
          <a:bodyPr wrap="square" rtlCol="0">
            <a:spAutoFit/>
          </a:bodyPr>
          <a:lstStyle/>
          <a:p>
            <a:pPr algn="ctr"/>
            <a:r>
              <a:rPr lang="en-US" sz="2000" dirty="0">
                <a:solidFill>
                  <a:schemeClr val="accent3">
                    <a:lumMod val="50000"/>
                  </a:schemeClr>
                </a:solidFill>
                <a:latin typeface="Arial Black" panose="020B0A04020102020204" pitchFamily="34" charset="0"/>
              </a:rPr>
              <a:t>Mrs. Ahmad’s </a:t>
            </a:r>
          </a:p>
          <a:p>
            <a:pPr algn="ctr"/>
            <a:r>
              <a:rPr lang="en-US" sz="2000" dirty="0">
                <a:solidFill>
                  <a:schemeClr val="accent3">
                    <a:lumMod val="50000"/>
                  </a:schemeClr>
                </a:solidFill>
                <a:latin typeface="Arial Black" panose="020B0A04020102020204" pitchFamily="34" charset="0"/>
              </a:rPr>
              <a:t>Music Notes</a:t>
            </a:r>
          </a:p>
        </p:txBody>
      </p:sp>
      <p:pic>
        <p:nvPicPr>
          <p:cNvPr id="1030" name="Picture 6" descr="Instrumental music can help you focus on your work - Playlists">
            <a:extLst>
              <a:ext uri="{FF2B5EF4-FFF2-40B4-BE49-F238E27FC236}">
                <a16:creationId xmlns:a16="http://schemas.microsoft.com/office/drawing/2014/main" id="{84B9072F-7607-4703-8130-EE3221055D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5239" y="658273"/>
            <a:ext cx="2955435" cy="12206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group of people sitting at a table&#10;&#10;Description automatically generated">
            <a:extLst>
              <a:ext uri="{FF2B5EF4-FFF2-40B4-BE49-F238E27FC236}">
                <a16:creationId xmlns:a16="http://schemas.microsoft.com/office/drawing/2014/main" id="{CE39A06E-3B84-4264-B4C5-FBA9D84357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2854" y="3678746"/>
            <a:ext cx="2141871" cy="2854712"/>
          </a:xfrm>
          <a:prstGeom prst="rect">
            <a:avLst/>
          </a:prstGeom>
        </p:spPr>
      </p:pic>
      <p:pic>
        <p:nvPicPr>
          <p:cNvPr id="8" name="Picture 7" descr="A group of people sitting posing for the camera&#10;&#10;Description automatically generated">
            <a:extLst>
              <a:ext uri="{FF2B5EF4-FFF2-40B4-BE49-F238E27FC236}">
                <a16:creationId xmlns:a16="http://schemas.microsoft.com/office/drawing/2014/main" id="{BD300914-E5C1-469E-93F2-F7CAA4C40E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15301" y="3678746"/>
            <a:ext cx="2141864" cy="2854703"/>
          </a:xfrm>
          <a:prstGeom prst="rect">
            <a:avLst/>
          </a:prstGeom>
        </p:spPr>
      </p:pic>
    </p:spTree>
    <p:extLst>
      <p:ext uri="{BB962C8B-B14F-4D97-AF65-F5344CB8AC3E}">
        <p14:creationId xmlns:p14="http://schemas.microsoft.com/office/powerpoint/2010/main" val="342834712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E2AFF0-0440-4F06-B1DF-78376F2D6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AB6B45E-632E-4C37-A285-6FAD80F71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2"/>
            <a:srcRect/>
            <a:tile tx="0" ty="0" sx="100000" sy="100000" flip="none" algn="tl"/>
          </a:blipFill>
          <a:ln>
            <a:noFill/>
          </a:ln>
        </p:spPr>
        <p:style>
          <a:lnRef idx="2">
            <a:schemeClr val="accent1">
              <a:shade val="50000"/>
            </a:schemeClr>
          </a:lnRef>
          <a:fillRef idx="1003">
            <a:schemeClr val="l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83EB5068-C0D4-4E76-BD26-80BDD83048DF}"/>
              </a:ext>
            </a:extLst>
          </p:cNvPr>
          <p:cNvGraphicFramePr>
            <a:graphicFrameLocks noGrp="1"/>
          </p:cNvGraphicFramePr>
          <p:nvPr>
            <p:ph idx="1"/>
            <p:extLst>
              <p:ext uri="{D42A27DB-BD31-4B8C-83A1-F6EECF244321}">
                <p14:modId xmlns:p14="http://schemas.microsoft.com/office/powerpoint/2010/main" val="3258067703"/>
              </p:ext>
            </p:extLst>
          </p:nvPr>
        </p:nvGraphicFramePr>
        <p:xfrm>
          <a:off x="3276600" y="206296"/>
          <a:ext cx="8632902" cy="6445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26E07FD1-C02A-4EDB-A26E-077D6BD15616}"/>
              </a:ext>
            </a:extLst>
          </p:cNvPr>
          <p:cNvGrpSpPr/>
          <p:nvPr/>
        </p:nvGrpSpPr>
        <p:grpSpPr>
          <a:xfrm>
            <a:off x="4572958" y="4670095"/>
            <a:ext cx="7172060" cy="1527370"/>
            <a:chOff x="0" y="4229839"/>
            <a:chExt cx="8733573" cy="2062282"/>
          </a:xfrm>
        </p:grpSpPr>
        <p:sp>
          <p:nvSpPr>
            <p:cNvPr id="7" name="Rectangle: Rounded Corners 6">
              <a:extLst>
                <a:ext uri="{FF2B5EF4-FFF2-40B4-BE49-F238E27FC236}">
                  <a16:creationId xmlns:a16="http://schemas.microsoft.com/office/drawing/2014/main" id="{3D42BC57-318F-4258-BAD9-21471E1404FE}"/>
                </a:ext>
              </a:extLst>
            </p:cNvPr>
            <p:cNvSpPr/>
            <p:nvPr/>
          </p:nvSpPr>
          <p:spPr>
            <a:xfrm>
              <a:off x="0" y="4229839"/>
              <a:ext cx="8632902" cy="2062282"/>
            </a:xfrm>
            <a:prstGeom prst="roundRect">
              <a:avLst/>
            </a:prstGeom>
          </p:spPr>
          <p:style>
            <a:lnRef idx="0">
              <a:schemeClr val="lt1">
                <a:hueOff val="0"/>
                <a:satOff val="0"/>
                <a:lumOff val="0"/>
                <a:alphaOff val="0"/>
              </a:schemeClr>
            </a:lnRef>
            <a:fillRef idx="3">
              <a:schemeClr val="accent2">
                <a:hueOff val="1613584"/>
                <a:satOff val="-856"/>
                <a:lumOff val="5685"/>
                <a:alphaOff val="0"/>
              </a:schemeClr>
            </a:fillRef>
            <a:effectRef idx="2">
              <a:schemeClr val="accent2">
                <a:hueOff val="1613584"/>
                <a:satOff val="-856"/>
                <a:lumOff val="5685"/>
                <a:alphaOff val="0"/>
              </a:schemeClr>
            </a:effectRef>
            <a:fontRef idx="minor">
              <a:schemeClr val="lt1"/>
            </a:fontRef>
          </p:style>
        </p:sp>
        <p:sp>
          <p:nvSpPr>
            <p:cNvPr id="8" name="Rectangle: Rounded Corners 4">
              <a:extLst>
                <a:ext uri="{FF2B5EF4-FFF2-40B4-BE49-F238E27FC236}">
                  <a16:creationId xmlns:a16="http://schemas.microsoft.com/office/drawing/2014/main" id="{C7163279-56D6-4C9C-8B85-F2BE4B504BC4}"/>
                </a:ext>
              </a:extLst>
            </p:cNvPr>
            <p:cNvSpPr txBox="1"/>
            <p:nvPr/>
          </p:nvSpPr>
          <p:spPr>
            <a:xfrm>
              <a:off x="100671" y="4330511"/>
              <a:ext cx="8632902" cy="18609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000" b="1" kern="1200" dirty="0">
                  <a:solidFill>
                    <a:schemeClr val="accent3">
                      <a:lumMod val="50000"/>
                    </a:schemeClr>
                  </a:solidFill>
                </a:rPr>
                <a:t>Track Behavior (specific details about behavior, date, time, location, any others involved, what they said, what you said …word for word, have student sign the form…should keep in a folder that is stored out of sight or even better in a digital folder)</a:t>
              </a:r>
            </a:p>
          </p:txBody>
        </p:sp>
      </p:grpSp>
      <p:pic>
        <p:nvPicPr>
          <p:cNvPr id="11" name="Picture 2" descr="Think Sheets to Save your Sanity Freebie | Classroom behavior ...">
            <a:extLst>
              <a:ext uri="{FF2B5EF4-FFF2-40B4-BE49-F238E27FC236}">
                <a16:creationId xmlns:a16="http://schemas.microsoft.com/office/drawing/2014/main" id="{AAC0C508-7F50-45C5-998A-46F02C5365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130" y="889318"/>
            <a:ext cx="3809518" cy="5079359"/>
          </a:xfrm>
          <a:prstGeom prst="rect">
            <a:avLst/>
          </a:prstGeom>
          <a:solidFill>
            <a:srgbClr val="FFFFFF">
              <a:shade val="85000"/>
            </a:srgbClr>
          </a:solidFill>
          <a:ln w="190500" cap="rnd">
            <a:solidFill>
              <a:srgbClr val="84C75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2" descr="REFLECTIVE THINKING SHEETS | sels2016">
            <a:extLst>
              <a:ext uri="{FF2B5EF4-FFF2-40B4-BE49-F238E27FC236}">
                <a16:creationId xmlns:a16="http://schemas.microsoft.com/office/drawing/2014/main" id="{A827646F-FD2D-437C-8A18-49CCC3F37A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34044" y="225981"/>
            <a:ext cx="3175555" cy="4106076"/>
          </a:xfrm>
          <a:prstGeom prst="rect">
            <a:avLst/>
          </a:prstGeom>
          <a:ln w="190500" cap="sq">
            <a:solidFill>
              <a:schemeClr val="accent1">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5122" name="Picture 2" descr="Leading to safe behavior, 7 principles - Brain Based Safety">
            <a:extLst>
              <a:ext uri="{FF2B5EF4-FFF2-40B4-BE49-F238E27FC236}">
                <a16:creationId xmlns:a16="http://schemas.microsoft.com/office/drawing/2014/main" id="{D09484A0-6944-44EA-8078-AEEE8CE1CAD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01333" y="3038009"/>
            <a:ext cx="2529801" cy="1425787"/>
          </a:xfrm>
          <a:prstGeom prst="rect">
            <a:avLst/>
          </a:prstGeom>
          <a:noFill/>
          <a:ln w="57150">
            <a:solidFill>
              <a:schemeClr val="accent3">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857332"/>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Abscract Blue Striped Background Canvas Print • Pixers® • We live ...">
            <a:extLst>
              <a:ext uri="{FF2B5EF4-FFF2-40B4-BE49-F238E27FC236}">
                <a16:creationId xmlns:a16="http://schemas.microsoft.com/office/drawing/2014/main" id="{36315CCE-707A-45E2-BC16-5EF7DD315D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32" t="4027" r="4803" b="12321"/>
          <a:stretch/>
        </p:blipFill>
        <p:spPr bwMode="auto">
          <a:xfrm rot="5400000">
            <a:off x="1089122" y="641729"/>
            <a:ext cx="6320052" cy="557454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B6E2466-5950-469B-A532-2DCA5A0F71BF}"/>
              </a:ext>
            </a:extLst>
          </p:cNvPr>
          <p:cNvPicPr>
            <a:picLocks noChangeAspect="1"/>
          </p:cNvPicPr>
          <p:nvPr/>
        </p:nvPicPr>
        <p:blipFill>
          <a:blip r:embed="rId3"/>
          <a:stretch>
            <a:fillRect/>
          </a:stretch>
        </p:blipFill>
        <p:spPr>
          <a:xfrm>
            <a:off x="2203469" y="812441"/>
            <a:ext cx="8141900" cy="5210816"/>
          </a:xfrm>
          <a:prstGeom prst="rect">
            <a:avLst/>
          </a:prstGeom>
        </p:spPr>
      </p:pic>
      <p:pic>
        <p:nvPicPr>
          <p:cNvPr id="20484" name="Picture 4" descr="Check Mark Legacy Icon Tags Icons Etc - Blue Check Mark Png - Free ...">
            <a:extLst>
              <a:ext uri="{FF2B5EF4-FFF2-40B4-BE49-F238E27FC236}">
                <a16:creationId xmlns:a16="http://schemas.microsoft.com/office/drawing/2014/main" id="{B92BE464-733F-44D5-B358-CE48552F89E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216" r="22247"/>
          <a:stretch/>
        </p:blipFill>
        <p:spPr bwMode="auto">
          <a:xfrm rot="984727">
            <a:off x="9886648" y="3701133"/>
            <a:ext cx="1237785" cy="1442825"/>
          </a:xfrm>
          <a:prstGeom prst="rect">
            <a:avLst/>
          </a:prstGeom>
          <a:solidFill>
            <a:srgbClr val="FFFFFF">
              <a:shade val="85000"/>
            </a:srgbClr>
          </a:solidFill>
          <a:ln w="88900" cap="sq">
            <a:solidFill>
              <a:schemeClr val="bg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576136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2000"/>
                                        <p:tgtEl>
                                          <p:spTgt spid="20484"/>
                                        </p:tgtEl>
                                      </p:cBhvr>
                                    </p:animEffect>
                                    <p:anim calcmode="lin" valueType="num">
                                      <p:cBhvr>
                                        <p:cTn id="8" dur="2000" fill="hold"/>
                                        <p:tgtEl>
                                          <p:spTgt spid="20484"/>
                                        </p:tgtEl>
                                        <p:attrNameLst>
                                          <p:attrName>ppt_w</p:attrName>
                                        </p:attrNameLst>
                                      </p:cBhvr>
                                      <p:tavLst>
                                        <p:tav tm="0" fmla="#ppt_w*sin(2.5*pi*$)">
                                          <p:val>
                                            <p:fltVal val="0"/>
                                          </p:val>
                                        </p:tav>
                                        <p:tav tm="100000">
                                          <p:val>
                                            <p:fltVal val="1"/>
                                          </p:val>
                                        </p:tav>
                                      </p:tavLst>
                                    </p:anim>
                                    <p:anim calcmode="lin" valueType="num">
                                      <p:cBhvr>
                                        <p:cTn id="9" dur="2000" fill="hold"/>
                                        <p:tgtEl>
                                          <p:spTgt spid="2048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40" name="Picture 139">
            <a:extLst>
              <a:ext uri="{FF2B5EF4-FFF2-40B4-BE49-F238E27FC236}">
                <a16:creationId xmlns:a16="http://schemas.microsoft.com/office/drawing/2014/main" id="{5C819037-A607-4A7B-ADF1-B04516199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2" name="Freeform: Shape 141">
            <a:extLst>
              <a:ext uri="{FF2B5EF4-FFF2-40B4-BE49-F238E27FC236}">
                <a16:creationId xmlns:a16="http://schemas.microsoft.com/office/drawing/2014/main" id="{93898D41-1314-4CA6-8C58-77AA15009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5727" y="1312278"/>
            <a:ext cx="6766273" cy="5545722"/>
          </a:xfrm>
          <a:custGeom>
            <a:avLst/>
            <a:gdLst>
              <a:gd name="connsiteX0" fmla="*/ 4280937 w 6766273"/>
              <a:gd name="connsiteY0" fmla="*/ 0 h 5545722"/>
              <a:gd name="connsiteX1" fmla="*/ 6674449 w 6766273"/>
              <a:gd name="connsiteY1" fmla="*/ 731117 h 5545722"/>
              <a:gd name="connsiteX2" fmla="*/ 6766273 w 6766273"/>
              <a:gd name="connsiteY2" fmla="*/ 796414 h 5545722"/>
              <a:gd name="connsiteX3" fmla="*/ 6766273 w 6766273"/>
              <a:gd name="connsiteY3" fmla="*/ 5545722 h 5545722"/>
              <a:gd name="connsiteX4" fmla="*/ 190124 w 6766273"/>
              <a:gd name="connsiteY4" fmla="*/ 5545722 h 5545722"/>
              <a:gd name="connsiteX5" fmla="*/ 134775 w 6766273"/>
              <a:gd name="connsiteY5" fmla="*/ 5350810 h 5545722"/>
              <a:gd name="connsiteX6" fmla="*/ 0 w 6766273"/>
              <a:gd name="connsiteY6" fmla="*/ 4280937 h 5545722"/>
              <a:gd name="connsiteX7" fmla="*/ 4280937 w 6766273"/>
              <a:gd name="connsiteY7" fmla="*/ 0 h 554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66273" h="5545722">
                <a:moveTo>
                  <a:pt x="4280937" y="0"/>
                </a:moveTo>
                <a:cubicBezTo>
                  <a:pt x="5167548" y="0"/>
                  <a:pt x="5991207" y="269527"/>
                  <a:pt x="6674449" y="731117"/>
                </a:cubicBezTo>
                <a:lnTo>
                  <a:pt x="6766273" y="796414"/>
                </a:lnTo>
                <a:lnTo>
                  <a:pt x="6766273" y="5545722"/>
                </a:lnTo>
                <a:lnTo>
                  <a:pt x="190124" y="5545722"/>
                </a:lnTo>
                <a:lnTo>
                  <a:pt x="134775" y="5350810"/>
                </a:lnTo>
                <a:cubicBezTo>
                  <a:pt x="46793" y="5008850"/>
                  <a:pt x="0" y="4650358"/>
                  <a:pt x="0" y="4280937"/>
                </a:cubicBezTo>
                <a:cubicBezTo>
                  <a:pt x="0" y="1916641"/>
                  <a:pt x="1916641" y="0"/>
                  <a:pt x="4280937" y="0"/>
                </a:cubicBezTo>
                <a:close/>
              </a:path>
            </a:pathLst>
          </a:custGeom>
          <a:solidFill>
            <a:schemeClr val="tx1"/>
          </a:solidFill>
          <a:ln w="50800" cap="sq" cmpd="dbl">
            <a:gradFill flip="none" rotWithShape="1">
              <a:gsLst>
                <a:gs pos="0">
                  <a:srgbClr val="FFFFFF"/>
                </a:gs>
                <a:gs pos="100000">
                  <a:schemeClr val="tx1">
                    <a:alpha val="0"/>
                  </a:schemeClr>
                </a:gs>
              </a:gsLst>
              <a:path path="circle">
                <a:fillToRect l="100000" t="100000"/>
              </a:path>
              <a:tileRect r="-100000" b="-100000"/>
            </a:gradFill>
            <a:miter lim="800000"/>
          </a:ln>
          <a:effectLst>
            <a:outerShdw blurRad="254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4" name="Freeform: Shape 143">
            <a:extLst>
              <a:ext uri="{FF2B5EF4-FFF2-40B4-BE49-F238E27FC236}">
                <a16:creationId xmlns:a16="http://schemas.microsoft.com/office/drawing/2014/main" id="{C6D0D5C6-1FB2-4DC5-9FF4-B42377830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565" y="444565"/>
            <a:ext cx="5000062" cy="4787972"/>
          </a:xfrm>
          <a:custGeom>
            <a:avLst/>
            <a:gdLst>
              <a:gd name="connsiteX0" fmla="*/ 2500031 w 5000062"/>
              <a:gd name="connsiteY0" fmla="*/ 0 h 4787972"/>
              <a:gd name="connsiteX1" fmla="*/ 5000062 w 5000062"/>
              <a:gd name="connsiteY1" fmla="*/ 2393986 h 4787972"/>
              <a:gd name="connsiteX2" fmla="*/ 2500031 w 5000062"/>
              <a:gd name="connsiteY2" fmla="*/ 4787972 h 4787972"/>
              <a:gd name="connsiteX3" fmla="*/ 0 w 5000062"/>
              <a:gd name="connsiteY3" fmla="*/ 2393986 h 4787972"/>
              <a:gd name="connsiteX4" fmla="*/ 2500031 w 5000062"/>
              <a:gd name="connsiteY4" fmla="*/ 0 h 4787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062" h="4787972">
                <a:moveTo>
                  <a:pt x="2500031" y="0"/>
                </a:moveTo>
                <a:cubicBezTo>
                  <a:pt x="3880760" y="0"/>
                  <a:pt x="5000062" y="1071825"/>
                  <a:pt x="5000062" y="2393986"/>
                </a:cubicBezTo>
                <a:cubicBezTo>
                  <a:pt x="5000062" y="3716148"/>
                  <a:pt x="3880760" y="4787972"/>
                  <a:pt x="2500031" y="4787972"/>
                </a:cubicBezTo>
                <a:cubicBezTo>
                  <a:pt x="1119303" y="4787972"/>
                  <a:pt x="0" y="3716148"/>
                  <a:pt x="0" y="2393986"/>
                </a:cubicBezTo>
                <a:cubicBezTo>
                  <a:pt x="0" y="1071825"/>
                  <a:pt x="1119303" y="0"/>
                  <a:pt x="2500031" y="0"/>
                </a:cubicBezTo>
                <a:close/>
              </a:path>
            </a:pathLst>
          </a:custGeom>
          <a:solidFill>
            <a:schemeClr val="tx1"/>
          </a:solidFill>
          <a:ln w="50800" cap="sq" cmpd="dbl">
            <a:gradFill flip="none" rotWithShape="1">
              <a:gsLst>
                <a:gs pos="0">
                  <a:srgbClr val="FFFFFF"/>
                </a:gs>
                <a:gs pos="100000">
                  <a:srgbClr val="FFFFFF">
                    <a:alpha val="0"/>
                  </a:srgbClr>
                </a:gs>
              </a:gsLst>
              <a:path path="circle">
                <a:fillToRect l="100000" t="100000"/>
              </a:path>
              <a:tileRect r="-100000" b="-100000"/>
            </a:gradFill>
            <a:miter lim="800000"/>
          </a:ln>
          <a:effectLst>
            <a:outerShdw blurRad="254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iDoceo - Teacher gradebook - AppRecs">
            <a:extLst>
              <a:ext uri="{FF2B5EF4-FFF2-40B4-BE49-F238E27FC236}">
                <a16:creationId xmlns:a16="http://schemas.microsoft.com/office/drawing/2014/main" id="{0B7056BC-BD7D-4CD5-ADDD-965814B0695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27329" y="1321284"/>
            <a:ext cx="3034534" cy="30345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Doceo - Teacher gradebook and planner app for iPad in App Store ...">
            <a:extLst>
              <a:ext uri="{FF2B5EF4-FFF2-40B4-BE49-F238E27FC236}">
                <a16:creationId xmlns:a16="http://schemas.microsoft.com/office/drawing/2014/main" id="{883DDA10-63FB-4506-B8D7-0DDE45F28EA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158" t="10221" r="11776" b="11517"/>
          <a:stretch/>
        </p:blipFill>
        <p:spPr bwMode="auto">
          <a:xfrm>
            <a:off x="7033467" y="2891247"/>
            <a:ext cx="4285785" cy="330714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93E2E22-50B7-47FE-8882-FEDF3FAFD516}"/>
              </a:ext>
            </a:extLst>
          </p:cNvPr>
          <p:cNvSpPr txBox="1"/>
          <p:nvPr/>
        </p:nvSpPr>
        <p:spPr>
          <a:xfrm>
            <a:off x="580997" y="5336217"/>
            <a:ext cx="4437927" cy="1077218"/>
          </a:xfrm>
          <a:prstGeom prst="rect">
            <a:avLst/>
          </a:prstGeom>
          <a:noFill/>
        </p:spPr>
        <p:txBody>
          <a:bodyPr wrap="square" rtlCol="0">
            <a:spAutoFit/>
          </a:bodyPr>
          <a:lstStyle/>
          <a:p>
            <a:pPr algn="ctr"/>
            <a:r>
              <a:rPr lang="en-US" sz="3200" b="1" dirty="0"/>
              <a:t>Teacher Gradebook and Planner App for iPad</a:t>
            </a:r>
          </a:p>
        </p:txBody>
      </p:sp>
      <p:pic>
        <p:nvPicPr>
          <p:cNvPr id="9" name="Picture 6" descr="Camera Icons - Free Download, PNG and SVG">
            <a:extLst>
              <a:ext uri="{FF2B5EF4-FFF2-40B4-BE49-F238E27FC236}">
                <a16:creationId xmlns:a16="http://schemas.microsoft.com/office/drawing/2014/main" id="{F9D78B91-4D78-4EC4-A7F4-E79CD6F388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159" y="5490377"/>
            <a:ext cx="1064505" cy="106450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B86B0C6-0B2C-4C3F-9808-14D786923049}"/>
              </a:ext>
            </a:extLst>
          </p:cNvPr>
          <p:cNvSpPr/>
          <p:nvPr/>
        </p:nvSpPr>
        <p:spPr>
          <a:xfrm>
            <a:off x="7501371" y="2118703"/>
            <a:ext cx="4004366" cy="369332"/>
          </a:xfrm>
          <a:prstGeom prst="rect">
            <a:avLst/>
          </a:prstGeom>
        </p:spPr>
        <p:txBody>
          <a:bodyPr wrap="none">
            <a:spAutoFit/>
          </a:bodyPr>
          <a:lstStyle/>
          <a:p>
            <a:r>
              <a:rPr lang="en-US" b="1" dirty="0">
                <a:solidFill>
                  <a:srgbClr val="0070C0"/>
                </a:solidFill>
                <a:hlinkClick r:id="rId7">
                  <a:extLst>
                    <a:ext uri="{A12FA001-AC4F-418D-AE19-62706E023703}">
                      <ahyp:hlinkClr xmlns:ahyp="http://schemas.microsoft.com/office/drawing/2018/hyperlinkcolor" val="tx"/>
                    </a:ext>
                  </a:extLst>
                </a:hlinkClick>
              </a:rPr>
              <a:t>https://www.idoceo.net/index.php/en/</a:t>
            </a:r>
            <a:endParaRPr lang="en-US" b="1" dirty="0">
              <a:solidFill>
                <a:srgbClr val="0070C0"/>
              </a:solidFill>
            </a:endParaRPr>
          </a:p>
        </p:txBody>
      </p:sp>
      <p:pic>
        <p:nvPicPr>
          <p:cNvPr id="3" name="Picture 2">
            <a:extLst>
              <a:ext uri="{FF2B5EF4-FFF2-40B4-BE49-F238E27FC236}">
                <a16:creationId xmlns:a16="http://schemas.microsoft.com/office/drawing/2014/main" id="{7FB6A554-AB29-4525-8FD0-A366A51C4A38}"/>
              </a:ext>
            </a:extLst>
          </p:cNvPr>
          <p:cNvPicPr>
            <a:picLocks noChangeAspect="1"/>
          </p:cNvPicPr>
          <p:nvPr/>
        </p:nvPicPr>
        <p:blipFill>
          <a:blip r:embed="rId8"/>
          <a:stretch>
            <a:fillRect/>
          </a:stretch>
        </p:blipFill>
        <p:spPr>
          <a:xfrm>
            <a:off x="6408491" y="453593"/>
            <a:ext cx="1270976" cy="1261898"/>
          </a:xfrm>
          <a:prstGeom prst="rect">
            <a:avLst/>
          </a:prstGeom>
        </p:spPr>
      </p:pic>
    </p:spTree>
    <p:extLst>
      <p:ext uri="{BB962C8B-B14F-4D97-AF65-F5344CB8AC3E}">
        <p14:creationId xmlns:p14="http://schemas.microsoft.com/office/powerpoint/2010/main" val="11717299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1BE7CB7-24DC-41D6-9BC1-CE53027283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2" name="Picture 2" descr="GDT: - Game #8 : KINGS @ PREDATORS - Thursday, 10/17/â€˜13 @ 5:00 ...">
            <a:extLst>
              <a:ext uri="{FF2B5EF4-FFF2-40B4-BE49-F238E27FC236}">
                <a16:creationId xmlns:a16="http://schemas.microsoft.com/office/drawing/2014/main" id="{811F9C56-8685-4A10-A222-75C7063D16A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04188" y="763200"/>
            <a:ext cx="3997361" cy="5329814"/>
          </a:xfrm>
          <a:prstGeom prst="roundRect">
            <a:avLst>
              <a:gd name="adj" fmla="val 4380"/>
            </a:avLst>
          </a:prstGeom>
          <a:noFill/>
          <a:ln w="76200" cap="sq" cmpd="dbl">
            <a:solidFill>
              <a:srgbClr val="00B0F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E111703-34A7-414D-BABA-ABD2FC8CF955}"/>
              </a:ext>
            </a:extLst>
          </p:cNvPr>
          <p:cNvSpPr txBox="1"/>
          <p:nvPr/>
        </p:nvSpPr>
        <p:spPr>
          <a:xfrm>
            <a:off x="6288009" y="2219093"/>
            <a:ext cx="4181707" cy="3044283"/>
          </a:xfrm>
          <a:prstGeom prst="rect">
            <a:avLst/>
          </a:prstGeom>
          <a:solidFill>
            <a:srgbClr val="00B0F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0C28EB90-3070-4E48-9590-7EC067C2F455}"/>
              </a:ext>
            </a:extLst>
          </p:cNvPr>
          <p:cNvSpPr txBox="1"/>
          <p:nvPr/>
        </p:nvSpPr>
        <p:spPr>
          <a:xfrm>
            <a:off x="6525378" y="2597309"/>
            <a:ext cx="3706968" cy="2308324"/>
          </a:xfrm>
          <a:prstGeom prst="rect">
            <a:avLst/>
          </a:prstGeom>
          <a:solidFill>
            <a:schemeClr val="tx1"/>
          </a:solidFill>
          <a:ln w="76200">
            <a:solidFill>
              <a:srgbClr val="00B0F0"/>
            </a:solidFill>
          </a:ln>
        </p:spPr>
        <p:txBody>
          <a:bodyPr wrap="square" rtlCol="0">
            <a:spAutoFit/>
          </a:bodyPr>
          <a:lstStyle/>
          <a:p>
            <a:pPr algn="ctr"/>
            <a:endParaRPr lang="en-US" dirty="0">
              <a:solidFill>
                <a:srgbClr val="66FF33"/>
              </a:solidFill>
              <a:latin typeface="Alba Super" panose="00000400000000000000" pitchFamily="2" charset="0"/>
            </a:endParaRPr>
          </a:p>
          <a:p>
            <a:pPr algn="ctr"/>
            <a:r>
              <a:rPr lang="en-US" sz="6000" dirty="0">
                <a:solidFill>
                  <a:srgbClr val="66FF33"/>
                </a:solidFill>
                <a:latin typeface="Alba Super" panose="00000400000000000000" pitchFamily="2" charset="0"/>
              </a:rPr>
              <a:t>Take a</a:t>
            </a:r>
            <a:endParaRPr lang="en-US" sz="6000" dirty="0">
              <a:latin typeface="Alba Super" panose="00000400000000000000" pitchFamily="2" charset="0"/>
            </a:endParaRPr>
          </a:p>
          <a:p>
            <a:pPr algn="ctr"/>
            <a:r>
              <a:rPr lang="en-US" sz="6600" dirty="0">
                <a:solidFill>
                  <a:srgbClr val="C00000"/>
                </a:solidFill>
                <a:latin typeface="Alba Super" panose="00000400000000000000" pitchFamily="2" charset="0"/>
              </a:rPr>
              <a:t>Poll</a:t>
            </a:r>
          </a:p>
        </p:txBody>
      </p:sp>
    </p:spTree>
    <p:extLst>
      <p:ext uri="{BB962C8B-B14F-4D97-AF65-F5344CB8AC3E}">
        <p14:creationId xmlns:p14="http://schemas.microsoft.com/office/powerpoint/2010/main" val="41256701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3d People Man Person Pointer On Stock Illustration 123142174">
            <a:extLst>
              <a:ext uri="{FF2B5EF4-FFF2-40B4-BE49-F238E27FC236}">
                <a16:creationId xmlns:a16="http://schemas.microsoft.com/office/drawing/2014/main" id="{13D643A0-4CBF-4051-8540-1B907F08CE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488"/>
          <a:stretch/>
        </p:blipFill>
        <p:spPr bwMode="auto">
          <a:xfrm>
            <a:off x="3657600" y="2619608"/>
            <a:ext cx="3813717" cy="3318915"/>
          </a:xfrm>
          <a:prstGeom prst="rect">
            <a:avLst/>
          </a:prstGeom>
          <a:ln w="190500" cap="sq">
            <a:solidFill>
              <a:schemeClr val="accent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6" name="Arrow: Right 5">
            <a:extLst>
              <a:ext uri="{FF2B5EF4-FFF2-40B4-BE49-F238E27FC236}">
                <a16:creationId xmlns:a16="http://schemas.microsoft.com/office/drawing/2014/main" id="{7F02FB29-C6B6-47FD-A773-A390F9F469BB}"/>
              </a:ext>
            </a:extLst>
          </p:cNvPr>
          <p:cNvSpPr/>
          <p:nvPr/>
        </p:nvSpPr>
        <p:spPr>
          <a:xfrm>
            <a:off x="847492" y="272271"/>
            <a:ext cx="7605132" cy="2514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C22CA7A-880F-4D77-B2E5-A111316EB0EE}"/>
              </a:ext>
            </a:extLst>
          </p:cNvPr>
          <p:cNvSpPr txBox="1"/>
          <p:nvPr/>
        </p:nvSpPr>
        <p:spPr>
          <a:xfrm>
            <a:off x="1363090" y="1144850"/>
            <a:ext cx="8618325" cy="769441"/>
          </a:xfrm>
          <a:prstGeom prst="rect">
            <a:avLst/>
          </a:prstGeom>
          <a:noFill/>
        </p:spPr>
        <p:txBody>
          <a:bodyPr wrap="square" rtlCol="0">
            <a:spAutoFit/>
          </a:bodyPr>
          <a:lstStyle/>
          <a:p>
            <a:r>
              <a:rPr lang="en-US" sz="4400" b="1" dirty="0">
                <a:solidFill>
                  <a:srgbClr val="0070C0"/>
                </a:solidFill>
              </a:rPr>
              <a:t>MONITORING STUDENTS</a:t>
            </a:r>
          </a:p>
        </p:txBody>
      </p:sp>
    </p:spTree>
    <p:extLst>
      <p:ext uri="{BB962C8B-B14F-4D97-AF65-F5344CB8AC3E}">
        <p14:creationId xmlns:p14="http://schemas.microsoft.com/office/powerpoint/2010/main" val="129856539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72ED5-5B68-41A3-9A52-309C4D42DDF0}"/>
              </a:ext>
            </a:extLst>
          </p:cNvPr>
          <p:cNvSpPr>
            <a:spLocks noGrp="1"/>
          </p:cNvSpPr>
          <p:nvPr>
            <p:ph type="title"/>
          </p:nvPr>
        </p:nvSpPr>
        <p:spPr>
          <a:xfrm>
            <a:off x="672293" y="366296"/>
            <a:ext cx="10131425" cy="1456267"/>
          </a:xfrm>
        </p:spPr>
        <p:txBody>
          <a:bodyPr/>
          <a:lstStyle/>
          <a:p>
            <a:r>
              <a:rPr lang="en-US" dirty="0">
                <a:solidFill>
                  <a:srgbClr val="66FF33"/>
                </a:solidFill>
                <a:latin typeface="Alba Super" panose="00000400000000000000" pitchFamily="2" charset="0"/>
              </a:rPr>
              <a:t>Behavior Monitoring  </a:t>
            </a:r>
            <a:r>
              <a:rPr lang="en-US" b="1" dirty="0"/>
              <a:t>Whole Class</a:t>
            </a:r>
            <a:br>
              <a:rPr lang="en-US" b="1" dirty="0"/>
            </a:br>
            <a:r>
              <a:rPr lang="en-US" b="1" dirty="0">
                <a:solidFill>
                  <a:srgbClr val="FFFF00"/>
                </a:solidFill>
              </a:rPr>
              <a:t>Always positive</a:t>
            </a:r>
          </a:p>
        </p:txBody>
      </p:sp>
      <p:sp>
        <p:nvSpPr>
          <p:cNvPr id="3" name="Content Placeholder 2">
            <a:extLst>
              <a:ext uri="{FF2B5EF4-FFF2-40B4-BE49-F238E27FC236}">
                <a16:creationId xmlns:a16="http://schemas.microsoft.com/office/drawing/2014/main" id="{98B16151-DFFD-45C6-B61E-A0AEB482F771}"/>
              </a:ext>
            </a:extLst>
          </p:cNvPr>
          <p:cNvSpPr>
            <a:spLocks noGrp="1"/>
          </p:cNvSpPr>
          <p:nvPr>
            <p:ph idx="1"/>
          </p:nvPr>
        </p:nvSpPr>
        <p:spPr>
          <a:xfrm>
            <a:off x="217103" y="1669446"/>
            <a:ext cx="11794581" cy="4028827"/>
          </a:xfrm>
        </p:spPr>
        <p:txBody>
          <a:bodyPr>
            <a:normAutofit/>
          </a:bodyPr>
          <a:lstStyle/>
          <a:p>
            <a:pPr marL="0" indent="0">
              <a:buNone/>
            </a:pPr>
            <a:endParaRPr lang="en-US" sz="2300" dirty="0"/>
          </a:p>
          <a:p>
            <a:pPr marL="0" indent="0">
              <a:buNone/>
            </a:pPr>
            <a:endParaRPr lang="en-US" u="sng" dirty="0"/>
          </a:p>
          <a:p>
            <a:pPr marL="0" indent="0">
              <a:buNone/>
            </a:pPr>
            <a:endParaRPr lang="en-US" u="sng" dirty="0"/>
          </a:p>
          <a:p>
            <a:pPr marL="0" indent="0">
              <a:buNone/>
            </a:pPr>
            <a:endParaRPr lang="en-US" u="sng" dirty="0"/>
          </a:p>
          <a:p>
            <a:pPr marL="0" indent="0">
              <a:buNone/>
            </a:pPr>
            <a:endParaRPr lang="en-US" u="sng" dirty="0"/>
          </a:p>
          <a:p>
            <a:pPr marL="0" indent="0">
              <a:buNone/>
            </a:pPr>
            <a:endParaRPr lang="en-US" u="sng" dirty="0"/>
          </a:p>
          <a:p>
            <a:pPr marL="0" indent="0">
              <a:buNone/>
            </a:pPr>
            <a:endParaRPr lang="en-US" u="sng" dirty="0"/>
          </a:p>
          <a:p>
            <a:pPr marL="0" indent="0">
              <a:buNone/>
            </a:pPr>
            <a:endParaRPr lang="en-US" u="sng" dirty="0"/>
          </a:p>
          <a:p>
            <a:endParaRPr lang="en-US" dirty="0"/>
          </a:p>
        </p:txBody>
      </p:sp>
      <p:pic>
        <p:nvPicPr>
          <p:cNvPr id="8" name="Picture 7" descr="A screenshot of a computer&#10;&#10;Description automatically generated">
            <a:extLst>
              <a:ext uri="{FF2B5EF4-FFF2-40B4-BE49-F238E27FC236}">
                <a16:creationId xmlns:a16="http://schemas.microsoft.com/office/drawing/2014/main" id="{0C8FC64F-22CE-4566-AA2B-1C099161BB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293" y="2280161"/>
            <a:ext cx="4481928" cy="2801205"/>
          </a:xfrm>
          <a:prstGeom prst="rect">
            <a:avLst/>
          </a:prstGeom>
        </p:spPr>
      </p:pic>
      <p:pic>
        <p:nvPicPr>
          <p:cNvPr id="2056" name="Picture 8" descr="Amazing Days at School: Class Dojo adds Groups! | Class dojo ...">
            <a:extLst>
              <a:ext uri="{FF2B5EF4-FFF2-40B4-BE49-F238E27FC236}">
                <a16:creationId xmlns:a16="http://schemas.microsoft.com/office/drawing/2014/main" id="{0F0FEAC2-74D2-476D-9726-827382167D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3626" y="2302192"/>
            <a:ext cx="3737105" cy="280283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F21068E-9037-42F9-A8CC-C63B80676A95}"/>
              </a:ext>
            </a:extLst>
          </p:cNvPr>
          <p:cNvSpPr txBox="1"/>
          <p:nvPr/>
        </p:nvSpPr>
        <p:spPr>
          <a:xfrm>
            <a:off x="1717288" y="5668172"/>
            <a:ext cx="8084634" cy="677108"/>
          </a:xfrm>
          <a:prstGeom prst="rect">
            <a:avLst/>
          </a:prstGeom>
          <a:noFill/>
        </p:spPr>
        <p:txBody>
          <a:bodyPr wrap="square" rtlCol="0">
            <a:spAutoFit/>
          </a:bodyPr>
          <a:lstStyle/>
          <a:p>
            <a:pPr algn="ctr"/>
            <a:r>
              <a:rPr lang="en-US" sz="2000" b="1" dirty="0">
                <a:solidFill>
                  <a:srgbClr val="66FF33"/>
                </a:solidFill>
                <a:hlinkClick r:id="rId4">
                  <a:extLst>
                    <a:ext uri="{A12FA001-AC4F-418D-AE19-62706E023703}">
                      <ahyp:hlinkClr xmlns:ahyp="http://schemas.microsoft.com/office/drawing/2018/hyperlinkcolor" val="tx"/>
                    </a:ext>
                  </a:extLst>
                </a:hlinkClick>
              </a:rPr>
              <a:t>https://amazingdaysatschool.blogspot.com/search/label/Class%20Dojo</a:t>
            </a:r>
            <a:r>
              <a:rPr lang="en-US" sz="2000" b="1" dirty="0">
                <a:solidFill>
                  <a:srgbClr val="66FF33"/>
                </a:solidFill>
              </a:rPr>
              <a:t>                           </a:t>
            </a:r>
          </a:p>
          <a:p>
            <a:pPr algn="ctr"/>
            <a:endParaRPr lang="en-US" b="1" dirty="0"/>
          </a:p>
        </p:txBody>
      </p:sp>
      <p:pic>
        <p:nvPicPr>
          <p:cNvPr id="10" name="Picture 9">
            <a:extLst>
              <a:ext uri="{FF2B5EF4-FFF2-40B4-BE49-F238E27FC236}">
                <a16:creationId xmlns:a16="http://schemas.microsoft.com/office/drawing/2014/main" id="{8D587D8A-3247-4B96-9474-54ACB85A57B2}"/>
              </a:ext>
            </a:extLst>
          </p:cNvPr>
          <p:cNvPicPr>
            <a:picLocks noChangeAspect="1"/>
          </p:cNvPicPr>
          <p:nvPr/>
        </p:nvPicPr>
        <p:blipFill>
          <a:blip r:embed="rId5"/>
          <a:stretch>
            <a:fillRect/>
          </a:stretch>
        </p:blipFill>
        <p:spPr>
          <a:xfrm>
            <a:off x="510396" y="5210573"/>
            <a:ext cx="1206892" cy="1189773"/>
          </a:xfrm>
          <a:prstGeom prst="rect">
            <a:avLst/>
          </a:prstGeom>
        </p:spPr>
      </p:pic>
      <p:pic>
        <p:nvPicPr>
          <p:cNvPr id="6148" name="Picture 4" descr="Why Teachers Love ClassDojo for Classroom Management ...">
            <a:extLst>
              <a:ext uri="{FF2B5EF4-FFF2-40B4-BE49-F238E27FC236}">
                <a16:creationId xmlns:a16="http://schemas.microsoft.com/office/drawing/2014/main" id="{DF42AFE4-483B-413B-A4D1-E85E0BE2ED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1455" y="4405841"/>
            <a:ext cx="2054930" cy="11507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76205C7-294F-4956-82FD-331DC22A0376}"/>
              </a:ext>
            </a:extLst>
          </p:cNvPr>
          <p:cNvSpPr txBox="1"/>
          <p:nvPr/>
        </p:nvSpPr>
        <p:spPr>
          <a:xfrm>
            <a:off x="6354660" y="5079475"/>
            <a:ext cx="2981032" cy="646331"/>
          </a:xfrm>
          <a:prstGeom prst="rect">
            <a:avLst/>
          </a:prstGeom>
          <a:noFill/>
        </p:spPr>
        <p:txBody>
          <a:bodyPr wrap="square" rtlCol="0">
            <a:spAutoFit/>
          </a:bodyPr>
          <a:lstStyle/>
          <a:p>
            <a:pPr algn="ctr"/>
            <a:r>
              <a:rPr lang="en-US" sz="3600" b="1" dirty="0">
                <a:solidFill>
                  <a:srgbClr val="FFFF00"/>
                </a:solidFill>
              </a:rPr>
              <a:t>D</a:t>
            </a:r>
            <a:r>
              <a:rPr lang="en-US" sz="3600" b="1" dirty="0">
                <a:solidFill>
                  <a:srgbClr val="00B0F0"/>
                </a:solidFill>
              </a:rPr>
              <a:t>O</a:t>
            </a:r>
            <a:r>
              <a:rPr lang="en-US" sz="3600" b="1" dirty="0">
                <a:solidFill>
                  <a:srgbClr val="FF0000"/>
                </a:solidFill>
              </a:rPr>
              <a:t>J</a:t>
            </a:r>
            <a:r>
              <a:rPr lang="en-US" sz="3600" b="1" dirty="0">
                <a:solidFill>
                  <a:srgbClr val="66FF33"/>
                </a:solidFill>
              </a:rPr>
              <a:t>O</a:t>
            </a:r>
            <a:r>
              <a:rPr lang="en-US" sz="3600" b="1" dirty="0">
                <a:solidFill>
                  <a:srgbClr val="FFFF00"/>
                </a:solidFill>
              </a:rPr>
              <a:t> </a:t>
            </a:r>
            <a:r>
              <a:rPr lang="en-US" sz="3600" b="1" dirty="0"/>
              <a:t>KARATE</a:t>
            </a:r>
          </a:p>
        </p:txBody>
      </p:sp>
    </p:spTree>
    <p:extLst>
      <p:ext uri="{BB962C8B-B14F-4D97-AF65-F5344CB8AC3E}">
        <p14:creationId xmlns:p14="http://schemas.microsoft.com/office/powerpoint/2010/main" val="5977579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056"/>
                                        </p:tgtEl>
                                        <p:attrNameLst>
                                          <p:attrName>style.visibility</p:attrName>
                                        </p:attrNameLst>
                                      </p:cBhvr>
                                      <p:to>
                                        <p:strVal val="visible"/>
                                      </p:to>
                                    </p:set>
                                    <p:animEffect transition="in" filter="fade">
                                      <p:cBhvr>
                                        <p:cTn id="10"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72ED5-5B68-41A3-9A52-309C4D42DDF0}"/>
              </a:ext>
            </a:extLst>
          </p:cNvPr>
          <p:cNvSpPr>
            <a:spLocks noGrp="1"/>
          </p:cNvSpPr>
          <p:nvPr>
            <p:ph type="title"/>
          </p:nvPr>
        </p:nvSpPr>
        <p:spPr>
          <a:xfrm>
            <a:off x="661142" y="546848"/>
            <a:ext cx="10131425" cy="3031826"/>
          </a:xfrm>
        </p:spPr>
        <p:txBody>
          <a:bodyPr>
            <a:normAutofit/>
          </a:bodyPr>
          <a:lstStyle/>
          <a:p>
            <a:r>
              <a:rPr lang="en-US" dirty="0">
                <a:solidFill>
                  <a:srgbClr val="66FF33"/>
                </a:solidFill>
                <a:latin typeface="Alba Super" panose="00000400000000000000" pitchFamily="2" charset="0"/>
              </a:rPr>
              <a:t>Behavior </a:t>
            </a:r>
            <a:br>
              <a:rPr lang="en-US" dirty="0">
                <a:solidFill>
                  <a:srgbClr val="66FF33"/>
                </a:solidFill>
                <a:latin typeface="Alba Super" panose="00000400000000000000" pitchFamily="2" charset="0"/>
              </a:rPr>
            </a:br>
            <a:r>
              <a:rPr lang="en-US" dirty="0">
                <a:solidFill>
                  <a:srgbClr val="66FF33"/>
                </a:solidFill>
                <a:latin typeface="Alba Super" panose="00000400000000000000" pitchFamily="2" charset="0"/>
              </a:rPr>
              <a:t>Monitoring  </a:t>
            </a:r>
            <a:br>
              <a:rPr lang="en-US" b="1" dirty="0">
                <a:solidFill>
                  <a:srgbClr val="66FF33"/>
                </a:solidFill>
                <a:latin typeface="Alba Super" panose="00000400000000000000" pitchFamily="2" charset="0"/>
              </a:rPr>
            </a:br>
            <a:r>
              <a:rPr lang="en-US" b="1" dirty="0"/>
              <a:t>Whole Class</a:t>
            </a:r>
            <a:br>
              <a:rPr lang="en-US" b="1" dirty="0"/>
            </a:br>
            <a:r>
              <a:rPr lang="en-US" b="1" dirty="0">
                <a:solidFill>
                  <a:srgbClr val="FFFF00"/>
                </a:solidFill>
              </a:rPr>
              <a:t>always</a:t>
            </a:r>
            <a:br>
              <a:rPr lang="en-US" b="1" dirty="0">
                <a:solidFill>
                  <a:srgbClr val="FFFF00"/>
                </a:solidFill>
              </a:rPr>
            </a:br>
            <a:r>
              <a:rPr lang="en-US" b="1" dirty="0">
                <a:solidFill>
                  <a:srgbClr val="FFFF00"/>
                </a:solidFill>
              </a:rPr>
              <a:t>positive</a:t>
            </a:r>
          </a:p>
        </p:txBody>
      </p:sp>
      <p:sp>
        <p:nvSpPr>
          <p:cNvPr id="3" name="Content Placeholder 2">
            <a:extLst>
              <a:ext uri="{FF2B5EF4-FFF2-40B4-BE49-F238E27FC236}">
                <a16:creationId xmlns:a16="http://schemas.microsoft.com/office/drawing/2014/main" id="{98B16151-DFFD-45C6-B61E-A0AEB482F771}"/>
              </a:ext>
            </a:extLst>
          </p:cNvPr>
          <p:cNvSpPr>
            <a:spLocks noGrp="1"/>
          </p:cNvSpPr>
          <p:nvPr>
            <p:ph idx="1"/>
          </p:nvPr>
        </p:nvSpPr>
        <p:spPr>
          <a:xfrm>
            <a:off x="217103" y="1669446"/>
            <a:ext cx="11794581" cy="5567279"/>
          </a:xfrm>
        </p:spPr>
        <p:txBody>
          <a:bodyPr>
            <a:normAutofit/>
          </a:bodyPr>
          <a:lstStyle/>
          <a:p>
            <a:pPr marL="0" indent="0">
              <a:buNone/>
            </a:pPr>
            <a:endParaRPr lang="en-US" sz="2300" dirty="0"/>
          </a:p>
          <a:p>
            <a:pPr marL="0" indent="0">
              <a:buNone/>
            </a:pPr>
            <a:endParaRPr lang="en-US" u="sng" dirty="0"/>
          </a:p>
          <a:p>
            <a:pPr marL="0" indent="0">
              <a:buNone/>
            </a:pPr>
            <a:endParaRPr lang="en-US" dirty="0"/>
          </a:p>
          <a:p>
            <a:endParaRPr lang="en-US" dirty="0"/>
          </a:p>
        </p:txBody>
      </p:sp>
      <p:sp>
        <p:nvSpPr>
          <p:cNvPr id="4" name="Rectangle 3">
            <a:extLst>
              <a:ext uri="{FF2B5EF4-FFF2-40B4-BE49-F238E27FC236}">
                <a16:creationId xmlns:a16="http://schemas.microsoft.com/office/drawing/2014/main" id="{31FF7A5F-F22A-46F5-8D62-4D55F2EDDB74}"/>
              </a:ext>
            </a:extLst>
          </p:cNvPr>
          <p:cNvSpPr/>
          <p:nvPr/>
        </p:nvSpPr>
        <p:spPr>
          <a:xfrm>
            <a:off x="3044955" y="5772309"/>
            <a:ext cx="4727192" cy="461665"/>
          </a:xfrm>
          <a:prstGeom prst="rect">
            <a:avLst/>
          </a:prstGeom>
        </p:spPr>
        <p:txBody>
          <a:bodyPr wrap="none">
            <a:spAutoFit/>
          </a:bodyPr>
          <a:lstStyle/>
          <a:p>
            <a:r>
              <a:rPr lang="en-US" sz="2400" b="1" u="sng" dirty="0">
                <a:solidFill>
                  <a:srgbClr val="66FF33"/>
                </a:solidFill>
                <a:latin typeface="-apple-system"/>
                <a:hlinkClick r:id="rId2">
                  <a:extLst>
                    <a:ext uri="{A12FA001-AC4F-418D-AE19-62706E023703}">
                      <ahyp:hlinkClr xmlns:ahyp="http://schemas.microsoft.com/office/drawing/2018/hyperlinkcolor" val="tx"/>
                    </a:ext>
                  </a:extLst>
                </a:hlinkClick>
              </a:rPr>
              <a:t>amusicteachersjourney.blogspot.de</a:t>
            </a:r>
            <a:endParaRPr lang="en-US" sz="2400" b="1" i="0" u="sng" strike="noStrike" dirty="0">
              <a:solidFill>
                <a:srgbClr val="66FF33"/>
              </a:solidFill>
              <a:effectLst/>
              <a:latin typeface="-apple-system"/>
              <a:hlinkClick r:id="rId2">
                <a:extLst>
                  <a:ext uri="{A12FA001-AC4F-418D-AE19-62706E023703}">
                    <ahyp:hlinkClr xmlns:ahyp="http://schemas.microsoft.com/office/drawing/2018/hyperlinkcolor" val="tx"/>
                  </a:ext>
                </a:extLst>
              </a:hlinkClick>
            </a:endParaRPr>
          </a:p>
        </p:txBody>
      </p:sp>
      <p:pic>
        <p:nvPicPr>
          <p:cNvPr id="10242" name="Picture 2">
            <a:extLst>
              <a:ext uri="{FF2B5EF4-FFF2-40B4-BE49-F238E27FC236}">
                <a16:creationId xmlns:a16="http://schemas.microsoft.com/office/drawing/2014/main" id="{3DC257CF-9DFC-455F-A045-C49B8514E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5883" y="949157"/>
            <a:ext cx="5709424" cy="42820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FE075A9-8688-4FE5-8792-FDBC27B7C929}"/>
              </a:ext>
            </a:extLst>
          </p:cNvPr>
          <p:cNvPicPr>
            <a:picLocks noChangeAspect="1"/>
          </p:cNvPicPr>
          <p:nvPr/>
        </p:nvPicPr>
        <p:blipFill>
          <a:blip r:embed="rId4"/>
          <a:stretch>
            <a:fillRect/>
          </a:stretch>
        </p:blipFill>
        <p:spPr>
          <a:xfrm>
            <a:off x="1115935" y="4690743"/>
            <a:ext cx="1393089" cy="1433913"/>
          </a:xfrm>
          <a:prstGeom prst="rect">
            <a:avLst/>
          </a:prstGeom>
        </p:spPr>
      </p:pic>
    </p:spTree>
    <p:extLst>
      <p:ext uri="{BB962C8B-B14F-4D97-AF65-F5344CB8AC3E}">
        <p14:creationId xmlns:p14="http://schemas.microsoft.com/office/powerpoint/2010/main" val="14841711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animEffect transition="in" filter="fade">
                                      <p:cBhvr>
                                        <p:cTn id="9"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72C04-5C52-4DEA-BA1E-4E9DA8445CF2}"/>
              </a:ext>
            </a:extLst>
          </p:cNvPr>
          <p:cNvSpPr>
            <a:spLocks noGrp="1"/>
          </p:cNvSpPr>
          <p:nvPr>
            <p:ph type="title"/>
          </p:nvPr>
        </p:nvSpPr>
        <p:spPr/>
        <p:txBody>
          <a:bodyPr/>
          <a:lstStyle/>
          <a:p>
            <a:r>
              <a:rPr lang="en-US" dirty="0">
                <a:solidFill>
                  <a:srgbClr val="66FF33"/>
                </a:solidFill>
                <a:latin typeface="Alba Super" panose="00000400000000000000" pitchFamily="2" charset="0"/>
              </a:rPr>
              <a:t>Behavior monitoring </a:t>
            </a:r>
            <a:r>
              <a:rPr lang="en-US" b="1" dirty="0">
                <a:solidFill>
                  <a:srgbClr val="66FF33"/>
                </a:solidFill>
                <a:latin typeface="Alba Super" panose="00000400000000000000" pitchFamily="2" charset="0"/>
              </a:rPr>
              <a:t> </a:t>
            </a:r>
            <a:r>
              <a:rPr lang="en-US" b="1" dirty="0"/>
              <a:t>Self MONITORING</a:t>
            </a:r>
          </a:p>
        </p:txBody>
      </p:sp>
      <p:sp>
        <p:nvSpPr>
          <p:cNvPr id="3" name="Content Placeholder 2">
            <a:extLst>
              <a:ext uri="{FF2B5EF4-FFF2-40B4-BE49-F238E27FC236}">
                <a16:creationId xmlns:a16="http://schemas.microsoft.com/office/drawing/2014/main" id="{D856BDF2-921D-40C4-B9F8-262819718A77}"/>
              </a:ext>
            </a:extLst>
          </p:cNvPr>
          <p:cNvSpPr>
            <a:spLocks noGrp="1"/>
          </p:cNvSpPr>
          <p:nvPr>
            <p:ph idx="1"/>
          </p:nvPr>
        </p:nvSpPr>
        <p:spPr>
          <a:xfrm>
            <a:off x="685801" y="2115423"/>
            <a:ext cx="10131425" cy="3649133"/>
          </a:xfrm>
        </p:spPr>
        <p:txBody>
          <a:bodyPr/>
          <a:lstStyle/>
          <a:p>
            <a:pPr marL="0" indent="0">
              <a:buNone/>
            </a:pPr>
            <a:endParaRPr lang="en-US" dirty="0"/>
          </a:p>
          <a:p>
            <a:pPr marL="0" indent="0">
              <a:buNone/>
            </a:pPr>
            <a:endParaRPr lang="en-US" dirty="0"/>
          </a:p>
        </p:txBody>
      </p:sp>
      <p:pic>
        <p:nvPicPr>
          <p:cNvPr id="11" name="Picture 2" descr="Image result for plickers">
            <a:extLst>
              <a:ext uri="{FF2B5EF4-FFF2-40B4-BE49-F238E27FC236}">
                <a16:creationId xmlns:a16="http://schemas.microsoft.com/office/drawing/2014/main" id="{71C1257B-06EA-4066-B0C6-286F21F6F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033" y="2115423"/>
            <a:ext cx="4547191" cy="34139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icture containing indoor, person, child, sitting&#10;&#10;Description automatically generated">
            <a:extLst>
              <a:ext uri="{FF2B5EF4-FFF2-40B4-BE49-F238E27FC236}">
                <a16:creationId xmlns:a16="http://schemas.microsoft.com/office/drawing/2014/main" id="{9B8FE915-B765-4223-99FC-A6A840C9EB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9024" y="1841844"/>
            <a:ext cx="3923663" cy="2942747"/>
          </a:xfrm>
          <a:prstGeom prst="rect">
            <a:avLst/>
          </a:prstGeom>
        </p:spPr>
      </p:pic>
      <p:sp>
        <p:nvSpPr>
          <p:cNvPr id="8" name="Rectangle 7">
            <a:extLst>
              <a:ext uri="{FF2B5EF4-FFF2-40B4-BE49-F238E27FC236}">
                <a16:creationId xmlns:a16="http://schemas.microsoft.com/office/drawing/2014/main" id="{285F7BD5-94B2-4A4D-A0C6-22F114443D71}"/>
              </a:ext>
            </a:extLst>
          </p:cNvPr>
          <p:cNvSpPr/>
          <p:nvPr/>
        </p:nvSpPr>
        <p:spPr>
          <a:xfrm>
            <a:off x="3271628" y="5651312"/>
            <a:ext cx="3234219" cy="415498"/>
          </a:xfrm>
          <a:prstGeom prst="rect">
            <a:avLst/>
          </a:prstGeom>
        </p:spPr>
        <p:txBody>
          <a:bodyPr wrap="none">
            <a:spAutoFit/>
          </a:bodyPr>
          <a:lstStyle/>
          <a:p>
            <a:r>
              <a:rPr lang="en-US" sz="2100" b="1" dirty="0">
                <a:solidFill>
                  <a:srgbClr val="66FF33"/>
                </a:solidFill>
                <a:hlinkClick r:id="rId4">
                  <a:extLst>
                    <a:ext uri="{A12FA001-AC4F-418D-AE19-62706E023703}">
                      <ahyp:hlinkClr xmlns:ahyp="http://schemas.microsoft.com/office/drawing/2018/hyperlinkcolor" val="tx"/>
                    </a:ext>
                  </a:extLst>
                </a:hlinkClick>
              </a:rPr>
              <a:t>https://www.plickers.com/</a:t>
            </a:r>
            <a:endParaRPr lang="en-US" sz="2100" b="1" dirty="0">
              <a:solidFill>
                <a:srgbClr val="66FF33"/>
              </a:solidFill>
            </a:endParaRPr>
          </a:p>
        </p:txBody>
      </p:sp>
      <p:pic>
        <p:nvPicPr>
          <p:cNvPr id="9" name="Picture 8">
            <a:extLst>
              <a:ext uri="{FF2B5EF4-FFF2-40B4-BE49-F238E27FC236}">
                <a16:creationId xmlns:a16="http://schemas.microsoft.com/office/drawing/2014/main" id="{B60BD385-F94E-4BE7-A171-467FCB888825}"/>
              </a:ext>
            </a:extLst>
          </p:cNvPr>
          <p:cNvPicPr>
            <a:picLocks noChangeAspect="1"/>
          </p:cNvPicPr>
          <p:nvPr/>
        </p:nvPicPr>
        <p:blipFill>
          <a:blip r:embed="rId5"/>
          <a:stretch>
            <a:fillRect/>
          </a:stretch>
        </p:blipFill>
        <p:spPr>
          <a:xfrm>
            <a:off x="7729617" y="4966009"/>
            <a:ext cx="1340462" cy="1282391"/>
          </a:xfrm>
          <a:prstGeom prst="rect">
            <a:avLst/>
          </a:prstGeom>
        </p:spPr>
      </p:pic>
    </p:spTree>
    <p:extLst>
      <p:ext uri="{BB962C8B-B14F-4D97-AF65-F5344CB8AC3E}">
        <p14:creationId xmlns:p14="http://schemas.microsoft.com/office/powerpoint/2010/main" val="26533298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72C04-5C52-4DEA-BA1E-4E9DA8445CF2}"/>
              </a:ext>
            </a:extLst>
          </p:cNvPr>
          <p:cNvSpPr>
            <a:spLocks noGrp="1"/>
          </p:cNvSpPr>
          <p:nvPr>
            <p:ph type="title"/>
          </p:nvPr>
        </p:nvSpPr>
        <p:spPr/>
        <p:txBody>
          <a:bodyPr>
            <a:normAutofit fontScale="90000"/>
          </a:bodyPr>
          <a:lstStyle/>
          <a:p>
            <a:r>
              <a:rPr lang="en-US" dirty="0">
                <a:solidFill>
                  <a:srgbClr val="66FF33"/>
                </a:solidFill>
                <a:latin typeface="Alba Super" panose="00000400000000000000" pitchFamily="2" charset="0"/>
              </a:rPr>
              <a:t>Behavior monitoring </a:t>
            </a:r>
            <a:r>
              <a:rPr lang="en-US" b="1" dirty="0">
                <a:solidFill>
                  <a:srgbClr val="66FF33"/>
                </a:solidFill>
                <a:latin typeface="Alba Super" panose="00000400000000000000" pitchFamily="2" charset="0"/>
              </a:rPr>
              <a:t> </a:t>
            </a:r>
            <a:br>
              <a:rPr lang="en-US" b="1" dirty="0">
                <a:solidFill>
                  <a:srgbClr val="66FF33"/>
                </a:solidFill>
                <a:latin typeface="Alba Super" panose="00000400000000000000" pitchFamily="2" charset="0"/>
              </a:rPr>
            </a:br>
            <a:r>
              <a:rPr lang="en-US" b="1" dirty="0"/>
              <a:t>Self MONITORING</a:t>
            </a:r>
            <a:br>
              <a:rPr lang="en-US" b="1" dirty="0"/>
            </a:br>
            <a:r>
              <a:rPr lang="en-US" b="1" dirty="0"/>
              <a:t>										</a:t>
            </a:r>
            <a:r>
              <a:rPr lang="en-US" b="1" i="1" dirty="0"/>
              <a:t>      </a:t>
            </a:r>
            <a:r>
              <a:rPr lang="en-US" sz="4400" b="1" i="1" dirty="0" err="1">
                <a:solidFill>
                  <a:srgbClr val="FFFF00"/>
                </a:solidFill>
              </a:rPr>
              <a:t>Plagnets</a:t>
            </a:r>
            <a:endParaRPr lang="en-US" b="1" i="1" dirty="0">
              <a:solidFill>
                <a:srgbClr val="FFFF00"/>
              </a:solidFill>
            </a:endParaRPr>
          </a:p>
        </p:txBody>
      </p:sp>
      <p:sp>
        <p:nvSpPr>
          <p:cNvPr id="3" name="Content Placeholder 2">
            <a:extLst>
              <a:ext uri="{FF2B5EF4-FFF2-40B4-BE49-F238E27FC236}">
                <a16:creationId xmlns:a16="http://schemas.microsoft.com/office/drawing/2014/main" id="{D856BDF2-921D-40C4-B9F8-262819718A77}"/>
              </a:ext>
            </a:extLst>
          </p:cNvPr>
          <p:cNvSpPr>
            <a:spLocks noGrp="1"/>
          </p:cNvSpPr>
          <p:nvPr>
            <p:ph idx="1"/>
          </p:nvPr>
        </p:nvSpPr>
        <p:spPr>
          <a:xfrm>
            <a:off x="685801" y="2115423"/>
            <a:ext cx="10131425" cy="3649133"/>
          </a:xfrm>
        </p:spPr>
        <p:txBody>
          <a:bodyPr/>
          <a:lstStyle/>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F8554AC4-3957-43C8-A42A-ED4014BED3A5}"/>
              </a:ext>
            </a:extLst>
          </p:cNvPr>
          <p:cNvSpPr/>
          <p:nvPr/>
        </p:nvSpPr>
        <p:spPr>
          <a:xfrm>
            <a:off x="1833857" y="5740323"/>
            <a:ext cx="7025898" cy="400110"/>
          </a:xfrm>
          <a:prstGeom prst="rect">
            <a:avLst/>
          </a:prstGeom>
        </p:spPr>
        <p:txBody>
          <a:bodyPr wrap="none">
            <a:spAutoFit/>
          </a:bodyPr>
          <a:lstStyle/>
          <a:p>
            <a:r>
              <a:rPr lang="en-US" sz="2000" b="1" dirty="0">
                <a:solidFill>
                  <a:srgbClr val="66FF33"/>
                </a:solidFill>
                <a:hlinkClick r:id="rId2">
                  <a:extLst>
                    <a:ext uri="{A12FA001-AC4F-418D-AE19-62706E023703}">
                      <ahyp:hlinkClr xmlns:ahyp="http://schemas.microsoft.com/office/drawing/2018/hyperlinkcolor" val="tx"/>
                    </a:ext>
                  </a:extLst>
                </a:hlinkClick>
              </a:rPr>
              <a:t>https://www.physeddepot.com/plickers-magnets-plagnets.html</a:t>
            </a:r>
            <a:endParaRPr lang="en-US" sz="2000" b="1" dirty="0">
              <a:solidFill>
                <a:srgbClr val="66FF33"/>
              </a:solidFill>
            </a:endParaRPr>
          </a:p>
        </p:txBody>
      </p:sp>
      <p:pic>
        <p:nvPicPr>
          <p:cNvPr id="5" name="Picture 4">
            <a:extLst>
              <a:ext uri="{FF2B5EF4-FFF2-40B4-BE49-F238E27FC236}">
                <a16:creationId xmlns:a16="http://schemas.microsoft.com/office/drawing/2014/main" id="{8792ED90-70F5-4032-B512-F3D3D3EBE549}"/>
              </a:ext>
            </a:extLst>
          </p:cNvPr>
          <p:cNvPicPr>
            <a:picLocks noChangeAspect="1"/>
          </p:cNvPicPr>
          <p:nvPr/>
        </p:nvPicPr>
        <p:blipFill>
          <a:blip r:embed="rId3"/>
          <a:stretch>
            <a:fillRect/>
          </a:stretch>
        </p:blipFill>
        <p:spPr>
          <a:xfrm>
            <a:off x="9006307" y="4702578"/>
            <a:ext cx="1351836" cy="1380396"/>
          </a:xfrm>
          <a:prstGeom prst="rect">
            <a:avLst/>
          </a:prstGeom>
        </p:spPr>
      </p:pic>
      <p:pic>
        <p:nvPicPr>
          <p:cNvPr id="10" name="Picture 9">
            <a:extLst>
              <a:ext uri="{FF2B5EF4-FFF2-40B4-BE49-F238E27FC236}">
                <a16:creationId xmlns:a16="http://schemas.microsoft.com/office/drawing/2014/main" id="{3B95130F-C59E-43A3-B9AA-CF6D0394DC87}"/>
              </a:ext>
            </a:extLst>
          </p:cNvPr>
          <p:cNvPicPr>
            <a:picLocks noChangeAspect="1"/>
          </p:cNvPicPr>
          <p:nvPr/>
        </p:nvPicPr>
        <p:blipFill rotWithShape="1">
          <a:blip r:embed="rId4">
            <a:extLst>
              <a:ext uri="{28A0092B-C50C-407E-A947-70E740481C1C}">
                <a14:useLocalDpi xmlns:a14="http://schemas.microsoft.com/office/drawing/2010/main" val="0"/>
              </a:ext>
            </a:extLst>
          </a:blip>
          <a:srcRect l="25231"/>
          <a:stretch/>
        </p:blipFill>
        <p:spPr>
          <a:xfrm rot="5400000">
            <a:off x="1211124" y="1768620"/>
            <a:ext cx="3698691" cy="3710129"/>
          </a:xfrm>
          <a:prstGeom prst="rect">
            <a:avLst/>
          </a:prstGeom>
          <a:solidFill>
            <a:srgbClr val="FFFFFF">
              <a:shade val="85000"/>
            </a:srgbClr>
          </a:solidFill>
          <a:ln w="190500" cap="rnd">
            <a:solidFill>
              <a:srgbClr val="1382B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194" name="Picture 2" descr="China Square Magnetic Tiles Toy / Clear Magnetic Building Blocks ...">
            <a:extLst>
              <a:ext uri="{FF2B5EF4-FFF2-40B4-BE49-F238E27FC236}">
                <a16:creationId xmlns:a16="http://schemas.microsoft.com/office/drawing/2014/main" id="{2879D6D0-B8CA-4613-8854-40582F73B0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878" y="2211918"/>
            <a:ext cx="2172242" cy="21722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C82279D-626E-4FD9-B543-AF350A5F9FE5}"/>
              </a:ext>
            </a:extLst>
          </p:cNvPr>
          <p:cNvPicPr>
            <a:picLocks noChangeAspect="1"/>
          </p:cNvPicPr>
          <p:nvPr/>
        </p:nvPicPr>
        <p:blipFill rotWithShape="1">
          <a:blip r:embed="rId6"/>
          <a:srcRect t="3514"/>
          <a:stretch/>
        </p:blipFill>
        <p:spPr>
          <a:xfrm>
            <a:off x="5653669" y="2497872"/>
            <a:ext cx="2659526" cy="2336745"/>
          </a:xfrm>
          <a:prstGeom prst="rect">
            <a:avLst/>
          </a:prstGeom>
        </p:spPr>
      </p:pic>
    </p:spTree>
    <p:extLst>
      <p:ext uri="{BB962C8B-B14F-4D97-AF65-F5344CB8AC3E}">
        <p14:creationId xmlns:p14="http://schemas.microsoft.com/office/powerpoint/2010/main" val="26819292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fade">
                                      <p:cBhvr>
                                        <p:cTn id="15"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A9AC9C5-1B4D-4281-B9C8-62782620873B}"/>
              </a:ext>
            </a:extLst>
          </p:cNvPr>
          <p:cNvPicPr>
            <a:picLocks noGrp="1" noChangeAspect="1"/>
          </p:cNvPicPr>
          <p:nvPr>
            <p:ph idx="1"/>
          </p:nvPr>
        </p:nvPicPr>
        <p:blipFill rotWithShape="1">
          <a:blip r:embed="rId2"/>
          <a:srcRect t="1209"/>
          <a:stretch/>
        </p:blipFill>
        <p:spPr>
          <a:xfrm>
            <a:off x="2615206" y="2408662"/>
            <a:ext cx="6540242" cy="3605561"/>
          </a:xfrm>
          <a:prstGeom prst="rect">
            <a:avLst/>
          </a:prstGeom>
          <a:solidFill>
            <a:srgbClr val="FFFFFF">
              <a:shade val="85000"/>
            </a:srgbClr>
          </a:solidFill>
          <a:ln w="88900" cap="sq">
            <a:solidFill>
              <a:srgbClr val="66FF3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0764167C-FC91-48F7-B726-C071FA404F40}"/>
              </a:ext>
            </a:extLst>
          </p:cNvPr>
          <p:cNvPicPr>
            <a:picLocks noChangeAspect="1"/>
          </p:cNvPicPr>
          <p:nvPr/>
        </p:nvPicPr>
        <p:blipFill>
          <a:blip r:embed="rId3"/>
          <a:stretch>
            <a:fillRect/>
          </a:stretch>
        </p:blipFill>
        <p:spPr>
          <a:xfrm>
            <a:off x="531380" y="553502"/>
            <a:ext cx="1351836" cy="1380396"/>
          </a:xfrm>
          <a:prstGeom prst="rect">
            <a:avLst/>
          </a:prstGeom>
        </p:spPr>
      </p:pic>
      <p:sp>
        <p:nvSpPr>
          <p:cNvPr id="7" name="Rectangle 6">
            <a:extLst>
              <a:ext uri="{FF2B5EF4-FFF2-40B4-BE49-F238E27FC236}">
                <a16:creationId xmlns:a16="http://schemas.microsoft.com/office/drawing/2014/main" id="{6D45BA97-B9FC-4BD2-8BE2-21F07612CCB1}"/>
              </a:ext>
            </a:extLst>
          </p:cNvPr>
          <p:cNvSpPr/>
          <p:nvPr/>
        </p:nvSpPr>
        <p:spPr>
          <a:xfrm>
            <a:off x="2129550" y="1533788"/>
            <a:ext cx="6316729" cy="369332"/>
          </a:xfrm>
          <a:prstGeom prst="rect">
            <a:avLst/>
          </a:prstGeom>
        </p:spPr>
        <p:txBody>
          <a:bodyPr wrap="none">
            <a:spAutoFit/>
          </a:bodyPr>
          <a:lstStyle/>
          <a:p>
            <a:r>
              <a:rPr lang="en-US" b="1" dirty="0">
                <a:solidFill>
                  <a:srgbClr val="66FF33"/>
                </a:solidFill>
                <a:hlinkClick r:id="rId4">
                  <a:extLst>
                    <a:ext uri="{A12FA001-AC4F-418D-AE19-62706E023703}">
                      <ahyp:hlinkClr xmlns:ahyp="http://schemas.microsoft.com/office/drawing/2018/hyperlinkcolor" val="tx"/>
                    </a:ext>
                  </a:extLst>
                </a:hlinkClick>
              </a:rPr>
              <a:t>https://www.physeddepot.com/plickers-magnets-plagnets.html</a:t>
            </a:r>
            <a:endParaRPr lang="en-US" b="1" dirty="0">
              <a:solidFill>
                <a:srgbClr val="66FF33"/>
              </a:solidFill>
            </a:endParaRPr>
          </a:p>
        </p:txBody>
      </p:sp>
    </p:spTree>
    <p:extLst>
      <p:ext uri="{BB962C8B-B14F-4D97-AF65-F5344CB8AC3E}">
        <p14:creationId xmlns:p14="http://schemas.microsoft.com/office/powerpoint/2010/main" val="50058299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Right 8">
            <a:extLst>
              <a:ext uri="{FF2B5EF4-FFF2-40B4-BE49-F238E27FC236}">
                <a16:creationId xmlns:a16="http://schemas.microsoft.com/office/drawing/2014/main" id="{FE31386A-5BEB-46C7-A038-86A7908EB0B5}"/>
              </a:ext>
            </a:extLst>
          </p:cNvPr>
          <p:cNvSpPr/>
          <p:nvPr/>
        </p:nvSpPr>
        <p:spPr>
          <a:xfrm>
            <a:off x="423747" y="270525"/>
            <a:ext cx="5659866" cy="17701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9911BA0-80A3-411A-AE3C-3DDB4DA32577}"/>
              </a:ext>
            </a:extLst>
          </p:cNvPr>
          <p:cNvSpPr txBox="1"/>
          <p:nvPr/>
        </p:nvSpPr>
        <p:spPr>
          <a:xfrm>
            <a:off x="502734" y="884616"/>
            <a:ext cx="5501892" cy="523220"/>
          </a:xfrm>
          <a:prstGeom prst="rect">
            <a:avLst/>
          </a:prstGeom>
          <a:noFill/>
        </p:spPr>
        <p:txBody>
          <a:bodyPr wrap="square" rtlCol="0">
            <a:spAutoFit/>
          </a:bodyPr>
          <a:lstStyle/>
          <a:p>
            <a:r>
              <a:rPr lang="en-US" sz="2800" b="1" dirty="0">
                <a:solidFill>
                  <a:srgbClr val="0070C0"/>
                </a:solidFill>
              </a:rPr>
              <a:t>BUILDING A STRONG FOUNDATION</a:t>
            </a:r>
          </a:p>
        </p:txBody>
      </p:sp>
      <p:sp>
        <p:nvSpPr>
          <p:cNvPr id="11" name="Arrow: Right 10">
            <a:extLst>
              <a:ext uri="{FF2B5EF4-FFF2-40B4-BE49-F238E27FC236}">
                <a16:creationId xmlns:a16="http://schemas.microsoft.com/office/drawing/2014/main" id="{9F11D162-2993-4810-B34F-98868405969D}"/>
              </a:ext>
            </a:extLst>
          </p:cNvPr>
          <p:cNvSpPr/>
          <p:nvPr/>
        </p:nvSpPr>
        <p:spPr>
          <a:xfrm>
            <a:off x="2252544" y="1800251"/>
            <a:ext cx="5408341" cy="17701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23A3AA-63DB-41F2-944F-AA81280CE645}"/>
              </a:ext>
            </a:extLst>
          </p:cNvPr>
          <p:cNvSpPr txBox="1"/>
          <p:nvPr/>
        </p:nvSpPr>
        <p:spPr>
          <a:xfrm>
            <a:off x="2651882" y="2423715"/>
            <a:ext cx="4283888" cy="523220"/>
          </a:xfrm>
          <a:prstGeom prst="rect">
            <a:avLst/>
          </a:prstGeom>
          <a:noFill/>
        </p:spPr>
        <p:txBody>
          <a:bodyPr wrap="square" rtlCol="0">
            <a:spAutoFit/>
          </a:bodyPr>
          <a:lstStyle/>
          <a:p>
            <a:r>
              <a:rPr lang="en-US" sz="2800" b="1" dirty="0">
                <a:solidFill>
                  <a:srgbClr val="0070C0"/>
                </a:solidFill>
              </a:rPr>
              <a:t>MONITORING STUDENTS</a:t>
            </a:r>
          </a:p>
        </p:txBody>
      </p:sp>
      <p:sp>
        <p:nvSpPr>
          <p:cNvPr id="13" name="Arrow: Right 12">
            <a:extLst>
              <a:ext uri="{FF2B5EF4-FFF2-40B4-BE49-F238E27FC236}">
                <a16:creationId xmlns:a16="http://schemas.microsoft.com/office/drawing/2014/main" id="{890835F1-1643-465D-BF8E-B63A8F3CDFEA}"/>
              </a:ext>
            </a:extLst>
          </p:cNvPr>
          <p:cNvSpPr/>
          <p:nvPr/>
        </p:nvSpPr>
        <p:spPr>
          <a:xfrm>
            <a:off x="4231600" y="3308789"/>
            <a:ext cx="5408341" cy="17701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B1D733A8-20E5-49CB-9867-61F58A1ACA8B}"/>
              </a:ext>
            </a:extLst>
          </p:cNvPr>
          <p:cNvSpPr/>
          <p:nvPr/>
        </p:nvSpPr>
        <p:spPr>
          <a:xfrm>
            <a:off x="5973335" y="4817327"/>
            <a:ext cx="5408341" cy="17701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16A2381-EC3D-4040-8100-2452CBAE4BE1}"/>
              </a:ext>
            </a:extLst>
          </p:cNvPr>
          <p:cNvPicPr>
            <a:picLocks noChangeAspect="1"/>
          </p:cNvPicPr>
          <p:nvPr/>
        </p:nvPicPr>
        <p:blipFill rotWithShape="1">
          <a:blip r:embed="rId2"/>
          <a:srcRect l="33675" r="32900"/>
          <a:stretch/>
        </p:blipFill>
        <p:spPr>
          <a:xfrm rot="20972934">
            <a:off x="1011909" y="3739146"/>
            <a:ext cx="2081219" cy="2412945"/>
          </a:xfrm>
          <a:prstGeom prst="rect">
            <a:avLst/>
          </a:prstGeom>
          <a:ln w="190500" cap="sq">
            <a:solidFill>
              <a:schemeClr val="bg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6" name="TextBox 15">
            <a:extLst>
              <a:ext uri="{FF2B5EF4-FFF2-40B4-BE49-F238E27FC236}">
                <a16:creationId xmlns:a16="http://schemas.microsoft.com/office/drawing/2014/main" id="{E3D57550-BCA0-43BB-B4A6-BC9F3797F2BE}"/>
              </a:ext>
            </a:extLst>
          </p:cNvPr>
          <p:cNvSpPr txBox="1"/>
          <p:nvPr/>
        </p:nvSpPr>
        <p:spPr>
          <a:xfrm>
            <a:off x="1820290" y="3932253"/>
            <a:ext cx="8618325" cy="523220"/>
          </a:xfrm>
          <a:prstGeom prst="rect">
            <a:avLst/>
          </a:prstGeom>
          <a:noFill/>
        </p:spPr>
        <p:txBody>
          <a:bodyPr wrap="square" rtlCol="0">
            <a:spAutoFit/>
          </a:bodyPr>
          <a:lstStyle/>
          <a:p>
            <a:pPr algn="ctr"/>
            <a:r>
              <a:rPr lang="en-US" sz="2800" b="1" dirty="0">
                <a:solidFill>
                  <a:srgbClr val="0070C0"/>
                </a:solidFill>
              </a:rPr>
              <a:t>THE ACTION PLAN</a:t>
            </a:r>
          </a:p>
        </p:txBody>
      </p:sp>
      <p:sp>
        <p:nvSpPr>
          <p:cNvPr id="17" name="TextBox 16">
            <a:extLst>
              <a:ext uri="{FF2B5EF4-FFF2-40B4-BE49-F238E27FC236}">
                <a16:creationId xmlns:a16="http://schemas.microsoft.com/office/drawing/2014/main" id="{23C6F5BC-C514-494A-B783-0F36F2CA66B7}"/>
              </a:ext>
            </a:extLst>
          </p:cNvPr>
          <p:cNvSpPr txBox="1"/>
          <p:nvPr/>
        </p:nvSpPr>
        <p:spPr>
          <a:xfrm>
            <a:off x="6481500" y="5440791"/>
            <a:ext cx="8618325" cy="523220"/>
          </a:xfrm>
          <a:prstGeom prst="rect">
            <a:avLst/>
          </a:prstGeom>
          <a:noFill/>
        </p:spPr>
        <p:txBody>
          <a:bodyPr wrap="square" rtlCol="0">
            <a:spAutoFit/>
          </a:bodyPr>
          <a:lstStyle/>
          <a:p>
            <a:r>
              <a:rPr lang="en-US" sz="2800" b="1" dirty="0">
                <a:solidFill>
                  <a:srgbClr val="0070C0"/>
                </a:solidFill>
              </a:rPr>
              <a:t>PROBLEM SOLVING</a:t>
            </a:r>
          </a:p>
        </p:txBody>
      </p:sp>
    </p:spTree>
    <p:extLst>
      <p:ext uri="{BB962C8B-B14F-4D97-AF65-F5344CB8AC3E}">
        <p14:creationId xmlns:p14="http://schemas.microsoft.com/office/powerpoint/2010/main" val="13662741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ppt_w</p:attrName>
                                        </p:attrNameLst>
                                      </p:cBhvr>
                                      <p:tavLst>
                                        <p:tav tm="0" fmla="#ppt_w*sin(2.5*pi*$)">
                                          <p:val>
                                            <p:fltVal val="0"/>
                                          </p:val>
                                        </p:tav>
                                        <p:tav tm="100000">
                                          <p:val>
                                            <p:fltVal val="1"/>
                                          </p:val>
                                        </p:tav>
                                      </p:tavLst>
                                    </p:anim>
                                    <p:anim calcmode="lin" valueType="num">
                                      <p:cBhvr>
                                        <p:cTn id="9"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108D0B-69AF-4AFD-82D8-943F6583C44F}"/>
              </a:ext>
            </a:extLst>
          </p:cNvPr>
          <p:cNvSpPr>
            <a:spLocks noGrp="1"/>
          </p:cNvSpPr>
          <p:nvPr>
            <p:ph idx="1"/>
          </p:nvPr>
        </p:nvSpPr>
        <p:spPr>
          <a:xfrm>
            <a:off x="489727" y="3204434"/>
            <a:ext cx="11341720" cy="2984491"/>
          </a:xfrm>
          <a:solidFill>
            <a:schemeClr val="tx1"/>
          </a:solidFill>
        </p:spPr>
        <p:txBody>
          <a:bodyPr>
            <a:normAutofit/>
          </a:bodyPr>
          <a:lstStyle/>
          <a:p>
            <a:pPr marL="0" indent="0">
              <a:buNone/>
            </a:pPr>
            <a:endParaRPr lang="en-US" sz="1000" b="1" dirty="0">
              <a:solidFill>
                <a:schemeClr val="accent1">
                  <a:lumMod val="50000"/>
                </a:schemeClr>
              </a:solidFill>
              <a:highlight>
                <a:srgbClr val="FFFF00"/>
              </a:highlight>
            </a:endParaRPr>
          </a:p>
          <a:p>
            <a:pPr marL="0" indent="0">
              <a:buNone/>
            </a:pPr>
            <a:r>
              <a:rPr lang="en-US" sz="3100" b="1" dirty="0">
                <a:solidFill>
                  <a:srgbClr val="002060"/>
                </a:solidFill>
              </a:rPr>
              <a:t>Use the letters for the word </a:t>
            </a:r>
            <a:r>
              <a:rPr lang="en-US" sz="3100" b="1" dirty="0">
                <a:solidFill>
                  <a:srgbClr val="FF0000"/>
                </a:solidFill>
              </a:rPr>
              <a:t>MUSIC</a:t>
            </a:r>
            <a:r>
              <a:rPr lang="en-US" sz="3100" b="1" dirty="0">
                <a:solidFill>
                  <a:srgbClr val="002060"/>
                </a:solidFill>
              </a:rPr>
              <a:t> (or </a:t>
            </a:r>
            <a:r>
              <a:rPr lang="en-US" sz="3100" b="1" dirty="0">
                <a:solidFill>
                  <a:srgbClr val="00B0F0"/>
                </a:solidFill>
              </a:rPr>
              <a:t>MUSICIAN</a:t>
            </a:r>
            <a:r>
              <a:rPr lang="en-US" sz="3100" b="1" dirty="0">
                <a:solidFill>
                  <a:srgbClr val="002060"/>
                </a:solidFill>
              </a:rPr>
              <a:t>). Clap or sing a pattern (or use a hand sign) and if students are listening and still, they get a letter. If they spell the word before the end of class on four different weeks, they get a class reward. Let the students help you think of rewards. Keep them simple.</a:t>
            </a:r>
            <a:endParaRPr lang="en-US" sz="1000" b="1" dirty="0">
              <a:solidFill>
                <a:srgbClr val="002060"/>
              </a:solidFill>
            </a:endParaRPr>
          </a:p>
          <a:p>
            <a:pPr marL="0" indent="0">
              <a:buNone/>
            </a:pPr>
            <a:endParaRPr lang="en-US" dirty="0">
              <a:solidFill>
                <a:schemeClr val="accent1">
                  <a:lumMod val="50000"/>
                </a:schemeClr>
              </a:solidFill>
            </a:endParaRPr>
          </a:p>
        </p:txBody>
      </p:sp>
      <p:sp>
        <p:nvSpPr>
          <p:cNvPr id="4" name="Rectangle 3">
            <a:extLst>
              <a:ext uri="{FF2B5EF4-FFF2-40B4-BE49-F238E27FC236}">
                <a16:creationId xmlns:a16="http://schemas.microsoft.com/office/drawing/2014/main" id="{193F2F31-D005-4FD3-8371-D6B83983D5E5}"/>
              </a:ext>
            </a:extLst>
          </p:cNvPr>
          <p:cNvSpPr/>
          <p:nvPr/>
        </p:nvSpPr>
        <p:spPr>
          <a:xfrm>
            <a:off x="-1" y="1839218"/>
            <a:ext cx="12192000" cy="5101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8" name="Picture 4" descr="The Best Resources for Royalty Free Music to Use for YouTube Videos">
            <a:extLst>
              <a:ext uri="{FF2B5EF4-FFF2-40B4-BE49-F238E27FC236}">
                <a16:creationId xmlns:a16="http://schemas.microsoft.com/office/drawing/2014/main" id="{9856197C-D5F6-45E3-8355-D3497F9946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4371" y="163552"/>
            <a:ext cx="3765715" cy="28206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5108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108D0B-69AF-4AFD-82D8-943F6583C44F}"/>
              </a:ext>
            </a:extLst>
          </p:cNvPr>
          <p:cNvSpPr>
            <a:spLocks noGrp="1"/>
          </p:cNvSpPr>
          <p:nvPr>
            <p:ph idx="1"/>
          </p:nvPr>
        </p:nvSpPr>
        <p:spPr>
          <a:xfrm>
            <a:off x="425140" y="3197277"/>
            <a:ext cx="11341720" cy="2935896"/>
          </a:xfrm>
          <a:solidFill>
            <a:schemeClr val="tx1"/>
          </a:solidFill>
        </p:spPr>
        <p:txBody>
          <a:bodyPr>
            <a:normAutofit fontScale="92500" lnSpcReduction="20000"/>
          </a:bodyPr>
          <a:lstStyle/>
          <a:p>
            <a:pPr marL="0" indent="0">
              <a:buNone/>
            </a:pPr>
            <a:endParaRPr lang="en-US" sz="1000" b="1" dirty="0">
              <a:solidFill>
                <a:srgbClr val="002060"/>
              </a:solidFill>
            </a:endParaRPr>
          </a:p>
          <a:p>
            <a:pPr marL="0" indent="0">
              <a:buNone/>
            </a:pPr>
            <a:r>
              <a:rPr lang="en-US" sz="3100" b="1" dirty="0">
                <a:solidFill>
                  <a:srgbClr val="002060"/>
                </a:solidFill>
              </a:rPr>
              <a:t>Whole class: </a:t>
            </a:r>
            <a:r>
              <a:rPr lang="en-US" sz="3100" b="1" dirty="0">
                <a:solidFill>
                  <a:schemeClr val="accent5">
                    <a:lumMod val="75000"/>
                  </a:schemeClr>
                </a:solidFill>
              </a:rPr>
              <a:t>sing a favorite song; play a “music game”; freeze dance; playing instruments; an interactive whiteboard activity </a:t>
            </a:r>
            <a:r>
              <a:rPr lang="en-US" sz="3100" b="1" dirty="0" err="1">
                <a:solidFill>
                  <a:schemeClr val="accent5">
                    <a:lumMod val="75000"/>
                  </a:schemeClr>
                </a:solidFill>
              </a:rPr>
              <a:t>etc</a:t>
            </a:r>
            <a:r>
              <a:rPr lang="en-US" sz="3100" b="1" dirty="0">
                <a:solidFill>
                  <a:schemeClr val="accent5">
                    <a:lumMod val="75000"/>
                  </a:schemeClr>
                </a:solidFill>
              </a:rPr>
              <a:t>…</a:t>
            </a:r>
          </a:p>
          <a:p>
            <a:pPr marL="0" indent="0">
              <a:buNone/>
            </a:pPr>
            <a:r>
              <a:rPr lang="en-US" sz="3100" b="1" i="1" dirty="0">
                <a:solidFill>
                  <a:schemeClr val="bg2">
                    <a:lumMod val="75000"/>
                  </a:schemeClr>
                </a:solidFill>
              </a:rPr>
              <a:t>It could even be an activity that is part of your lesson but you save it for the end of the lesson and call it a “reward.”</a:t>
            </a:r>
          </a:p>
          <a:p>
            <a:pPr marL="0" indent="0">
              <a:buNone/>
            </a:pPr>
            <a:r>
              <a:rPr lang="en-US" sz="3100" b="1" dirty="0">
                <a:solidFill>
                  <a:srgbClr val="002060"/>
                </a:solidFill>
              </a:rPr>
              <a:t>Individual: </a:t>
            </a:r>
            <a:r>
              <a:rPr lang="en-US" sz="3100" b="1" dirty="0">
                <a:solidFill>
                  <a:schemeClr val="accent6">
                    <a:lumMod val="75000"/>
                  </a:schemeClr>
                </a:solidFill>
              </a:rPr>
              <a:t>treasure box, book corner, class helper, play a special instrument, sit in a special chair, special paper award to take home…</a:t>
            </a:r>
          </a:p>
          <a:p>
            <a:pPr marL="0" indent="0">
              <a:buNone/>
            </a:pPr>
            <a:endParaRPr lang="en-US" dirty="0">
              <a:solidFill>
                <a:schemeClr val="accent1">
                  <a:lumMod val="50000"/>
                </a:schemeClr>
              </a:solidFill>
            </a:endParaRPr>
          </a:p>
        </p:txBody>
      </p:sp>
      <p:sp>
        <p:nvSpPr>
          <p:cNvPr id="4" name="Rectangle 3">
            <a:extLst>
              <a:ext uri="{FF2B5EF4-FFF2-40B4-BE49-F238E27FC236}">
                <a16:creationId xmlns:a16="http://schemas.microsoft.com/office/drawing/2014/main" id="{193F2F31-D005-4FD3-8371-D6B83983D5E5}"/>
              </a:ext>
            </a:extLst>
          </p:cNvPr>
          <p:cNvSpPr/>
          <p:nvPr/>
        </p:nvSpPr>
        <p:spPr>
          <a:xfrm>
            <a:off x="-1" y="1839218"/>
            <a:ext cx="12192000" cy="5101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0" name="Picture 2" descr="20 Positive Behavior Rewards that Aren't Food - The Brown Bag Teacher">
            <a:extLst>
              <a:ext uri="{FF2B5EF4-FFF2-40B4-BE49-F238E27FC236}">
                <a16:creationId xmlns:a16="http://schemas.microsoft.com/office/drawing/2014/main" id="{F74E99CC-084F-4584-B5C8-57A5E50340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8743" b="38212"/>
          <a:stretch/>
        </p:blipFill>
        <p:spPr bwMode="auto">
          <a:xfrm>
            <a:off x="1248937" y="543685"/>
            <a:ext cx="4576509" cy="895250"/>
          </a:xfrm>
          <a:prstGeom prst="rect">
            <a:avLst/>
          </a:prstGeom>
          <a:ln w="190500" cap="sq">
            <a:solidFill>
              <a:schemeClr val="tx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4990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randombar(horizontal)">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04C431-3E75-4CB2-A310-3BDA97E21D1F}"/>
              </a:ext>
            </a:extLst>
          </p:cNvPr>
          <p:cNvSpPr txBox="1"/>
          <p:nvPr/>
        </p:nvSpPr>
        <p:spPr>
          <a:xfrm>
            <a:off x="369849" y="4109146"/>
            <a:ext cx="11452302" cy="2308324"/>
          </a:xfrm>
          <a:prstGeom prst="rect">
            <a:avLst/>
          </a:prstGeom>
          <a:noFill/>
        </p:spPr>
        <p:txBody>
          <a:bodyPr wrap="square" rtlCol="0">
            <a:spAutoFit/>
          </a:bodyPr>
          <a:lstStyle/>
          <a:p>
            <a:pPr algn="ctr"/>
            <a:r>
              <a:rPr lang="en-US" sz="3200" b="1" dirty="0">
                <a:solidFill>
                  <a:srgbClr val="FF47A3"/>
                </a:solidFill>
              </a:rPr>
              <a:t>I know you have some amazing ways to track student discipline! </a:t>
            </a:r>
            <a:endParaRPr lang="en-US" sz="1100" b="1" dirty="0"/>
          </a:p>
          <a:p>
            <a:pPr algn="ctr"/>
            <a:r>
              <a:rPr lang="en-US" sz="2800" b="1" dirty="0"/>
              <a:t>You can post your own creative ideas or post pictures and links to things you have found on the internet! Once you get to the Padlet, make it a favorite so you can return later and see everyone’s amazing ideas. </a:t>
            </a:r>
          </a:p>
          <a:p>
            <a:pPr algn="ctr"/>
            <a:r>
              <a:rPr lang="en-US" sz="2800" b="1" dirty="0">
                <a:solidFill>
                  <a:srgbClr val="66FF33"/>
                </a:solidFill>
              </a:rPr>
              <a:t>I have loaded the ones I shared today!</a:t>
            </a:r>
          </a:p>
        </p:txBody>
      </p:sp>
      <p:sp>
        <p:nvSpPr>
          <p:cNvPr id="5" name="TextBox 4">
            <a:extLst>
              <a:ext uri="{FF2B5EF4-FFF2-40B4-BE49-F238E27FC236}">
                <a16:creationId xmlns:a16="http://schemas.microsoft.com/office/drawing/2014/main" id="{4CE527C1-5E58-4CA0-8DFB-91D2394BCB6F}"/>
              </a:ext>
            </a:extLst>
          </p:cNvPr>
          <p:cNvSpPr txBox="1"/>
          <p:nvPr/>
        </p:nvSpPr>
        <p:spPr>
          <a:xfrm>
            <a:off x="181320" y="477236"/>
            <a:ext cx="3706968" cy="1754326"/>
          </a:xfrm>
          <a:prstGeom prst="rect">
            <a:avLst/>
          </a:prstGeom>
          <a:noFill/>
        </p:spPr>
        <p:txBody>
          <a:bodyPr wrap="square" rtlCol="0">
            <a:spAutoFit/>
          </a:bodyPr>
          <a:lstStyle/>
          <a:p>
            <a:pPr algn="ctr"/>
            <a:r>
              <a:rPr lang="en-US" sz="5400" dirty="0">
                <a:solidFill>
                  <a:srgbClr val="FF47A3"/>
                </a:solidFill>
                <a:latin typeface="Alba Super" panose="00000400000000000000" pitchFamily="2" charset="0"/>
              </a:rPr>
              <a:t>Padlet</a:t>
            </a:r>
          </a:p>
          <a:p>
            <a:pPr algn="ctr"/>
            <a:r>
              <a:rPr lang="en-US" sz="5400" dirty="0">
                <a:solidFill>
                  <a:srgbClr val="66FF33"/>
                </a:solidFill>
                <a:latin typeface="Alba Super" panose="00000400000000000000" pitchFamily="2" charset="0"/>
              </a:rPr>
              <a:t>Break</a:t>
            </a:r>
          </a:p>
        </p:txBody>
      </p:sp>
      <p:pic>
        <p:nvPicPr>
          <p:cNvPr id="6" name="Picture 4" descr="Top 5 EdTech Tips: Padlet | Georgia Public Broadcasting">
            <a:extLst>
              <a:ext uri="{FF2B5EF4-FFF2-40B4-BE49-F238E27FC236}">
                <a16:creationId xmlns:a16="http://schemas.microsoft.com/office/drawing/2014/main" id="{D2EE2702-AD17-4685-AF5E-3311F89416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74" r="20869" b="-1"/>
          <a:stretch/>
        </p:blipFill>
        <p:spPr bwMode="auto">
          <a:xfrm>
            <a:off x="4427766" y="204055"/>
            <a:ext cx="3336468" cy="3216018"/>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4A18B00-90E2-4287-BE35-9A92B0111146}"/>
              </a:ext>
            </a:extLst>
          </p:cNvPr>
          <p:cNvPicPr>
            <a:picLocks noChangeAspect="1"/>
          </p:cNvPicPr>
          <p:nvPr/>
        </p:nvPicPr>
        <p:blipFill>
          <a:blip r:embed="rId3"/>
          <a:stretch>
            <a:fillRect/>
          </a:stretch>
        </p:blipFill>
        <p:spPr>
          <a:xfrm>
            <a:off x="1124585" y="2355431"/>
            <a:ext cx="1820437" cy="1800932"/>
          </a:xfrm>
          <a:prstGeom prst="rect">
            <a:avLst/>
          </a:prstGeom>
        </p:spPr>
      </p:pic>
      <p:sp>
        <p:nvSpPr>
          <p:cNvPr id="7" name="Rectangle 6">
            <a:extLst>
              <a:ext uri="{FF2B5EF4-FFF2-40B4-BE49-F238E27FC236}">
                <a16:creationId xmlns:a16="http://schemas.microsoft.com/office/drawing/2014/main" id="{D67355B9-5141-4B61-A3D4-61E5618B1ED0}"/>
              </a:ext>
            </a:extLst>
          </p:cNvPr>
          <p:cNvSpPr/>
          <p:nvPr/>
        </p:nvSpPr>
        <p:spPr>
          <a:xfrm>
            <a:off x="3225471" y="3682387"/>
            <a:ext cx="6243440" cy="830997"/>
          </a:xfrm>
          <a:prstGeom prst="rect">
            <a:avLst/>
          </a:prstGeom>
        </p:spPr>
        <p:txBody>
          <a:bodyPr wrap="none">
            <a:spAutoFit/>
          </a:bodyPr>
          <a:lstStyle/>
          <a:p>
            <a:r>
              <a:rPr lang="en-US" sz="2400" b="1" dirty="0">
                <a:solidFill>
                  <a:srgbClr val="66FF33"/>
                </a:solidFill>
                <a:hlinkClick r:id="rId4">
                  <a:extLst>
                    <a:ext uri="{A12FA001-AC4F-418D-AE19-62706E023703}">
                      <ahyp:hlinkClr xmlns:ahyp="http://schemas.microsoft.com/office/drawing/2018/hyperlinkcolor" val="tx"/>
                    </a:ext>
                  </a:extLst>
                </a:hlinkClick>
              </a:rPr>
              <a:t>https://padlet.com/ahmad5/72glepqcmshylerx</a:t>
            </a:r>
            <a:endParaRPr lang="en-US" sz="2400" b="1" dirty="0">
              <a:solidFill>
                <a:srgbClr val="66FF33"/>
              </a:solidFill>
            </a:endParaRPr>
          </a:p>
          <a:p>
            <a:endParaRPr lang="en-US" sz="2400" b="1" dirty="0"/>
          </a:p>
        </p:txBody>
      </p:sp>
    </p:spTree>
    <p:extLst>
      <p:ext uri="{BB962C8B-B14F-4D97-AF65-F5344CB8AC3E}">
        <p14:creationId xmlns:p14="http://schemas.microsoft.com/office/powerpoint/2010/main" val="9042341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6000"/>
                <a:hueMod val="100000"/>
                <a:satMod val="180000"/>
                <a:lumMod val="110000"/>
              </a:schemeClr>
            </a:gs>
            <a:gs pos="100000">
              <a:schemeClr val="bg1">
                <a:shade val="96000"/>
                <a:satMod val="160000"/>
                <a:lumMod val="100000"/>
              </a:schemeClr>
            </a:gs>
          </a:gsLst>
          <a:lin ang="4740000" scaled="1"/>
        </a:gradFill>
        <a:effectLst/>
      </p:bgPr>
    </p:bg>
    <p:spTree>
      <p:nvGrpSpPr>
        <p:cNvPr id="1" name=""/>
        <p:cNvGrpSpPr/>
        <p:nvPr/>
      </p:nvGrpSpPr>
      <p:grpSpPr>
        <a:xfrm>
          <a:off x="0" y="0"/>
          <a:ext cx="0" cy="0"/>
          <a:chOff x="0" y="0"/>
          <a:chExt cx="0" cy="0"/>
        </a:xfrm>
      </p:grpSpPr>
      <p:pic>
        <p:nvPicPr>
          <p:cNvPr id="16" name="Picture 8">
            <a:extLst>
              <a:ext uri="{FF2B5EF4-FFF2-40B4-BE49-F238E27FC236}">
                <a16:creationId xmlns:a16="http://schemas.microsoft.com/office/drawing/2014/main" id="{5C819037-A607-4A7B-ADF1-B04516199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 name="Rectangle 10">
            <a:extLst>
              <a:ext uri="{FF2B5EF4-FFF2-40B4-BE49-F238E27FC236}">
                <a16:creationId xmlns:a16="http://schemas.microsoft.com/office/drawing/2014/main" id="{DF4972D9-F510-4C84-8BDA-31BAECC23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34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D8E2D96C-A214-42D7-8C0F-E4CCBD8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7C746F4-1536-4E83-B247-DD6BBE09C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36104"/>
            <a:ext cx="10905803" cy="5585792"/>
          </a:xfrm>
          <a:prstGeom prst="rect">
            <a:avLst/>
          </a:prstGeom>
          <a:solidFill>
            <a:schemeClr val="tx1"/>
          </a:solidFill>
          <a:ln cap="sq">
            <a:no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133CE06-DD2A-428C-B9FC-242A9B0F1C49}"/>
              </a:ext>
            </a:extLst>
          </p:cNvPr>
          <p:cNvPicPr>
            <a:picLocks noChangeAspect="1"/>
          </p:cNvPicPr>
          <p:nvPr/>
        </p:nvPicPr>
        <p:blipFill>
          <a:blip r:embed="rId3"/>
          <a:stretch>
            <a:fillRect/>
          </a:stretch>
        </p:blipFill>
        <p:spPr>
          <a:xfrm>
            <a:off x="969249" y="1481745"/>
            <a:ext cx="10248714" cy="3894510"/>
          </a:xfrm>
          <a:prstGeom prst="rect">
            <a:avLst/>
          </a:prstGeom>
        </p:spPr>
      </p:pic>
    </p:spTree>
    <p:extLst>
      <p:ext uri="{BB962C8B-B14F-4D97-AF65-F5344CB8AC3E}">
        <p14:creationId xmlns:p14="http://schemas.microsoft.com/office/powerpoint/2010/main" val="1262939746"/>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04C431-3E75-4CB2-A310-3BDA97E21D1F}"/>
              </a:ext>
            </a:extLst>
          </p:cNvPr>
          <p:cNvSpPr txBox="1"/>
          <p:nvPr/>
        </p:nvSpPr>
        <p:spPr>
          <a:xfrm>
            <a:off x="133815" y="4861748"/>
            <a:ext cx="8470944"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Questions and Poll Results</a:t>
            </a:r>
            <a:endParaRPr kumimoji="0" lang="en-US" sz="5400" b="1" i="0" u="none" strike="noStrike" kern="1200" cap="none" spc="0" normalizeH="0" baseline="0" noProof="0" dirty="0">
              <a:ln>
                <a:noFill/>
              </a:ln>
              <a:solidFill>
                <a:srgbClr val="66FF33"/>
              </a:solidFill>
              <a:effectLst/>
              <a:uLnTx/>
              <a:uFillTx/>
              <a:latin typeface="Calibri" panose="020F0502020204030204"/>
              <a:ea typeface="+mn-ea"/>
              <a:cs typeface="+mn-cs"/>
            </a:endParaRPr>
          </a:p>
        </p:txBody>
      </p:sp>
      <p:pic>
        <p:nvPicPr>
          <p:cNvPr id="2050" name="Picture 2" descr="Thinking Question Marks Questions Clipart">
            <a:extLst>
              <a:ext uri="{FF2B5EF4-FFF2-40B4-BE49-F238E27FC236}">
                <a16:creationId xmlns:a16="http://schemas.microsoft.com/office/drawing/2014/main" id="{FDDCF1B3-B07D-457E-871C-07335DD5B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2261" y="668232"/>
            <a:ext cx="3358375" cy="3358375"/>
          </a:xfrm>
          <a:prstGeom prst="rect">
            <a:avLst/>
          </a:prstGeom>
          <a:ln w="190500" cap="sq">
            <a:solidFill>
              <a:srgbClr val="66FF33"/>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1208CAB-F532-4789-A823-B8776194C0B1}"/>
              </a:ext>
            </a:extLst>
          </p:cNvPr>
          <p:cNvPicPr>
            <a:picLocks noChangeAspect="1"/>
          </p:cNvPicPr>
          <p:nvPr/>
        </p:nvPicPr>
        <p:blipFill rotWithShape="1">
          <a:blip r:embed="rId3"/>
          <a:srcRect l="33675" r="32900"/>
          <a:stretch/>
        </p:blipFill>
        <p:spPr>
          <a:xfrm rot="606309">
            <a:off x="8786282" y="3839856"/>
            <a:ext cx="1932032" cy="2239979"/>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EEAD9987-9533-46BD-AA93-15B430BAC64A}"/>
              </a:ext>
            </a:extLst>
          </p:cNvPr>
          <p:cNvSpPr txBox="1"/>
          <p:nvPr/>
        </p:nvSpPr>
        <p:spPr>
          <a:xfrm rot="21089446">
            <a:off x="477430" y="1336000"/>
            <a:ext cx="3706968" cy="2031325"/>
          </a:xfrm>
          <a:prstGeom prst="rect">
            <a:avLst/>
          </a:prstGeom>
          <a:noFill/>
        </p:spPr>
        <p:txBody>
          <a:bodyPr wrap="square" rtlCol="0">
            <a:spAutoFit/>
          </a:bodyPr>
          <a:lstStyle/>
          <a:p>
            <a:pPr algn="ctr"/>
            <a:r>
              <a:rPr lang="en-US" sz="6000" dirty="0">
                <a:solidFill>
                  <a:srgbClr val="66FF33"/>
                </a:solidFill>
                <a:latin typeface="Alba Super" panose="00000400000000000000" pitchFamily="2" charset="0"/>
              </a:rPr>
              <a:t>Question</a:t>
            </a:r>
            <a:endParaRPr lang="en-US" sz="6000" dirty="0">
              <a:latin typeface="Alba Super" panose="00000400000000000000" pitchFamily="2" charset="0"/>
            </a:endParaRPr>
          </a:p>
          <a:p>
            <a:pPr algn="ctr"/>
            <a:r>
              <a:rPr lang="en-US" sz="6600" dirty="0">
                <a:solidFill>
                  <a:srgbClr val="C00000"/>
                </a:solidFill>
                <a:latin typeface="Alba Super" panose="00000400000000000000" pitchFamily="2" charset="0"/>
              </a:rPr>
              <a:t>Break</a:t>
            </a:r>
          </a:p>
        </p:txBody>
      </p:sp>
    </p:spTree>
    <p:extLst>
      <p:ext uri="{BB962C8B-B14F-4D97-AF65-F5344CB8AC3E}">
        <p14:creationId xmlns:p14="http://schemas.microsoft.com/office/powerpoint/2010/main" val="12548009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Right 8">
            <a:extLst>
              <a:ext uri="{FF2B5EF4-FFF2-40B4-BE49-F238E27FC236}">
                <a16:creationId xmlns:a16="http://schemas.microsoft.com/office/drawing/2014/main" id="{FE31386A-5BEB-46C7-A038-86A7908EB0B5}"/>
              </a:ext>
            </a:extLst>
          </p:cNvPr>
          <p:cNvSpPr/>
          <p:nvPr/>
        </p:nvSpPr>
        <p:spPr>
          <a:xfrm>
            <a:off x="724829" y="121633"/>
            <a:ext cx="6757639" cy="26312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9911BA0-80A3-411A-AE3C-3DDB4DA32577}"/>
              </a:ext>
            </a:extLst>
          </p:cNvPr>
          <p:cNvSpPr txBox="1"/>
          <p:nvPr/>
        </p:nvSpPr>
        <p:spPr>
          <a:xfrm>
            <a:off x="-337761" y="1052552"/>
            <a:ext cx="8618325" cy="769441"/>
          </a:xfrm>
          <a:prstGeom prst="rect">
            <a:avLst/>
          </a:prstGeom>
          <a:noFill/>
        </p:spPr>
        <p:txBody>
          <a:bodyPr wrap="square" rtlCol="0">
            <a:spAutoFit/>
          </a:bodyPr>
          <a:lstStyle/>
          <a:p>
            <a:pPr algn="ctr"/>
            <a:r>
              <a:rPr lang="en-US" sz="4400" b="1" dirty="0">
                <a:solidFill>
                  <a:srgbClr val="0070C0"/>
                </a:solidFill>
              </a:rPr>
              <a:t>THE ACTION PLAN</a:t>
            </a:r>
          </a:p>
        </p:txBody>
      </p:sp>
      <p:sp>
        <p:nvSpPr>
          <p:cNvPr id="2" name="TextBox 1">
            <a:extLst>
              <a:ext uri="{FF2B5EF4-FFF2-40B4-BE49-F238E27FC236}">
                <a16:creationId xmlns:a16="http://schemas.microsoft.com/office/drawing/2014/main" id="{BED3C2DD-3C47-4E73-9671-75B5E1BC2111}"/>
              </a:ext>
            </a:extLst>
          </p:cNvPr>
          <p:cNvSpPr txBox="1"/>
          <p:nvPr/>
        </p:nvSpPr>
        <p:spPr>
          <a:xfrm>
            <a:off x="3646448" y="2752914"/>
            <a:ext cx="3479181" cy="3451089"/>
          </a:xfrm>
          <a:prstGeom prst="rect">
            <a:avLst/>
          </a:prstGeom>
          <a:solidFill>
            <a:srgbClr val="CC0000"/>
          </a:solidFill>
          <a:ln w="76200">
            <a:solidFill>
              <a:srgbClr val="FFFF00"/>
            </a:solidFill>
          </a:ln>
        </p:spPr>
        <p:txBody>
          <a:bodyPr wrap="square" rtlCol="0">
            <a:spAutoFit/>
          </a:bodyPr>
          <a:lstStyle/>
          <a:p>
            <a:endParaRPr lang="en-US" dirty="0"/>
          </a:p>
        </p:txBody>
      </p:sp>
      <p:pic>
        <p:nvPicPr>
          <p:cNvPr id="5122" name="Picture 2" descr="3d White People Superhero Return Stock Illustration - Illustration ...">
            <a:extLst>
              <a:ext uri="{FF2B5EF4-FFF2-40B4-BE49-F238E27FC236}">
                <a16:creationId xmlns:a16="http://schemas.microsoft.com/office/drawing/2014/main" id="{A754AC99-8F5C-43A4-AA40-A5A7364482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8462" y="2929989"/>
            <a:ext cx="2095152" cy="3044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20767"/>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BD65E7-1DE4-4EED-AC7E-3FA345D16537}"/>
              </a:ext>
            </a:extLst>
          </p:cNvPr>
          <p:cNvSpPr>
            <a:spLocks noGrp="1"/>
          </p:cNvSpPr>
          <p:nvPr>
            <p:ph idx="1"/>
          </p:nvPr>
        </p:nvSpPr>
        <p:spPr>
          <a:xfrm>
            <a:off x="1030287" y="3660987"/>
            <a:ext cx="10131425" cy="2713463"/>
          </a:xfrm>
          <a:solidFill>
            <a:schemeClr val="tx1"/>
          </a:solidFill>
        </p:spPr>
        <p:txBody>
          <a:bodyPr>
            <a:normAutofit fontScale="92500" lnSpcReduction="20000"/>
          </a:bodyPr>
          <a:lstStyle/>
          <a:p>
            <a:r>
              <a:rPr lang="en-US" sz="2800" b="1" dirty="0">
                <a:solidFill>
                  <a:schemeClr val="accent1">
                    <a:lumMod val="50000"/>
                  </a:schemeClr>
                </a:solidFill>
              </a:rPr>
              <a:t>Students have their own space</a:t>
            </a:r>
          </a:p>
          <a:p>
            <a:r>
              <a:rPr lang="en-US" sz="2800" b="1" dirty="0">
                <a:solidFill>
                  <a:schemeClr val="bg2">
                    <a:lumMod val="75000"/>
                  </a:schemeClr>
                </a:solidFill>
              </a:rPr>
              <a:t>Optional Seating…separate rug, special chair, beanbag</a:t>
            </a:r>
          </a:p>
          <a:p>
            <a:r>
              <a:rPr lang="en-US" sz="2800" b="1" dirty="0">
                <a:solidFill>
                  <a:schemeClr val="accent1">
                    <a:lumMod val="50000"/>
                  </a:schemeClr>
                </a:solidFill>
              </a:rPr>
              <a:t>Dim light during lesson (Octo Lights)</a:t>
            </a:r>
          </a:p>
          <a:p>
            <a:pPr marL="0" indent="0">
              <a:buNone/>
            </a:pPr>
            <a:r>
              <a:rPr lang="en-US" sz="2800" b="1" dirty="0">
                <a:solidFill>
                  <a:schemeClr val="accent1">
                    <a:lumMod val="50000"/>
                  </a:schemeClr>
                </a:solidFill>
              </a:rPr>
              <a:t>   </a:t>
            </a:r>
            <a:r>
              <a:rPr lang="en-US" sz="2800" b="1" dirty="0">
                <a:solidFill>
                  <a:srgbClr val="002060"/>
                </a:solidFill>
              </a:rPr>
              <a:t>Create a Quiet Zone…. used for Time Out or just to take a break    </a:t>
            </a:r>
          </a:p>
          <a:p>
            <a:pPr marL="0" indent="0">
              <a:buNone/>
            </a:pPr>
            <a:r>
              <a:rPr lang="en-US" sz="2800" b="1" dirty="0">
                <a:solidFill>
                  <a:srgbClr val="002060"/>
                </a:solidFill>
              </a:rPr>
              <a:t>   and refocus….use small gadgets to play with while there</a:t>
            </a:r>
          </a:p>
          <a:p>
            <a:r>
              <a:rPr lang="en-US" sz="2800" b="1" dirty="0">
                <a:solidFill>
                  <a:schemeClr val="accent1">
                    <a:lumMod val="50000"/>
                  </a:schemeClr>
                </a:solidFill>
              </a:rPr>
              <a:t>Headset for when it gets too noisy</a:t>
            </a:r>
          </a:p>
        </p:txBody>
      </p:sp>
      <p:sp>
        <p:nvSpPr>
          <p:cNvPr id="4" name="Rectangle 3">
            <a:extLst>
              <a:ext uri="{FF2B5EF4-FFF2-40B4-BE49-F238E27FC236}">
                <a16:creationId xmlns:a16="http://schemas.microsoft.com/office/drawing/2014/main" id="{ECF9CAED-47FA-443F-BD1C-362F4B9CC30C}"/>
              </a:ext>
            </a:extLst>
          </p:cNvPr>
          <p:cNvSpPr/>
          <p:nvPr/>
        </p:nvSpPr>
        <p:spPr>
          <a:xfrm>
            <a:off x="0" y="1742128"/>
            <a:ext cx="12192000" cy="5101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descr="Hearing Safe Adjustable Youth-Sized Ear Muff">
            <a:extLst>
              <a:ext uri="{FF2B5EF4-FFF2-40B4-BE49-F238E27FC236}">
                <a16:creationId xmlns:a16="http://schemas.microsoft.com/office/drawing/2014/main" id="{10AF4A02-71E8-4EA8-A883-A43FA8CAD7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8781" y="2933015"/>
            <a:ext cx="1672707" cy="1672707"/>
          </a:xfrm>
          <a:prstGeom prst="rect">
            <a:avLst/>
          </a:prstGeom>
          <a:noFill/>
          <a:ln w="28575">
            <a:solidFill>
              <a:schemeClr val="bg2">
                <a:lumMod val="75000"/>
              </a:schemeClr>
            </a:solidFill>
          </a:ln>
          <a:extLst>
            <a:ext uri="{909E8E84-426E-40DD-AFC4-6F175D3DCCD1}">
              <a14:hiddenFill xmlns:a14="http://schemas.microsoft.com/office/drawing/2010/main">
                <a:solidFill>
                  <a:srgbClr val="FFFFFF"/>
                </a:solidFill>
              </a14:hiddenFill>
            </a:ext>
          </a:extLst>
        </p:spPr>
      </p:pic>
      <p:pic>
        <p:nvPicPr>
          <p:cNvPr id="8198" name="Picture 6" descr="Allison Kummerfeldt on Twitter: &quot;I got the coolest light filters ...">
            <a:extLst>
              <a:ext uri="{FF2B5EF4-FFF2-40B4-BE49-F238E27FC236}">
                <a16:creationId xmlns:a16="http://schemas.microsoft.com/office/drawing/2014/main" id="{E5BA4E7E-E03F-4D27-890C-ED69965EE8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9815"/>
          <a:stretch/>
        </p:blipFill>
        <p:spPr bwMode="auto">
          <a:xfrm>
            <a:off x="4463274" y="1846039"/>
            <a:ext cx="2081761" cy="16727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59FA3E7D-5749-4F20-8ACA-BD9A8FC3DED5}"/>
              </a:ext>
            </a:extLst>
          </p:cNvPr>
          <p:cNvSpPr txBox="1">
            <a:spLocks/>
          </p:cNvSpPr>
          <p:nvPr/>
        </p:nvSpPr>
        <p:spPr>
          <a:xfrm>
            <a:off x="655134" y="405049"/>
            <a:ext cx="3808140" cy="906965"/>
          </a:xfrm>
          <a:prstGeom prst="rect">
            <a:avLst/>
          </a:prstGeom>
          <a:solidFill>
            <a:schemeClr val="tx1"/>
          </a:solidFill>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solidFill>
                  <a:srgbClr val="002060"/>
                </a:solidFill>
                <a:latin typeface="Alba Super" panose="00000400000000000000" pitchFamily="2" charset="0"/>
              </a:rPr>
              <a:t>Classroom</a:t>
            </a:r>
            <a:endParaRPr lang="en-US" dirty="0">
              <a:solidFill>
                <a:srgbClr val="002060"/>
              </a:solidFill>
              <a:latin typeface="Alba Super" panose="00000400000000000000" pitchFamily="2" charset="0"/>
            </a:endParaRPr>
          </a:p>
        </p:txBody>
      </p:sp>
      <p:sp>
        <p:nvSpPr>
          <p:cNvPr id="2" name="Rectangle 1">
            <a:extLst>
              <a:ext uri="{FF2B5EF4-FFF2-40B4-BE49-F238E27FC236}">
                <a16:creationId xmlns:a16="http://schemas.microsoft.com/office/drawing/2014/main" id="{D6A9BA7C-72A6-4959-B16B-D879E1A9B70D}"/>
              </a:ext>
            </a:extLst>
          </p:cNvPr>
          <p:cNvSpPr/>
          <p:nvPr/>
        </p:nvSpPr>
        <p:spPr>
          <a:xfrm>
            <a:off x="132428" y="2682393"/>
            <a:ext cx="4105483" cy="369332"/>
          </a:xfrm>
          <a:prstGeom prst="rect">
            <a:avLst/>
          </a:prstGeom>
        </p:spPr>
        <p:txBody>
          <a:bodyPr wrap="none">
            <a:spAutoFit/>
          </a:bodyPr>
          <a:lstStyle/>
          <a:p>
            <a:r>
              <a:rPr lang="en-US" b="1" dirty="0">
                <a:solidFill>
                  <a:srgbClr val="66FF33"/>
                </a:solidFill>
                <a:hlinkClick r:id="rId4">
                  <a:extLst>
                    <a:ext uri="{A12FA001-AC4F-418D-AE19-62706E023703}">
                      <ahyp:hlinkClr xmlns:ahyp="http://schemas.microsoft.com/office/drawing/2018/hyperlinkcolor" val="tx"/>
                    </a:ext>
                  </a:extLst>
                </a:hlinkClick>
              </a:rPr>
              <a:t>https://www.decorativelightcovers.com</a:t>
            </a:r>
            <a:r>
              <a:rPr lang="en-US" sz="1600" b="1" dirty="0">
                <a:solidFill>
                  <a:srgbClr val="66FF33"/>
                </a:solidFill>
                <a:hlinkClick r:id="rId4">
                  <a:extLst>
                    <a:ext uri="{A12FA001-AC4F-418D-AE19-62706E023703}">
                      <ahyp:hlinkClr xmlns:ahyp="http://schemas.microsoft.com/office/drawing/2018/hyperlinkcolor" val="tx"/>
                    </a:ext>
                  </a:extLst>
                </a:hlinkClick>
              </a:rPr>
              <a:t>/</a:t>
            </a:r>
            <a:endParaRPr lang="en-US" sz="1600" b="1" dirty="0">
              <a:solidFill>
                <a:srgbClr val="66FF33"/>
              </a:solidFill>
            </a:endParaRPr>
          </a:p>
        </p:txBody>
      </p:sp>
      <p:pic>
        <p:nvPicPr>
          <p:cNvPr id="5" name="Picture 4">
            <a:extLst>
              <a:ext uri="{FF2B5EF4-FFF2-40B4-BE49-F238E27FC236}">
                <a16:creationId xmlns:a16="http://schemas.microsoft.com/office/drawing/2014/main" id="{D8B99366-7056-429A-B4DB-E252CEB72231}"/>
              </a:ext>
            </a:extLst>
          </p:cNvPr>
          <p:cNvPicPr>
            <a:picLocks noChangeAspect="1"/>
          </p:cNvPicPr>
          <p:nvPr/>
        </p:nvPicPr>
        <p:blipFill>
          <a:blip r:embed="rId5"/>
          <a:stretch>
            <a:fillRect/>
          </a:stretch>
        </p:blipFill>
        <p:spPr>
          <a:xfrm>
            <a:off x="1518568" y="1522837"/>
            <a:ext cx="1068371" cy="1088083"/>
          </a:xfrm>
          <a:prstGeom prst="rect">
            <a:avLst/>
          </a:prstGeom>
        </p:spPr>
      </p:pic>
      <p:pic>
        <p:nvPicPr>
          <p:cNvPr id="10" name="Picture 2" descr="PLN Project: Elementary Music Classroom Setup | Music classroom ...">
            <a:extLst>
              <a:ext uri="{FF2B5EF4-FFF2-40B4-BE49-F238E27FC236}">
                <a16:creationId xmlns:a16="http://schemas.microsoft.com/office/drawing/2014/main" id="{7B1B4150-0EE3-497E-9ED3-6EBF3C1ABD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6277" y="293890"/>
            <a:ext cx="2518964" cy="18892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347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wipe(up)">
                                      <p:cBhvr>
                                        <p:cTn id="7" dur="500"/>
                                        <p:tgtEl>
                                          <p:spTgt spid="819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44D16E-BA15-4DB8-9E30-BF4158A737B9}"/>
              </a:ext>
            </a:extLst>
          </p:cNvPr>
          <p:cNvSpPr>
            <a:spLocks noGrp="1"/>
          </p:cNvSpPr>
          <p:nvPr>
            <p:ph idx="1"/>
          </p:nvPr>
        </p:nvSpPr>
        <p:spPr>
          <a:xfrm>
            <a:off x="871653" y="3140594"/>
            <a:ext cx="10448693" cy="2887917"/>
          </a:xfrm>
          <a:solidFill>
            <a:schemeClr val="tx1"/>
          </a:solidFill>
        </p:spPr>
        <p:txBody>
          <a:bodyPr>
            <a:normAutofit/>
          </a:bodyPr>
          <a:lstStyle/>
          <a:p>
            <a:r>
              <a:rPr lang="en-US" sz="2800" b="1" dirty="0">
                <a:solidFill>
                  <a:schemeClr val="accent1">
                    <a:lumMod val="50000"/>
                  </a:schemeClr>
                </a:solidFill>
              </a:rPr>
              <a:t>Group activity procedures (how groups are selected, signal for    </a:t>
            </a:r>
          </a:p>
          <a:p>
            <a:pPr marL="0" indent="0">
              <a:buNone/>
            </a:pPr>
            <a:r>
              <a:rPr lang="en-US" sz="2800" b="1" dirty="0">
                <a:solidFill>
                  <a:schemeClr val="accent1">
                    <a:lumMod val="50000"/>
                  </a:schemeClr>
                </a:solidFill>
              </a:rPr>
              <a:t>    attention, cooperating, everyone contributes, managing time)</a:t>
            </a:r>
          </a:p>
          <a:p>
            <a:r>
              <a:rPr lang="en-US" sz="2800" b="1" dirty="0">
                <a:solidFill>
                  <a:schemeClr val="bg2">
                    <a:lumMod val="75000"/>
                  </a:schemeClr>
                </a:solidFill>
              </a:rPr>
              <a:t>Rules while assessing and completing work</a:t>
            </a:r>
          </a:p>
          <a:p>
            <a:r>
              <a:rPr lang="en-US" sz="2800" b="1" dirty="0">
                <a:solidFill>
                  <a:schemeClr val="accent1">
                    <a:lumMod val="50000"/>
                  </a:schemeClr>
                </a:solidFill>
              </a:rPr>
              <a:t>Things to do when they finish early (work folders, music games)</a:t>
            </a:r>
          </a:p>
        </p:txBody>
      </p:sp>
      <p:sp>
        <p:nvSpPr>
          <p:cNvPr id="4" name="Rectangle 3">
            <a:extLst>
              <a:ext uri="{FF2B5EF4-FFF2-40B4-BE49-F238E27FC236}">
                <a16:creationId xmlns:a16="http://schemas.microsoft.com/office/drawing/2014/main" id="{06B62454-E5F6-45AD-B856-9FE20C936850}"/>
              </a:ext>
            </a:extLst>
          </p:cNvPr>
          <p:cNvSpPr/>
          <p:nvPr/>
        </p:nvSpPr>
        <p:spPr>
          <a:xfrm>
            <a:off x="0" y="1763297"/>
            <a:ext cx="12192000" cy="5101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80" name="Picture 8" descr="Differentiating Between Policies, Standards, Procedures, and ...">
            <a:extLst>
              <a:ext uri="{FF2B5EF4-FFF2-40B4-BE49-F238E27FC236}">
                <a16:creationId xmlns:a16="http://schemas.microsoft.com/office/drawing/2014/main" id="{6739E091-7606-4FE6-94DB-D9308DCA40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6894" y="1149814"/>
            <a:ext cx="3518210" cy="17371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BC87DFFD-B85E-4449-8D7A-54A7CA1B67CA}"/>
              </a:ext>
            </a:extLst>
          </p:cNvPr>
          <p:cNvSpPr txBox="1">
            <a:spLocks/>
          </p:cNvSpPr>
          <p:nvPr/>
        </p:nvSpPr>
        <p:spPr>
          <a:xfrm>
            <a:off x="871653" y="442668"/>
            <a:ext cx="3808140" cy="906965"/>
          </a:xfrm>
          <a:prstGeom prst="rect">
            <a:avLst/>
          </a:prstGeom>
          <a:solidFill>
            <a:schemeClr val="tx1"/>
          </a:solidFill>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rgbClr val="002060"/>
                </a:solidFill>
                <a:latin typeface="Alba Super" panose="00000400000000000000" pitchFamily="2" charset="0"/>
              </a:rPr>
              <a:t>procedures</a:t>
            </a:r>
          </a:p>
        </p:txBody>
      </p:sp>
    </p:spTree>
    <p:extLst>
      <p:ext uri="{BB962C8B-B14F-4D97-AF65-F5344CB8AC3E}">
        <p14:creationId xmlns:p14="http://schemas.microsoft.com/office/powerpoint/2010/main" val="12497822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left)">
                                      <p:cBhvr>
                                        <p:cTn id="7"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40BCD-DF3D-407D-82BF-64A9A7C0E8AC}"/>
              </a:ext>
            </a:extLst>
          </p:cNvPr>
          <p:cNvSpPr>
            <a:spLocks noGrp="1"/>
          </p:cNvSpPr>
          <p:nvPr>
            <p:ph type="title"/>
          </p:nvPr>
        </p:nvSpPr>
        <p:spPr>
          <a:xfrm>
            <a:off x="5341154" y="361384"/>
            <a:ext cx="4243897" cy="1456267"/>
          </a:xfrm>
        </p:spPr>
        <p:txBody>
          <a:bodyPr/>
          <a:lstStyle/>
          <a:p>
            <a:r>
              <a:rPr lang="en-US" dirty="0">
                <a:solidFill>
                  <a:srgbClr val="FFFF00"/>
                </a:solidFill>
                <a:latin typeface="Alba Super" panose="00000400000000000000" pitchFamily="2" charset="0"/>
              </a:rPr>
              <a:t>Lesson Plans</a:t>
            </a:r>
          </a:p>
        </p:txBody>
      </p:sp>
      <p:sp>
        <p:nvSpPr>
          <p:cNvPr id="3" name="Content Placeholder 2">
            <a:extLst>
              <a:ext uri="{FF2B5EF4-FFF2-40B4-BE49-F238E27FC236}">
                <a16:creationId xmlns:a16="http://schemas.microsoft.com/office/drawing/2014/main" id="{8CE2318A-74AD-4482-A593-CC29ABE3D1F7}"/>
              </a:ext>
            </a:extLst>
          </p:cNvPr>
          <p:cNvSpPr>
            <a:spLocks noGrp="1"/>
          </p:cNvSpPr>
          <p:nvPr>
            <p:ph idx="1"/>
          </p:nvPr>
        </p:nvSpPr>
        <p:spPr>
          <a:xfrm>
            <a:off x="1030287" y="1940313"/>
            <a:ext cx="10131425" cy="4917687"/>
          </a:xfrm>
        </p:spPr>
        <p:txBody>
          <a:bodyPr>
            <a:normAutofit fontScale="92500" lnSpcReduction="10000"/>
          </a:bodyPr>
          <a:lstStyle/>
          <a:p>
            <a:r>
              <a:rPr lang="en-US" sz="2800" dirty="0"/>
              <a:t>Hook - build excitement for content (mystery item,                           theme, prop,  “Guess what we are studying?”)</a:t>
            </a:r>
          </a:p>
          <a:p>
            <a:r>
              <a:rPr lang="en-US" sz="2800" dirty="0"/>
              <a:t>Varying mediums – different activities focused on one theme….movement, singing, instruments, creating, performing, responding, and connecting</a:t>
            </a:r>
          </a:p>
          <a:p>
            <a:r>
              <a:rPr lang="en-US" sz="2800" dirty="0"/>
              <a:t>Students Invested - when you begin a new unit, have students post what they are interested in learning about based on the new topic</a:t>
            </a:r>
          </a:p>
          <a:p>
            <a:pPr lvl="0">
              <a:buClr>
                <a:prstClr val="white"/>
              </a:buClr>
            </a:pPr>
            <a:r>
              <a:rPr lang="en-US" sz="2800" dirty="0">
                <a:solidFill>
                  <a:prstClr val="white"/>
                </a:solidFill>
              </a:rPr>
              <a:t>Engaging - add humor,  jokes, props, and fun songs to a lesson </a:t>
            </a:r>
          </a:p>
          <a:p>
            <a:pPr lvl="0">
              <a:buClr>
                <a:prstClr val="white"/>
              </a:buClr>
            </a:pPr>
            <a:r>
              <a:rPr lang="en-US" sz="2800" dirty="0">
                <a:solidFill>
                  <a:prstClr val="white"/>
                </a:solidFill>
              </a:rPr>
              <a:t>Challenging Work - don’t overwhelm, but also don’t underwhelm your students with work assignments…and allow plenty of time for completion</a:t>
            </a:r>
          </a:p>
          <a:p>
            <a:endParaRPr lang="en-US" sz="2400" dirty="0"/>
          </a:p>
          <a:p>
            <a:endParaRPr lang="en-US" dirty="0"/>
          </a:p>
        </p:txBody>
      </p:sp>
      <p:pic>
        <p:nvPicPr>
          <p:cNvPr id="5" name="Picture 2" descr="Upcoming Music Entertainment In Stephenson County | Freeport News ...">
            <a:extLst>
              <a:ext uri="{FF2B5EF4-FFF2-40B4-BE49-F238E27FC236}">
                <a16:creationId xmlns:a16="http://schemas.microsoft.com/office/drawing/2014/main" id="{371903A8-5E58-4B20-8B69-84D3B09174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704" b="26541"/>
          <a:stretch/>
        </p:blipFill>
        <p:spPr bwMode="auto">
          <a:xfrm>
            <a:off x="1467613" y="531354"/>
            <a:ext cx="3600091" cy="917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5985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40BCD-DF3D-407D-82BF-64A9A7C0E8AC}"/>
              </a:ext>
            </a:extLst>
          </p:cNvPr>
          <p:cNvSpPr>
            <a:spLocks noGrp="1"/>
          </p:cNvSpPr>
          <p:nvPr>
            <p:ph type="title"/>
          </p:nvPr>
        </p:nvSpPr>
        <p:spPr>
          <a:xfrm>
            <a:off x="5121647" y="220456"/>
            <a:ext cx="4588953" cy="1456267"/>
          </a:xfrm>
        </p:spPr>
        <p:txBody>
          <a:bodyPr/>
          <a:lstStyle/>
          <a:p>
            <a:r>
              <a:rPr lang="en-US" dirty="0">
                <a:solidFill>
                  <a:srgbClr val="66FF33"/>
                </a:solidFill>
                <a:latin typeface="Alba Super" panose="00000400000000000000" pitchFamily="2" charset="0"/>
              </a:rPr>
              <a:t>                                   </a:t>
            </a:r>
            <a:r>
              <a:rPr lang="en-US" dirty="0">
                <a:solidFill>
                  <a:srgbClr val="FFFF00"/>
                </a:solidFill>
                <a:latin typeface="Alba Super" panose="00000400000000000000" pitchFamily="2" charset="0"/>
              </a:rPr>
              <a:t>Lesson Plans</a:t>
            </a:r>
          </a:p>
        </p:txBody>
      </p:sp>
      <p:sp>
        <p:nvSpPr>
          <p:cNvPr id="3" name="Content Placeholder 2">
            <a:extLst>
              <a:ext uri="{FF2B5EF4-FFF2-40B4-BE49-F238E27FC236}">
                <a16:creationId xmlns:a16="http://schemas.microsoft.com/office/drawing/2014/main" id="{8CE2318A-74AD-4482-A593-CC29ABE3D1F7}"/>
              </a:ext>
            </a:extLst>
          </p:cNvPr>
          <p:cNvSpPr>
            <a:spLocks noGrp="1"/>
          </p:cNvSpPr>
          <p:nvPr>
            <p:ph idx="1"/>
          </p:nvPr>
        </p:nvSpPr>
        <p:spPr>
          <a:xfrm>
            <a:off x="797313" y="1794933"/>
            <a:ext cx="10721897" cy="4917687"/>
          </a:xfrm>
        </p:spPr>
        <p:txBody>
          <a:bodyPr>
            <a:normAutofit/>
          </a:bodyPr>
          <a:lstStyle/>
          <a:p>
            <a:r>
              <a:rPr lang="en-US" sz="2800" dirty="0"/>
              <a:t>Differentiate – use varying strategies and techniques...  PowerPoint, videos, graphics, technology, physical objects (props), worksheets, projects, centers…</a:t>
            </a:r>
          </a:p>
          <a:p>
            <a:r>
              <a:rPr lang="en-US" sz="2800" dirty="0"/>
              <a:t>Inquiry Based Learning - Ask lots of questions to get students involved</a:t>
            </a:r>
          </a:p>
          <a:p>
            <a:pPr lvl="0">
              <a:buClr>
                <a:prstClr val="white"/>
              </a:buClr>
            </a:pPr>
            <a:r>
              <a:rPr lang="en-US" sz="2800" dirty="0">
                <a:solidFill>
                  <a:prstClr val="white"/>
                </a:solidFill>
              </a:rPr>
              <a:t>Group work - write student contracts, assign tasks to each student, review rules before starting</a:t>
            </a:r>
          </a:p>
          <a:p>
            <a:pPr lvl="0">
              <a:buClr>
                <a:prstClr val="white"/>
              </a:buClr>
            </a:pPr>
            <a:r>
              <a:rPr lang="en-US" sz="2800" dirty="0">
                <a:solidFill>
                  <a:prstClr val="white"/>
                </a:solidFill>
              </a:rPr>
              <a:t>Informal assessments  - use results to group students for leveled activities and even reteaching the material…so everyone is successful</a:t>
            </a:r>
            <a:endParaRPr lang="en-US" sz="2400" dirty="0"/>
          </a:p>
          <a:p>
            <a:endParaRPr lang="en-US" dirty="0"/>
          </a:p>
        </p:txBody>
      </p:sp>
      <p:pic>
        <p:nvPicPr>
          <p:cNvPr id="13314" name="Picture 2" descr="Upcoming Music Entertainment In Stephenson County | Freeport News ...">
            <a:extLst>
              <a:ext uri="{FF2B5EF4-FFF2-40B4-BE49-F238E27FC236}">
                <a16:creationId xmlns:a16="http://schemas.microsoft.com/office/drawing/2014/main" id="{AC618E85-FE9E-404B-B0DF-47675714B9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704" b="26541"/>
          <a:stretch/>
        </p:blipFill>
        <p:spPr bwMode="auto">
          <a:xfrm>
            <a:off x="1175787" y="641510"/>
            <a:ext cx="3600091" cy="917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8118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Right 8">
            <a:extLst>
              <a:ext uri="{FF2B5EF4-FFF2-40B4-BE49-F238E27FC236}">
                <a16:creationId xmlns:a16="http://schemas.microsoft.com/office/drawing/2014/main" id="{FE31386A-5BEB-46C7-A038-86A7908EB0B5}"/>
              </a:ext>
            </a:extLst>
          </p:cNvPr>
          <p:cNvSpPr/>
          <p:nvPr/>
        </p:nvSpPr>
        <p:spPr>
          <a:xfrm>
            <a:off x="223024" y="270522"/>
            <a:ext cx="8508381" cy="24978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9911BA0-80A3-411A-AE3C-3DDB4DA32577}"/>
              </a:ext>
            </a:extLst>
          </p:cNvPr>
          <p:cNvSpPr txBox="1"/>
          <p:nvPr/>
        </p:nvSpPr>
        <p:spPr>
          <a:xfrm>
            <a:off x="223024" y="1134737"/>
            <a:ext cx="8618325" cy="769441"/>
          </a:xfrm>
          <a:prstGeom prst="rect">
            <a:avLst/>
          </a:prstGeom>
          <a:noFill/>
        </p:spPr>
        <p:txBody>
          <a:bodyPr wrap="square" rtlCol="0">
            <a:spAutoFit/>
          </a:bodyPr>
          <a:lstStyle/>
          <a:p>
            <a:r>
              <a:rPr lang="en-US" sz="4400" b="1" dirty="0">
                <a:solidFill>
                  <a:srgbClr val="0070C0"/>
                </a:solidFill>
              </a:rPr>
              <a:t>BUILDING A STRONG FOUNDATION</a:t>
            </a:r>
          </a:p>
        </p:txBody>
      </p:sp>
      <p:pic>
        <p:nvPicPr>
          <p:cNvPr id="1026" name="Picture 2" descr="Sure and Steady: A Foundation That's a Big Believer in Multi-Year ...">
            <a:extLst>
              <a:ext uri="{FF2B5EF4-FFF2-40B4-BE49-F238E27FC236}">
                <a16:creationId xmlns:a16="http://schemas.microsoft.com/office/drawing/2014/main" id="{0BFAC7C3-3036-45E5-AB7D-5A7536BFE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9627" y="2927192"/>
            <a:ext cx="4116950" cy="3087713"/>
          </a:xfrm>
          <a:prstGeom prst="rect">
            <a:avLst/>
          </a:prstGeom>
          <a:ln w="190500" cap="sq">
            <a:solidFill>
              <a:schemeClr val="accent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481677"/>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Right 5">
            <a:extLst>
              <a:ext uri="{FF2B5EF4-FFF2-40B4-BE49-F238E27FC236}">
                <a16:creationId xmlns:a16="http://schemas.microsoft.com/office/drawing/2014/main" id="{7F02FB29-C6B6-47FD-A773-A390F9F469BB}"/>
              </a:ext>
            </a:extLst>
          </p:cNvPr>
          <p:cNvSpPr/>
          <p:nvPr/>
        </p:nvSpPr>
        <p:spPr>
          <a:xfrm>
            <a:off x="518241" y="0"/>
            <a:ext cx="6701883" cy="2509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C22CA7A-880F-4D77-B2E5-A111316EB0EE}"/>
              </a:ext>
            </a:extLst>
          </p:cNvPr>
          <p:cNvSpPr txBox="1"/>
          <p:nvPr/>
        </p:nvSpPr>
        <p:spPr>
          <a:xfrm>
            <a:off x="967569" y="820377"/>
            <a:ext cx="8618325" cy="769441"/>
          </a:xfrm>
          <a:prstGeom prst="rect">
            <a:avLst/>
          </a:prstGeom>
          <a:noFill/>
        </p:spPr>
        <p:txBody>
          <a:bodyPr wrap="square" rtlCol="0">
            <a:spAutoFit/>
          </a:bodyPr>
          <a:lstStyle/>
          <a:p>
            <a:r>
              <a:rPr lang="en-US" sz="4400" b="1" dirty="0">
                <a:solidFill>
                  <a:srgbClr val="0070C0"/>
                </a:solidFill>
              </a:rPr>
              <a:t>PROBLEM SOLVING</a:t>
            </a:r>
          </a:p>
        </p:txBody>
      </p:sp>
      <p:pic>
        <p:nvPicPr>
          <p:cNvPr id="6146" name="Picture 2" descr="Scratching Head Cartoon Images, Stock Photos &amp; Vectors | Shutterstock">
            <a:extLst>
              <a:ext uri="{FF2B5EF4-FFF2-40B4-BE49-F238E27FC236}">
                <a16:creationId xmlns:a16="http://schemas.microsoft.com/office/drawing/2014/main" id="{FF42A9CA-C601-4008-BEA8-5B29C25424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324"/>
          <a:stretch/>
        </p:blipFill>
        <p:spPr bwMode="auto">
          <a:xfrm>
            <a:off x="6579974" y="2780945"/>
            <a:ext cx="3005920" cy="3407982"/>
          </a:xfrm>
          <a:prstGeom prst="rect">
            <a:avLst/>
          </a:prstGeom>
          <a:ln w="190500" cap="sq">
            <a:solidFill>
              <a:schemeClr val="accent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19DCBD6-4621-47A0-A0AD-0EE90DA02508}"/>
              </a:ext>
            </a:extLst>
          </p:cNvPr>
          <p:cNvPicPr>
            <a:picLocks noChangeAspect="1"/>
          </p:cNvPicPr>
          <p:nvPr/>
        </p:nvPicPr>
        <p:blipFill>
          <a:blip r:embed="rId3"/>
          <a:stretch>
            <a:fillRect/>
          </a:stretch>
        </p:blipFill>
        <p:spPr>
          <a:xfrm rot="21126051">
            <a:off x="569595" y="2766978"/>
            <a:ext cx="5359912" cy="2428676"/>
          </a:xfrm>
          <a:prstGeom prst="rect">
            <a:avLst/>
          </a:prstGeom>
          <a:ln>
            <a:solidFill>
              <a:schemeClr val="bg1"/>
            </a:solidFill>
          </a:ln>
        </p:spPr>
      </p:pic>
    </p:spTree>
    <p:extLst>
      <p:ext uri="{BB962C8B-B14F-4D97-AF65-F5344CB8AC3E}">
        <p14:creationId xmlns:p14="http://schemas.microsoft.com/office/powerpoint/2010/main" val="3141630089"/>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Off-page Connector 3">
            <a:extLst>
              <a:ext uri="{FF2B5EF4-FFF2-40B4-BE49-F238E27FC236}">
                <a16:creationId xmlns:a16="http://schemas.microsoft.com/office/drawing/2014/main" id="{99AEFE32-5F03-4A19-8243-57149C5F7CD4}"/>
              </a:ext>
            </a:extLst>
          </p:cNvPr>
          <p:cNvSpPr/>
          <p:nvPr/>
        </p:nvSpPr>
        <p:spPr>
          <a:xfrm>
            <a:off x="727617" y="0"/>
            <a:ext cx="3847170" cy="2598234"/>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144801-4BC5-4AF2-B7E8-B0DF40C09A39}"/>
              </a:ext>
            </a:extLst>
          </p:cNvPr>
          <p:cNvSpPr>
            <a:spLocks noGrp="1"/>
          </p:cNvSpPr>
          <p:nvPr>
            <p:ph type="title"/>
          </p:nvPr>
        </p:nvSpPr>
        <p:spPr>
          <a:xfrm>
            <a:off x="908824" y="646771"/>
            <a:ext cx="3484755" cy="1040780"/>
          </a:xfrm>
        </p:spPr>
        <p:txBody>
          <a:bodyPr/>
          <a:lstStyle/>
          <a:p>
            <a:r>
              <a:rPr lang="en-US" dirty="0">
                <a:solidFill>
                  <a:srgbClr val="002060"/>
                </a:solidFill>
                <a:latin typeface="Alba Super" panose="00000400000000000000" pitchFamily="2" charset="0"/>
              </a:rPr>
              <a:t>Student Needs</a:t>
            </a:r>
          </a:p>
        </p:txBody>
      </p:sp>
      <p:sp>
        <p:nvSpPr>
          <p:cNvPr id="3" name="Content Placeholder 2">
            <a:extLst>
              <a:ext uri="{FF2B5EF4-FFF2-40B4-BE49-F238E27FC236}">
                <a16:creationId xmlns:a16="http://schemas.microsoft.com/office/drawing/2014/main" id="{51987087-BB5E-47D1-9592-6C17D69FF20E}"/>
              </a:ext>
            </a:extLst>
          </p:cNvPr>
          <p:cNvSpPr>
            <a:spLocks noGrp="1"/>
          </p:cNvSpPr>
          <p:nvPr>
            <p:ph idx="1"/>
          </p:nvPr>
        </p:nvSpPr>
        <p:spPr>
          <a:xfrm>
            <a:off x="1030287" y="2676293"/>
            <a:ext cx="10131425" cy="3649133"/>
          </a:xfrm>
        </p:spPr>
        <p:txBody>
          <a:bodyPr>
            <a:normAutofit/>
          </a:bodyPr>
          <a:lstStyle/>
          <a:p>
            <a:pPr marL="0" indent="0">
              <a:buNone/>
            </a:pPr>
            <a:r>
              <a:rPr lang="en-US" sz="2400" b="1" dirty="0">
                <a:latin typeface="Arial" panose="020B0604020202020204" pitchFamily="34" charset="0"/>
                <a:cs typeface="Arial" panose="020B0604020202020204" pitchFamily="34" charset="0"/>
              </a:rPr>
              <a:t>Children like to have structured control…create choice boards to help students feel like they have more control.</a:t>
            </a:r>
          </a:p>
          <a:p>
            <a:pPr marL="0" indent="0">
              <a:buNone/>
            </a:pPr>
            <a:r>
              <a:rPr lang="en-US" sz="2400" b="1" dirty="0">
                <a:solidFill>
                  <a:srgbClr val="66FF33"/>
                </a:solidFill>
                <a:latin typeface="Arial" panose="020B0604020202020204" pitchFamily="34" charset="0"/>
                <a:cs typeface="Arial" panose="020B0604020202020204" pitchFamily="34" charset="0"/>
              </a:rPr>
              <a:t>Children want to belong….create safe groups for students, even if one child chooses to be your partner.</a:t>
            </a:r>
          </a:p>
          <a:p>
            <a:pPr marL="0" indent="0">
              <a:buNone/>
            </a:pPr>
            <a:r>
              <a:rPr lang="en-US" sz="2400" b="1" dirty="0">
                <a:latin typeface="Arial" panose="020B0604020202020204" pitchFamily="34" charset="0"/>
                <a:cs typeface="Arial" panose="020B0604020202020204" pitchFamily="34" charset="0"/>
              </a:rPr>
              <a:t>Children want to have fun.</a:t>
            </a:r>
          </a:p>
          <a:p>
            <a:pPr marL="0" indent="0">
              <a:buNone/>
            </a:pPr>
            <a:r>
              <a:rPr lang="en-US" sz="2400" b="1" dirty="0">
                <a:solidFill>
                  <a:srgbClr val="66FF33"/>
                </a:solidFill>
                <a:latin typeface="Arial" panose="020B0604020202020204" pitchFamily="34" charset="0"/>
                <a:cs typeface="Arial" panose="020B0604020202020204" pitchFamily="34" charset="0"/>
              </a:rPr>
              <a:t>Some students just need a little extra attention.</a:t>
            </a:r>
          </a:p>
        </p:txBody>
      </p:sp>
      <p:pic>
        <p:nvPicPr>
          <p:cNvPr id="9220" name="Picture 4" descr="3d Friends Walking Together Stock Illustration - Illustration of ...">
            <a:extLst>
              <a:ext uri="{FF2B5EF4-FFF2-40B4-BE49-F238E27FC236}">
                <a16:creationId xmlns:a16="http://schemas.microsoft.com/office/drawing/2014/main" id="{CECBD188-2154-43D2-B316-5473864AD0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5117" y="242643"/>
            <a:ext cx="2190285" cy="2433650"/>
          </a:xfrm>
          <a:prstGeom prst="rect">
            <a:avLst/>
          </a:prstGeom>
          <a:ln w="190500" cap="sq">
            <a:solidFill>
              <a:schemeClr val="bg2"/>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9184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ipe(down)">
                                      <p:cBhvr>
                                        <p:cTn id="7" dur="580">
                                          <p:stCondLst>
                                            <p:cond delay="0"/>
                                          </p:stCondLst>
                                        </p:cTn>
                                        <p:tgtEl>
                                          <p:spTgt spid="9220"/>
                                        </p:tgtEl>
                                      </p:cBhvr>
                                    </p:animEffect>
                                    <p:anim calcmode="lin" valueType="num">
                                      <p:cBhvr>
                                        <p:cTn id="8" dur="1822" tmFilter="0,0; 0.14,0.36; 0.43,0.73; 0.71,0.91; 1.0,1.0">
                                          <p:stCondLst>
                                            <p:cond delay="0"/>
                                          </p:stCondLst>
                                        </p:cTn>
                                        <p:tgtEl>
                                          <p:spTgt spid="92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2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2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2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220"/>
                                        </p:tgtEl>
                                        <p:attrNameLst>
                                          <p:attrName>ppt_y</p:attrName>
                                        </p:attrNameLst>
                                      </p:cBhvr>
                                      <p:tavLst>
                                        <p:tav tm="0" fmla="#ppt_y-sin(pi*$)/81">
                                          <p:val>
                                            <p:fltVal val="0"/>
                                          </p:val>
                                        </p:tav>
                                        <p:tav tm="100000">
                                          <p:val>
                                            <p:fltVal val="1"/>
                                          </p:val>
                                        </p:tav>
                                      </p:tavLst>
                                    </p:anim>
                                    <p:animScale>
                                      <p:cBhvr>
                                        <p:cTn id="13" dur="26">
                                          <p:stCondLst>
                                            <p:cond delay="650"/>
                                          </p:stCondLst>
                                        </p:cTn>
                                        <p:tgtEl>
                                          <p:spTgt spid="9220"/>
                                        </p:tgtEl>
                                      </p:cBhvr>
                                      <p:to x="100000" y="60000"/>
                                    </p:animScale>
                                    <p:animScale>
                                      <p:cBhvr>
                                        <p:cTn id="14" dur="166" decel="50000">
                                          <p:stCondLst>
                                            <p:cond delay="676"/>
                                          </p:stCondLst>
                                        </p:cTn>
                                        <p:tgtEl>
                                          <p:spTgt spid="9220"/>
                                        </p:tgtEl>
                                      </p:cBhvr>
                                      <p:to x="100000" y="100000"/>
                                    </p:animScale>
                                    <p:animScale>
                                      <p:cBhvr>
                                        <p:cTn id="15" dur="26">
                                          <p:stCondLst>
                                            <p:cond delay="1312"/>
                                          </p:stCondLst>
                                        </p:cTn>
                                        <p:tgtEl>
                                          <p:spTgt spid="9220"/>
                                        </p:tgtEl>
                                      </p:cBhvr>
                                      <p:to x="100000" y="80000"/>
                                    </p:animScale>
                                    <p:animScale>
                                      <p:cBhvr>
                                        <p:cTn id="16" dur="166" decel="50000">
                                          <p:stCondLst>
                                            <p:cond delay="1338"/>
                                          </p:stCondLst>
                                        </p:cTn>
                                        <p:tgtEl>
                                          <p:spTgt spid="9220"/>
                                        </p:tgtEl>
                                      </p:cBhvr>
                                      <p:to x="100000" y="100000"/>
                                    </p:animScale>
                                    <p:animScale>
                                      <p:cBhvr>
                                        <p:cTn id="17" dur="26">
                                          <p:stCondLst>
                                            <p:cond delay="1642"/>
                                          </p:stCondLst>
                                        </p:cTn>
                                        <p:tgtEl>
                                          <p:spTgt spid="9220"/>
                                        </p:tgtEl>
                                      </p:cBhvr>
                                      <p:to x="100000" y="90000"/>
                                    </p:animScale>
                                    <p:animScale>
                                      <p:cBhvr>
                                        <p:cTn id="18" dur="166" decel="50000">
                                          <p:stCondLst>
                                            <p:cond delay="1668"/>
                                          </p:stCondLst>
                                        </p:cTn>
                                        <p:tgtEl>
                                          <p:spTgt spid="9220"/>
                                        </p:tgtEl>
                                      </p:cBhvr>
                                      <p:to x="100000" y="100000"/>
                                    </p:animScale>
                                    <p:animScale>
                                      <p:cBhvr>
                                        <p:cTn id="19" dur="26">
                                          <p:stCondLst>
                                            <p:cond delay="1808"/>
                                          </p:stCondLst>
                                        </p:cTn>
                                        <p:tgtEl>
                                          <p:spTgt spid="9220"/>
                                        </p:tgtEl>
                                      </p:cBhvr>
                                      <p:to x="100000" y="95000"/>
                                    </p:animScale>
                                    <p:animScale>
                                      <p:cBhvr>
                                        <p:cTn id="20" dur="166" decel="50000">
                                          <p:stCondLst>
                                            <p:cond delay="1834"/>
                                          </p:stCondLst>
                                        </p:cTn>
                                        <p:tgtEl>
                                          <p:spTgt spid="92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Off-page Connector 3">
            <a:extLst>
              <a:ext uri="{FF2B5EF4-FFF2-40B4-BE49-F238E27FC236}">
                <a16:creationId xmlns:a16="http://schemas.microsoft.com/office/drawing/2014/main" id="{99AEFE32-5F03-4A19-8243-57149C5F7CD4}"/>
              </a:ext>
            </a:extLst>
          </p:cNvPr>
          <p:cNvSpPr/>
          <p:nvPr/>
        </p:nvSpPr>
        <p:spPr>
          <a:xfrm>
            <a:off x="727617" y="0"/>
            <a:ext cx="3847170" cy="2598234"/>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144801-4BC5-4AF2-B7E8-B0DF40C09A39}"/>
              </a:ext>
            </a:extLst>
          </p:cNvPr>
          <p:cNvSpPr>
            <a:spLocks noGrp="1"/>
          </p:cNvSpPr>
          <p:nvPr>
            <p:ph type="title"/>
          </p:nvPr>
        </p:nvSpPr>
        <p:spPr>
          <a:xfrm>
            <a:off x="727617" y="526896"/>
            <a:ext cx="3665963" cy="1406912"/>
          </a:xfrm>
        </p:spPr>
        <p:txBody>
          <a:bodyPr>
            <a:normAutofit/>
          </a:bodyPr>
          <a:lstStyle/>
          <a:p>
            <a:pPr algn="ctr"/>
            <a:r>
              <a:rPr lang="en-US" dirty="0">
                <a:solidFill>
                  <a:srgbClr val="002060"/>
                </a:solidFill>
                <a:latin typeface="Alba Super" panose="00000400000000000000" pitchFamily="2" charset="0"/>
              </a:rPr>
              <a:t>What’s the problem?</a:t>
            </a:r>
          </a:p>
        </p:txBody>
      </p:sp>
      <p:sp>
        <p:nvSpPr>
          <p:cNvPr id="3" name="Content Placeholder 2">
            <a:extLst>
              <a:ext uri="{FF2B5EF4-FFF2-40B4-BE49-F238E27FC236}">
                <a16:creationId xmlns:a16="http://schemas.microsoft.com/office/drawing/2014/main" id="{51987087-BB5E-47D1-9592-6C17D69FF20E}"/>
              </a:ext>
            </a:extLst>
          </p:cNvPr>
          <p:cNvSpPr>
            <a:spLocks noGrp="1"/>
          </p:cNvSpPr>
          <p:nvPr>
            <p:ph idx="1"/>
          </p:nvPr>
        </p:nvSpPr>
        <p:spPr>
          <a:xfrm>
            <a:off x="1231009" y="2598234"/>
            <a:ext cx="10131425" cy="3649133"/>
          </a:xfrm>
        </p:spPr>
        <p:txBody>
          <a:bodyPr>
            <a:normAutofit fontScale="92500" lnSpcReduction="10000"/>
          </a:bodyPr>
          <a:lstStyle/>
          <a:p>
            <a:pPr>
              <a:lnSpc>
                <a:spcPct val="110000"/>
              </a:lnSpc>
            </a:pPr>
            <a:r>
              <a:rPr lang="en-US" sz="2700" b="1" dirty="0"/>
              <a:t>Unclear limits</a:t>
            </a:r>
          </a:p>
          <a:p>
            <a:pPr>
              <a:lnSpc>
                <a:spcPct val="110000"/>
              </a:lnSpc>
            </a:pPr>
            <a:r>
              <a:rPr lang="en-US" sz="2700" b="1" dirty="0"/>
              <a:t>Want attention</a:t>
            </a:r>
          </a:p>
          <a:p>
            <a:pPr>
              <a:lnSpc>
                <a:spcPct val="110000"/>
              </a:lnSpc>
            </a:pPr>
            <a:r>
              <a:rPr lang="en-US" sz="2700" b="1" dirty="0"/>
              <a:t>Boredom</a:t>
            </a:r>
          </a:p>
          <a:p>
            <a:pPr>
              <a:lnSpc>
                <a:spcPct val="110000"/>
              </a:lnSpc>
            </a:pPr>
            <a:r>
              <a:rPr lang="en-US" sz="2700" b="1" dirty="0"/>
              <a:t>To avoid work</a:t>
            </a:r>
          </a:p>
          <a:p>
            <a:pPr>
              <a:lnSpc>
                <a:spcPct val="110000"/>
              </a:lnSpc>
            </a:pPr>
            <a:r>
              <a:rPr lang="en-US" sz="2700" b="1" dirty="0"/>
              <a:t>Home issues</a:t>
            </a:r>
          </a:p>
          <a:p>
            <a:pPr>
              <a:lnSpc>
                <a:spcPct val="110000"/>
              </a:lnSpc>
            </a:pPr>
            <a:r>
              <a:rPr lang="en-US" sz="2700" b="1" dirty="0"/>
              <a:t>Unsure of what you are asking them to do</a:t>
            </a:r>
          </a:p>
          <a:p>
            <a:pPr marL="0" indent="0">
              <a:lnSpc>
                <a:spcPct val="110000"/>
              </a:lnSpc>
              <a:buNone/>
            </a:pPr>
            <a:r>
              <a:rPr lang="en-US" sz="2800" b="1" dirty="0">
                <a:solidFill>
                  <a:srgbClr val="66FF33"/>
                </a:solidFill>
              </a:rPr>
              <a:t>Remember….many of their problems aren’t about you!!!! </a:t>
            </a:r>
          </a:p>
        </p:txBody>
      </p:sp>
      <p:pic>
        <p:nvPicPr>
          <p:cNvPr id="10242" name="Picture 2" descr="3d Man Characters Images, Stock Photos &amp; Vectors | Shutterstock">
            <a:extLst>
              <a:ext uri="{FF2B5EF4-FFF2-40B4-BE49-F238E27FC236}">
                <a16:creationId xmlns:a16="http://schemas.microsoft.com/office/drawing/2014/main" id="{F7FFA20B-4052-46A8-8472-7FDE096A90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816"/>
          <a:stretch/>
        </p:blipFill>
        <p:spPr bwMode="auto">
          <a:xfrm>
            <a:off x="5839521" y="244398"/>
            <a:ext cx="2476500" cy="2431895"/>
          </a:xfrm>
          <a:prstGeom prst="rect">
            <a:avLst/>
          </a:prstGeom>
          <a:ln w="190500" cap="sq">
            <a:solidFill>
              <a:schemeClr val="bg2"/>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7714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B9BB4C-46A1-467B-98AE-19BAE98FCA8F}"/>
              </a:ext>
            </a:extLst>
          </p:cNvPr>
          <p:cNvSpPr>
            <a:spLocks noGrp="1"/>
          </p:cNvSpPr>
          <p:nvPr>
            <p:ph idx="1"/>
          </p:nvPr>
        </p:nvSpPr>
        <p:spPr>
          <a:xfrm>
            <a:off x="694165" y="2233033"/>
            <a:ext cx="10947711" cy="4459455"/>
          </a:xfrm>
        </p:spPr>
        <p:txBody>
          <a:bodyPr>
            <a:normAutofit fontScale="92500" lnSpcReduction="10000"/>
          </a:bodyPr>
          <a:lstStyle/>
          <a:p>
            <a:pPr marL="0" indent="0">
              <a:buNone/>
            </a:pPr>
            <a:r>
              <a:rPr lang="en-US" sz="2800" b="1" dirty="0"/>
              <a:t>Avoid hesitation when you must address bad behavior, especially when a student breaks a documented rule.</a:t>
            </a:r>
          </a:p>
          <a:p>
            <a:pPr marL="0" indent="0">
              <a:buNone/>
            </a:pPr>
            <a:r>
              <a:rPr lang="en-US" sz="2800" b="1" dirty="0">
                <a:solidFill>
                  <a:srgbClr val="66FF33"/>
                </a:solidFill>
              </a:rPr>
              <a:t>Acting sooner rather than later will help ensure that negative feelings — whether between students or you and a student — won’t fester. Failure to act can result in more poor behavior, leading to needlessly-difficult conversations.</a:t>
            </a:r>
          </a:p>
          <a:p>
            <a:pPr marL="0" indent="0">
              <a:buNone/>
            </a:pPr>
            <a:r>
              <a:rPr lang="en-US" sz="2800" b="1" dirty="0"/>
              <a:t>Keep in mind: It’s best to talk to the student in private if possible.</a:t>
            </a:r>
          </a:p>
          <a:p>
            <a:pPr marL="0" indent="0">
              <a:buNone/>
            </a:pPr>
            <a:r>
              <a:rPr lang="en-US" sz="2800" b="1" dirty="0">
                <a:solidFill>
                  <a:srgbClr val="66FF33"/>
                </a:solidFill>
              </a:rPr>
              <a:t>Remind the student consequences are not personal they are cause and effect.</a:t>
            </a:r>
          </a:p>
          <a:p>
            <a:pPr marL="0" indent="0">
              <a:buNone/>
            </a:pPr>
            <a:r>
              <a:rPr lang="en-US" sz="2800" b="1" dirty="0"/>
              <a:t>Explain what you saw and state the consequences….email parents, Time Out, move seats, conference with student, conference with student and classroom teacher, loss of privileges.</a:t>
            </a:r>
          </a:p>
          <a:p>
            <a:endParaRPr lang="en-US" dirty="0"/>
          </a:p>
        </p:txBody>
      </p:sp>
      <p:sp>
        <p:nvSpPr>
          <p:cNvPr id="4" name="Flowchart: Off-page Connector 3">
            <a:extLst>
              <a:ext uri="{FF2B5EF4-FFF2-40B4-BE49-F238E27FC236}">
                <a16:creationId xmlns:a16="http://schemas.microsoft.com/office/drawing/2014/main" id="{95678DC1-AED4-46F9-8180-DF29627C7723}"/>
              </a:ext>
            </a:extLst>
          </p:cNvPr>
          <p:cNvSpPr/>
          <p:nvPr/>
        </p:nvSpPr>
        <p:spPr>
          <a:xfrm>
            <a:off x="727617" y="0"/>
            <a:ext cx="3465242" cy="2085278"/>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9DB9879F-A0A2-4648-8EC8-650A5F44A087}"/>
              </a:ext>
            </a:extLst>
          </p:cNvPr>
          <p:cNvSpPr txBox="1">
            <a:spLocks/>
          </p:cNvSpPr>
          <p:nvPr/>
        </p:nvSpPr>
        <p:spPr>
          <a:xfrm>
            <a:off x="827977" y="504594"/>
            <a:ext cx="3286822" cy="1223845"/>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rgbClr val="002060"/>
                </a:solidFill>
                <a:latin typeface="Alba Super" panose="00000400000000000000" pitchFamily="2" charset="0"/>
              </a:rPr>
              <a:t>Addressing students</a:t>
            </a:r>
          </a:p>
        </p:txBody>
      </p:sp>
    </p:spTree>
    <p:extLst>
      <p:ext uri="{BB962C8B-B14F-4D97-AF65-F5344CB8AC3E}">
        <p14:creationId xmlns:p14="http://schemas.microsoft.com/office/powerpoint/2010/main" val="3043872714"/>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36FEDF-08E3-42FA-9F2B-A2638F1F1FC9}"/>
              </a:ext>
            </a:extLst>
          </p:cNvPr>
          <p:cNvSpPr>
            <a:spLocks noGrp="1"/>
          </p:cNvSpPr>
          <p:nvPr>
            <p:ph idx="1"/>
          </p:nvPr>
        </p:nvSpPr>
        <p:spPr>
          <a:xfrm>
            <a:off x="646771" y="2257424"/>
            <a:ext cx="10514941" cy="4460488"/>
          </a:xfrm>
        </p:spPr>
        <p:txBody>
          <a:bodyPr>
            <a:normAutofit fontScale="92500"/>
          </a:bodyPr>
          <a:lstStyle/>
          <a:p>
            <a:pPr marL="0" indent="0">
              <a:buNone/>
            </a:pPr>
            <a:r>
              <a:rPr lang="en-US" sz="2600" b="1" dirty="0">
                <a:latin typeface="Arial" panose="020B0604020202020204" pitchFamily="34" charset="0"/>
                <a:cs typeface="Arial" panose="020B0604020202020204" pitchFamily="34" charset="0"/>
              </a:rPr>
              <a:t>Tapping, Talking, Giggling, Touching Others, Funny Comments</a:t>
            </a:r>
          </a:p>
          <a:p>
            <a:pPr marL="0" indent="0">
              <a:buNone/>
            </a:pPr>
            <a:r>
              <a:rPr lang="en-US" sz="2400" b="1" dirty="0">
                <a:solidFill>
                  <a:srgbClr val="66FF33"/>
                </a:solidFill>
                <a:latin typeface="Arial" panose="020B0604020202020204" pitchFamily="34" charset="0"/>
                <a:cs typeface="Arial" panose="020B0604020202020204" pitchFamily="34" charset="0"/>
              </a:rPr>
              <a:t>     </a:t>
            </a:r>
            <a:r>
              <a:rPr lang="en-US" sz="2000" b="1" dirty="0">
                <a:solidFill>
                  <a:srgbClr val="66FF33"/>
                </a:solidFill>
                <a:latin typeface="Arial" panose="020B0604020202020204" pitchFamily="34" charset="0"/>
                <a:cs typeface="Arial" panose="020B0604020202020204" pitchFamily="34" charset="0"/>
              </a:rPr>
              <a:t>What to do?                                      What not to do? </a:t>
            </a:r>
          </a:p>
          <a:p>
            <a:pPr marL="457200" lvl="1" indent="0">
              <a:buNone/>
            </a:pPr>
            <a:r>
              <a:rPr lang="en-US" sz="2000" b="1" dirty="0">
                <a:latin typeface="Arial" panose="020B0604020202020204" pitchFamily="34" charset="0"/>
                <a:cs typeface="Arial" panose="020B0604020202020204" pitchFamily="34" charset="0"/>
              </a:rPr>
              <a:t>Stand in front of the student          Don’t stop teaching</a:t>
            </a:r>
          </a:p>
          <a:p>
            <a:pPr marL="457200" lvl="1" indent="0">
              <a:buNone/>
            </a:pPr>
            <a:r>
              <a:rPr lang="en-US" sz="2000" b="1" dirty="0">
                <a:latin typeface="Arial" panose="020B0604020202020204" pitchFamily="34" charset="0"/>
                <a:cs typeface="Arial" panose="020B0604020202020204" pitchFamily="34" charset="0"/>
              </a:rPr>
              <a:t>Give them the “look”                       Don’t over-react</a:t>
            </a:r>
          </a:p>
          <a:p>
            <a:pPr marL="457200" lvl="1" indent="0">
              <a:buNone/>
            </a:pPr>
            <a:r>
              <a:rPr lang="en-US" sz="2000" b="1" dirty="0">
                <a:latin typeface="Arial" panose="020B0604020202020204" pitchFamily="34" charset="0"/>
                <a:cs typeface="Arial" panose="020B0604020202020204" pitchFamily="34" charset="0"/>
              </a:rPr>
              <a:t>Call their name</a:t>
            </a:r>
          </a:p>
          <a:p>
            <a:pPr marL="457200" lvl="1" indent="0">
              <a:buNone/>
            </a:pPr>
            <a:r>
              <a:rPr lang="en-US" sz="2000" b="1" dirty="0">
                <a:latin typeface="Arial" panose="020B0604020202020204" pitchFamily="34" charset="0"/>
                <a:cs typeface="Arial" panose="020B0604020202020204" pitchFamily="34" charset="0"/>
              </a:rPr>
              <a:t>Change their seat</a:t>
            </a:r>
          </a:p>
          <a:p>
            <a:pPr marL="457200" lvl="1" indent="0">
              <a:buNone/>
            </a:pPr>
            <a:r>
              <a:rPr lang="en-US" sz="2000" b="1" dirty="0">
                <a:latin typeface="Arial" panose="020B0604020202020204" pitchFamily="34" charset="0"/>
                <a:cs typeface="Arial" panose="020B0604020202020204" pitchFamily="34" charset="0"/>
              </a:rPr>
              <a:t>Send them to “time out”</a:t>
            </a:r>
          </a:p>
          <a:p>
            <a:pPr marL="457200" lvl="1" indent="0">
              <a:buNone/>
            </a:pPr>
            <a:endParaRPr lang="en-US" sz="1100" b="1" dirty="0">
              <a:latin typeface="Arial" panose="020B0604020202020204" pitchFamily="34" charset="0"/>
              <a:cs typeface="Arial" panose="020B0604020202020204" pitchFamily="34" charset="0"/>
            </a:endParaRPr>
          </a:p>
          <a:p>
            <a:pPr marL="0" lvl="0" indent="0">
              <a:buClr>
                <a:srgbClr val="000000">
                  <a:lumMod val="85000"/>
                  <a:lumOff val="15000"/>
                </a:srgbClr>
              </a:buClr>
              <a:buNone/>
            </a:pPr>
            <a:r>
              <a:rPr lang="en-US" sz="2100" b="1" dirty="0">
                <a:solidFill>
                  <a:srgbClr val="66FF33"/>
                </a:solidFill>
                <a:latin typeface="Arial" panose="020B0604020202020204" pitchFamily="34" charset="0"/>
                <a:cs typeface="Arial" panose="020B0604020202020204" pitchFamily="34" charset="0"/>
              </a:rPr>
              <a:t>These offenses should be handled by you and if they occur every week…you should reach out to the classroom teacher, school counselor, and other special area teachers for advice and support. Try not to get the administration involved at this point. </a:t>
            </a:r>
          </a:p>
          <a:p>
            <a:pPr lvl="1"/>
            <a:endParaRPr lang="en-US" sz="1800" dirty="0"/>
          </a:p>
        </p:txBody>
      </p:sp>
      <p:pic>
        <p:nvPicPr>
          <p:cNvPr id="11268" name="Picture 4" descr="20847907_m | 20847907 - 3d people - man, person talking - ar… | Flickr">
            <a:extLst>
              <a:ext uri="{FF2B5EF4-FFF2-40B4-BE49-F238E27FC236}">
                <a16:creationId xmlns:a16="http://schemas.microsoft.com/office/drawing/2014/main" id="{6381DB3A-EB2E-4F65-8753-9FF451DB77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5615" y="2900950"/>
            <a:ext cx="2627071" cy="2105947"/>
          </a:xfrm>
          <a:prstGeom prst="rect">
            <a:avLst/>
          </a:prstGeom>
          <a:ln w="190500" cap="sq">
            <a:solidFill>
              <a:schemeClr val="bg2"/>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13" name="Flowchart: Off-page Connector 12">
            <a:extLst>
              <a:ext uri="{FF2B5EF4-FFF2-40B4-BE49-F238E27FC236}">
                <a16:creationId xmlns:a16="http://schemas.microsoft.com/office/drawing/2014/main" id="{7A1543FF-45A4-41EC-9443-64F62CB6B468}"/>
              </a:ext>
            </a:extLst>
          </p:cNvPr>
          <p:cNvSpPr/>
          <p:nvPr/>
        </p:nvSpPr>
        <p:spPr>
          <a:xfrm>
            <a:off x="218266" y="0"/>
            <a:ext cx="3381223" cy="200722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772CF6FD-893B-4298-9FF7-58ED3BB068CD}"/>
              </a:ext>
            </a:extLst>
          </p:cNvPr>
          <p:cNvSpPr txBox="1">
            <a:spLocks/>
          </p:cNvSpPr>
          <p:nvPr/>
        </p:nvSpPr>
        <p:spPr>
          <a:xfrm>
            <a:off x="218266" y="343830"/>
            <a:ext cx="3227461" cy="1172736"/>
          </a:xfrm>
          <a:prstGeom prst="rect">
            <a:avLst/>
          </a:prstGeom>
          <a:effectLst/>
        </p:spPr>
        <p:txBody>
          <a:bodyPr vert="horz" lIns="91440" tIns="45720" rIns="91440" bIns="45720" rtlCol="0" anchor="ctr">
            <a:normAutofit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rgbClr val="002060"/>
                </a:solidFill>
                <a:latin typeface="Alba Super" panose="00000400000000000000" pitchFamily="2" charset="0"/>
              </a:rPr>
              <a:t>Disruptive </a:t>
            </a:r>
          </a:p>
          <a:p>
            <a:pPr algn="ctr"/>
            <a:r>
              <a:rPr lang="en-US" dirty="0">
                <a:solidFill>
                  <a:srgbClr val="002060"/>
                </a:solidFill>
                <a:latin typeface="Alba Super" panose="00000400000000000000" pitchFamily="2" charset="0"/>
              </a:rPr>
              <a:t>behaviors</a:t>
            </a:r>
          </a:p>
        </p:txBody>
      </p:sp>
      <p:sp>
        <p:nvSpPr>
          <p:cNvPr id="15" name="Flowchart: Off-page Connector 14">
            <a:extLst>
              <a:ext uri="{FF2B5EF4-FFF2-40B4-BE49-F238E27FC236}">
                <a16:creationId xmlns:a16="http://schemas.microsoft.com/office/drawing/2014/main" id="{A25A2F3C-B230-42FA-8824-C02C0FCEA6C6}"/>
              </a:ext>
            </a:extLst>
          </p:cNvPr>
          <p:cNvSpPr/>
          <p:nvPr/>
        </p:nvSpPr>
        <p:spPr>
          <a:xfrm>
            <a:off x="3599489" y="0"/>
            <a:ext cx="2703354" cy="1315844"/>
          </a:xfrm>
          <a:prstGeom prst="flowChartOffpage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A6CD47DF-12A1-41AF-AD83-73228A204014}"/>
              </a:ext>
            </a:extLst>
          </p:cNvPr>
          <p:cNvSpPr txBox="1">
            <a:spLocks/>
          </p:cNvSpPr>
          <p:nvPr/>
        </p:nvSpPr>
        <p:spPr>
          <a:xfrm>
            <a:off x="3692880" y="140088"/>
            <a:ext cx="2516571" cy="995711"/>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rgbClr val="002060"/>
                </a:solidFill>
                <a:latin typeface="Alba Super" panose="00000400000000000000" pitchFamily="2" charset="0"/>
              </a:rPr>
              <a:t>minor</a:t>
            </a:r>
          </a:p>
        </p:txBody>
      </p:sp>
    </p:spTree>
    <p:extLst>
      <p:ext uri="{BB962C8B-B14F-4D97-AF65-F5344CB8AC3E}">
        <p14:creationId xmlns:p14="http://schemas.microsoft.com/office/powerpoint/2010/main" val="4263247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500" fill="hold"/>
                                        <p:tgtEl>
                                          <p:spTgt spid="11268"/>
                                        </p:tgtEl>
                                        <p:attrNameLst>
                                          <p:attrName>ppt_x</p:attrName>
                                        </p:attrNameLst>
                                      </p:cBhvr>
                                      <p:tavLst>
                                        <p:tav tm="0">
                                          <p:val>
                                            <p:strVal val="1+#ppt_w/2"/>
                                          </p:val>
                                        </p:tav>
                                        <p:tav tm="100000">
                                          <p:val>
                                            <p:strVal val="#ppt_x"/>
                                          </p:val>
                                        </p:tav>
                                      </p:tavLst>
                                    </p:anim>
                                    <p:anim calcmode="lin" valueType="num">
                                      <p:cBhvr additive="base">
                                        <p:cTn id="8" dur="500" fill="hold"/>
                                        <p:tgtEl>
                                          <p:spTgt spid="11268"/>
                                        </p:tgtEl>
                                        <p:attrNameLst>
                                          <p:attrName>ppt_y</p:attrName>
                                        </p:attrNameLst>
                                      </p:cBhvr>
                                      <p:tavLst>
                                        <p:tav tm="0">
                                          <p:val>
                                            <p:strVal val="#ppt_y"/>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B16151-DFFD-45C6-B61E-A0AEB482F771}"/>
              </a:ext>
            </a:extLst>
          </p:cNvPr>
          <p:cNvSpPr>
            <a:spLocks noGrp="1"/>
          </p:cNvSpPr>
          <p:nvPr>
            <p:ph idx="1"/>
          </p:nvPr>
        </p:nvSpPr>
        <p:spPr>
          <a:xfrm>
            <a:off x="1151796" y="1659674"/>
            <a:ext cx="11794581" cy="5567279"/>
          </a:xfrm>
        </p:spPr>
        <p:txBody>
          <a:bodyPr>
            <a:normAutofit/>
          </a:bodyPr>
          <a:lstStyle/>
          <a:p>
            <a:pPr marL="0" indent="0">
              <a:buNone/>
            </a:pPr>
            <a:r>
              <a:rPr lang="en-US" sz="2000" b="1" dirty="0">
                <a:latin typeface="Arial" panose="020B0604020202020204" pitchFamily="34" charset="0"/>
                <a:cs typeface="Arial" panose="020B0604020202020204" pitchFamily="34" charset="0"/>
              </a:rPr>
              <a:t>Call out specific students in a positive manner. For example:</a:t>
            </a:r>
          </a:p>
          <a:p>
            <a:pPr marL="0" indent="0">
              <a:buNone/>
            </a:pPr>
            <a:r>
              <a:rPr lang="en-US" sz="2000" b="1" dirty="0">
                <a:latin typeface="Arial" panose="020B0604020202020204" pitchFamily="34" charset="0"/>
                <a:cs typeface="Arial" panose="020B0604020202020204" pitchFamily="34" charset="0"/>
              </a:rPr>
              <a:t>    “Do you have a question?”, </a:t>
            </a:r>
            <a:r>
              <a:rPr lang="en-US" sz="2400" b="1" dirty="0">
                <a:solidFill>
                  <a:srgbClr val="66FF33"/>
                </a:solidFill>
                <a:latin typeface="Arial" panose="020B0604020202020204" pitchFamily="34" charset="0"/>
                <a:cs typeface="Arial" panose="020B0604020202020204" pitchFamily="34" charset="0"/>
              </a:rPr>
              <a:t>not</a:t>
            </a:r>
            <a:r>
              <a:rPr lang="en-US" sz="2400" b="1" dirty="0">
                <a:solidFill>
                  <a:srgbClr val="FF47A3"/>
                </a:solidFill>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“Stop talking and disrupting other students”</a:t>
            </a:r>
          </a:p>
          <a:p>
            <a:pPr marL="0" indent="0">
              <a:buNone/>
            </a:pPr>
            <a:r>
              <a:rPr lang="en-US" sz="2000" b="1" dirty="0">
                <a:latin typeface="Arial" panose="020B0604020202020204" pitchFamily="34" charset="0"/>
                <a:cs typeface="Arial" panose="020B0604020202020204" pitchFamily="34" charset="0"/>
              </a:rPr>
              <a:t>    “Do you need help focusing?”, </a:t>
            </a:r>
            <a:r>
              <a:rPr lang="en-US" sz="2400" b="1" dirty="0">
                <a:solidFill>
                  <a:srgbClr val="66FF33"/>
                </a:solidFill>
                <a:latin typeface="Arial" panose="020B0604020202020204" pitchFamily="34" charset="0"/>
                <a:cs typeface="Arial" panose="020B0604020202020204" pitchFamily="34" charset="0"/>
              </a:rPr>
              <a:t>not</a:t>
            </a:r>
            <a:r>
              <a:rPr lang="en-US" sz="2000" b="1" dirty="0">
                <a:latin typeface="Arial" panose="020B0604020202020204" pitchFamily="34" charset="0"/>
                <a:cs typeface="Arial" panose="020B0604020202020204" pitchFamily="34" charset="0"/>
              </a:rPr>
              <a:t> “Pay attention and stop fooling around </a:t>
            </a:r>
          </a:p>
          <a:p>
            <a:pPr marL="0" indent="0">
              <a:buNone/>
            </a:pPr>
            <a:r>
              <a:rPr lang="en-US" sz="2000" b="1" dirty="0">
                <a:latin typeface="Arial" panose="020B0604020202020204" pitchFamily="34" charset="0"/>
                <a:cs typeface="Arial" panose="020B0604020202020204" pitchFamily="34" charset="0"/>
              </a:rPr>
              <a:t>      while I’m talking”.</a:t>
            </a:r>
          </a:p>
          <a:p>
            <a:pPr marL="0" indent="0">
              <a:buNone/>
            </a:pPr>
            <a:endParaRPr lang="en-US" sz="800" b="1" dirty="0">
              <a:solidFill>
                <a:srgbClr val="66FF33"/>
              </a:solidFill>
              <a:latin typeface="Arial" panose="020B0604020202020204" pitchFamily="34" charset="0"/>
              <a:cs typeface="Arial" panose="020B0604020202020204" pitchFamily="34" charset="0"/>
            </a:endParaRPr>
          </a:p>
          <a:p>
            <a:pPr marL="0" indent="0">
              <a:buNone/>
            </a:pPr>
            <a:r>
              <a:rPr lang="en-US" sz="2000" b="1" dirty="0">
                <a:solidFill>
                  <a:srgbClr val="66FF33"/>
                </a:solidFill>
                <a:latin typeface="Arial" panose="020B0604020202020204" pitchFamily="34" charset="0"/>
                <a:cs typeface="Arial" panose="020B0604020202020204" pitchFamily="34" charset="0"/>
              </a:rPr>
              <a:t>Address isolated behavior issues instead of punishing an entire class, as this</a:t>
            </a:r>
          </a:p>
          <a:p>
            <a:pPr marL="0" indent="0">
              <a:buNone/>
            </a:pPr>
            <a:r>
              <a:rPr lang="en-US" sz="2000" b="1" dirty="0">
                <a:solidFill>
                  <a:srgbClr val="66FF33"/>
                </a:solidFill>
                <a:latin typeface="Arial" panose="020B0604020202020204" pitchFamily="34" charset="0"/>
                <a:cs typeface="Arial" panose="020B0604020202020204" pitchFamily="34" charset="0"/>
              </a:rPr>
              <a:t>    can hurt your relationships with other students who are on-task.</a:t>
            </a:r>
          </a:p>
          <a:p>
            <a:pPr marL="0" indent="0">
              <a:buNone/>
            </a:pPr>
            <a:endParaRPr lang="en-US" sz="800" b="1"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When you address a student, always give them time to respond to you. </a:t>
            </a:r>
          </a:p>
          <a:p>
            <a:pPr marL="0" indent="0">
              <a:buNone/>
            </a:pPr>
            <a:r>
              <a:rPr lang="en-US" sz="2000" b="1" dirty="0">
                <a:latin typeface="Arial" panose="020B0604020202020204" pitchFamily="34" charset="0"/>
                <a:cs typeface="Arial" panose="020B0604020202020204" pitchFamily="34" charset="0"/>
              </a:rPr>
              <a:t>    Realize that they may really not know why they are acting the way they are!</a:t>
            </a:r>
          </a:p>
          <a:p>
            <a:endParaRPr lang="en-US" dirty="0"/>
          </a:p>
        </p:txBody>
      </p:sp>
      <p:sp>
        <p:nvSpPr>
          <p:cNvPr id="4" name="Flowchart: Off-page Connector 3">
            <a:extLst>
              <a:ext uri="{FF2B5EF4-FFF2-40B4-BE49-F238E27FC236}">
                <a16:creationId xmlns:a16="http://schemas.microsoft.com/office/drawing/2014/main" id="{BCF41416-E8E3-44BC-A31A-AB0D0C732E9E}"/>
              </a:ext>
            </a:extLst>
          </p:cNvPr>
          <p:cNvSpPr/>
          <p:nvPr/>
        </p:nvSpPr>
        <p:spPr>
          <a:xfrm>
            <a:off x="218266" y="0"/>
            <a:ext cx="3381223" cy="200722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1B20638A-9905-4193-B616-09F44BB74CDC}"/>
              </a:ext>
            </a:extLst>
          </p:cNvPr>
          <p:cNvSpPr txBox="1">
            <a:spLocks/>
          </p:cNvSpPr>
          <p:nvPr/>
        </p:nvSpPr>
        <p:spPr>
          <a:xfrm>
            <a:off x="218266" y="343830"/>
            <a:ext cx="3227461" cy="1172736"/>
          </a:xfrm>
          <a:prstGeom prst="rect">
            <a:avLst/>
          </a:prstGeom>
          <a:effectLst/>
        </p:spPr>
        <p:txBody>
          <a:bodyPr vert="horz" lIns="91440" tIns="45720" rIns="91440" bIns="45720" rtlCol="0" anchor="ctr">
            <a:normAutofit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rgbClr val="002060"/>
                </a:solidFill>
                <a:latin typeface="Alba Super" panose="00000400000000000000" pitchFamily="2" charset="0"/>
              </a:rPr>
              <a:t>Disruptive </a:t>
            </a:r>
          </a:p>
          <a:p>
            <a:pPr algn="ctr"/>
            <a:r>
              <a:rPr lang="en-US" dirty="0">
                <a:solidFill>
                  <a:srgbClr val="002060"/>
                </a:solidFill>
                <a:latin typeface="Alba Super" panose="00000400000000000000" pitchFamily="2" charset="0"/>
              </a:rPr>
              <a:t>behaviors</a:t>
            </a:r>
          </a:p>
        </p:txBody>
      </p:sp>
      <p:sp>
        <p:nvSpPr>
          <p:cNvPr id="6" name="Flowchart: Off-page Connector 5">
            <a:extLst>
              <a:ext uri="{FF2B5EF4-FFF2-40B4-BE49-F238E27FC236}">
                <a16:creationId xmlns:a16="http://schemas.microsoft.com/office/drawing/2014/main" id="{18DAC138-63CF-487D-8346-F85B9FFC1ACF}"/>
              </a:ext>
            </a:extLst>
          </p:cNvPr>
          <p:cNvSpPr/>
          <p:nvPr/>
        </p:nvSpPr>
        <p:spPr>
          <a:xfrm>
            <a:off x="3599489" y="0"/>
            <a:ext cx="2703354" cy="1315844"/>
          </a:xfrm>
          <a:prstGeom prst="flowChartOffpage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C5AA9CA4-16DD-455A-9E21-D32B32CB2F37}"/>
              </a:ext>
            </a:extLst>
          </p:cNvPr>
          <p:cNvSpPr txBox="1">
            <a:spLocks/>
          </p:cNvSpPr>
          <p:nvPr/>
        </p:nvSpPr>
        <p:spPr>
          <a:xfrm>
            <a:off x="3692880" y="140088"/>
            <a:ext cx="2516571" cy="995711"/>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rgbClr val="002060"/>
                </a:solidFill>
                <a:latin typeface="Alba Super" panose="00000400000000000000" pitchFamily="2" charset="0"/>
              </a:rPr>
              <a:t>minor</a:t>
            </a:r>
          </a:p>
        </p:txBody>
      </p:sp>
    </p:spTree>
    <p:extLst>
      <p:ext uri="{BB962C8B-B14F-4D97-AF65-F5344CB8AC3E}">
        <p14:creationId xmlns:p14="http://schemas.microsoft.com/office/powerpoint/2010/main" val="2068716410"/>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36FEDF-08E3-42FA-9F2B-A2638F1F1FC9}"/>
              </a:ext>
            </a:extLst>
          </p:cNvPr>
          <p:cNvSpPr>
            <a:spLocks noGrp="1"/>
          </p:cNvSpPr>
          <p:nvPr>
            <p:ph idx="1"/>
          </p:nvPr>
        </p:nvSpPr>
        <p:spPr>
          <a:xfrm>
            <a:off x="468351" y="1463829"/>
            <a:ext cx="11035990" cy="5416473"/>
          </a:xfrm>
        </p:spPr>
        <p:txBody>
          <a:bodyPr>
            <a:normAutofit/>
          </a:bodyPr>
          <a:lstStyle/>
          <a:p>
            <a:pPr marL="0" indent="0">
              <a:buNone/>
            </a:pPr>
            <a:r>
              <a:rPr lang="en-US" sz="2400" b="1" dirty="0">
                <a:solidFill>
                  <a:srgbClr val="66FF33"/>
                </a:solidFill>
              </a:rPr>
              <a:t>                                                                      </a:t>
            </a:r>
            <a:r>
              <a:rPr lang="en-US" sz="3200" b="1" dirty="0">
                <a:solidFill>
                  <a:srgbClr val="66FF33"/>
                </a:solidFill>
              </a:rPr>
              <a:t>What to do…</a:t>
            </a:r>
            <a:endParaRPr lang="en-US" sz="2400" b="1" dirty="0">
              <a:solidFill>
                <a:srgbClr val="66FF33"/>
              </a:solidFill>
            </a:endParaRPr>
          </a:p>
          <a:p>
            <a:pPr marL="457200" lvl="1" indent="0">
              <a:buNone/>
            </a:pPr>
            <a:r>
              <a:rPr lang="en-US" sz="2000" b="1" dirty="0">
                <a:latin typeface="Arial" panose="020B0604020202020204" pitchFamily="34" charset="0"/>
                <a:cs typeface="Arial" panose="020B0604020202020204" pitchFamily="34" charset="0"/>
              </a:rPr>
              <a:t>Gradually increase the levels of consequence</a:t>
            </a:r>
          </a:p>
          <a:p>
            <a:pPr marL="457200" lvl="1" indent="0">
              <a:buNone/>
            </a:pPr>
            <a:r>
              <a:rPr lang="en-US" sz="2000" b="1" dirty="0">
                <a:solidFill>
                  <a:srgbClr val="66FF33"/>
                </a:solidFill>
                <a:latin typeface="Arial" panose="020B0604020202020204" pitchFamily="34" charset="0"/>
                <a:cs typeface="Arial" panose="020B0604020202020204" pitchFamily="34" charset="0"/>
              </a:rPr>
              <a:t>Tell them their consequences are a direct response to their behavior</a:t>
            </a:r>
          </a:p>
          <a:p>
            <a:pPr marL="457200" lvl="1" indent="0">
              <a:buNone/>
            </a:pPr>
            <a:r>
              <a:rPr lang="en-US" sz="2000" b="1" dirty="0">
                <a:latin typeface="Arial" panose="020B0604020202020204" pitchFamily="34" charset="0"/>
                <a:cs typeface="Arial" panose="020B0604020202020204" pitchFamily="34" charset="0"/>
              </a:rPr>
              <a:t>Collaborate a resolution with the student</a:t>
            </a:r>
          </a:p>
          <a:p>
            <a:pPr marL="457200" lvl="1" indent="0">
              <a:buNone/>
            </a:pPr>
            <a:r>
              <a:rPr lang="en-US" sz="2000" b="1" dirty="0">
                <a:solidFill>
                  <a:srgbClr val="66FF33"/>
                </a:solidFill>
                <a:latin typeface="Arial" panose="020B0604020202020204" pitchFamily="34" charset="0"/>
                <a:cs typeface="Arial" panose="020B0604020202020204" pitchFamily="34" charset="0"/>
              </a:rPr>
              <a:t>Keep well documented notes on the frequency, what works, and what doesn’t work for that individual student</a:t>
            </a:r>
          </a:p>
          <a:p>
            <a:pPr marL="457200" lvl="1" indent="0">
              <a:buNone/>
            </a:pPr>
            <a:r>
              <a:rPr lang="en-US" sz="2000" b="1" dirty="0">
                <a:latin typeface="Arial" panose="020B0604020202020204" pitchFamily="34" charset="0"/>
                <a:cs typeface="Arial" panose="020B0604020202020204" pitchFamily="34" charset="0"/>
              </a:rPr>
              <a:t>Speak with the Classroom Teacher</a:t>
            </a:r>
          </a:p>
          <a:p>
            <a:pPr marL="457200" lvl="1" indent="0">
              <a:buNone/>
            </a:pPr>
            <a:r>
              <a:rPr lang="en-US" sz="2000" b="1" dirty="0">
                <a:solidFill>
                  <a:srgbClr val="66FF33"/>
                </a:solidFill>
                <a:latin typeface="Arial" panose="020B0604020202020204" pitchFamily="34" charset="0"/>
                <a:cs typeface="Arial" panose="020B0604020202020204" pitchFamily="34" charset="0"/>
              </a:rPr>
              <a:t>Speak with the School Counselor</a:t>
            </a:r>
          </a:p>
          <a:p>
            <a:pPr marL="457200" lvl="1" indent="0">
              <a:buNone/>
            </a:pPr>
            <a:r>
              <a:rPr lang="en-US" sz="2000" b="1" dirty="0">
                <a:latin typeface="Arial" panose="020B0604020202020204" pitchFamily="34" charset="0"/>
                <a:cs typeface="Arial" panose="020B0604020202020204" pitchFamily="34" charset="0"/>
              </a:rPr>
              <a:t>Create a Behavior Contract (Check with classroom teacher to see if there is already one in place, include the student in the progress of creating the contract)</a:t>
            </a:r>
          </a:p>
          <a:p>
            <a:pPr marL="457200" lvl="1" indent="0">
              <a:buNone/>
            </a:pPr>
            <a:r>
              <a:rPr lang="en-US" sz="2000" b="1" dirty="0">
                <a:solidFill>
                  <a:srgbClr val="66FF33"/>
                </a:solidFill>
                <a:latin typeface="Arial" panose="020B0604020202020204" pitchFamily="34" charset="0"/>
                <a:cs typeface="Arial" panose="020B0604020202020204" pitchFamily="34" charset="0"/>
              </a:rPr>
              <a:t>Get their parents involved or at least inform them</a:t>
            </a:r>
          </a:p>
          <a:p>
            <a:pPr lvl="1"/>
            <a:endParaRPr lang="en-US" dirty="0"/>
          </a:p>
          <a:p>
            <a:pPr marL="274320" lvl="1" indent="0">
              <a:buNone/>
            </a:pPr>
            <a:endParaRPr lang="en-US" dirty="0"/>
          </a:p>
        </p:txBody>
      </p:sp>
      <p:sp>
        <p:nvSpPr>
          <p:cNvPr id="4" name="Flowchart: Off-page Connector 3">
            <a:extLst>
              <a:ext uri="{FF2B5EF4-FFF2-40B4-BE49-F238E27FC236}">
                <a16:creationId xmlns:a16="http://schemas.microsoft.com/office/drawing/2014/main" id="{69A914B3-1967-4DC6-B262-FB0262AEDEC7}"/>
              </a:ext>
            </a:extLst>
          </p:cNvPr>
          <p:cNvSpPr/>
          <p:nvPr/>
        </p:nvSpPr>
        <p:spPr>
          <a:xfrm>
            <a:off x="218266" y="0"/>
            <a:ext cx="3381223" cy="200722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17572C58-A54A-4578-A808-427F9EBDB92A}"/>
              </a:ext>
            </a:extLst>
          </p:cNvPr>
          <p:cNvSpPr txBox="1">
            <a:spLocks/>
          </p:cNvSpPr>
          <p:nvPr/>
        </p:nvSpPr>
        <p:spPr>
          <a:xfrm>
            <a:off x="218266" y="343830"/>
            <a:ext cx="3227461" cy="1172736"/>
          </a:xfrm>
          <a:prstGeom prst="rect">
            <a:avLst/>
          </a:prstGeom>
          <a:effectLst/>
        </p:spPr>
        <p:txBody>
          <a:bodyPr vert="horz" lIns="91440" tIns="45720" rIns="91440" bIns="45720" rtlCol="0" anchor="ctr">
            <a:normAutofit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rgbClr val="002060"/>
                </a:solidFill>
                <a:latin typeface="Alba Super" panose="00000400000000000000" pitchFamily="2" charset="0"/>
              </a:rPr>
              <a:t>Disruptive </a:t>
            </a:r>
          </a:p>
          <a:p>
            <a:pPr algn="ctr"/>
            <a:r>
              <a:rPr lang="en-US" dirty="0">
                <a:solidFill>
                  <a:srgbClr val="002060"/>
                </a:solidFill>
                <a:latin typeface="Alba Super" panose="00000400000000000000" pitchFamily="2" charset="0"/>
              </a:rPr>
              <a:t>behaviors</a:t>
            </a:r>
          </a:p>
        </p:txBody>
      </p:sp>
      <p:sp>
        <p:nvSpPr>
          <p:cNvPr id="6" name="Flowchart: Off-page Connector 5">
            <a:extLst>
              <a:ext uri="{FF2B5EF4-FFF2-40B4-BE49-F238E27FC236}">
                <a16:creationId xmlns:a16="http://schemas.microsoft.com/office/drawing/2014/main" id="{CA3913C3-D5FB-4A26-9A20-66B8320EEA61}"/>
              </a:ext>
            </a:extLst>
          </p:cNvPr>
          <p:cNvSpPr/>
          <p:nvPr/>
        </p:nvSpPr>
        <p:spPr>
          <a:xfrm>
            <a:off x="3599489" y="0"/>
            <a:ext cx="2703354" cy="1315844"/>
          </a:xfrm>
          <a:prstGeom prst="flowChartOffpage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D836DF6F-F961-4850-AE94-6BEF8C976F62}"/>
              </a:ext>
            </a:extLst>
          </p:cNvPr>
          <p:cNvSpPr txBox="1">
            <a:spLocks/>
          </p:cNvSpPr>
          <p:nvPr/>
        </p:nvSpPr>
        <p:spPr>
          <a:xfrm>
            <a:off x="3692880" y="140088"/>
            <a:ext cx="2516571" cy="995711"/>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rgbClr val="002060"/>
                </a:solidFill>
                <a:latin typeface="Alba Super" panose="00000400000000000000" pitchFamily="2" charset="0"/>
              </a:rPr>
              <a:t>chronic</a:t>
            </a:r>
          </a:p>
        </p:txBody>
      </p:sp>
    </p:spTree>
    <p:extLst>
      <p:ext uri="{BB962C8B-B14F-4D97-AF65-F5344CB8AC3E}">
        <p14:creationId xmlns:p14="http://schemas.microsoft.com/office/powerpoint/2010/main" val="24337057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36FEDF-08E3-42FA-9F2B-A2638F1F1FC9}"/>
              </a:ext>
            </a:extLst>
          </p:cNvPr>
          <p:cNvSpPr>
            <a:spLocks noGrp="1"/>
          </p:cNvSpPr>
          <p:nvPr>
            <p:ph idx="1"/>
          </p:nvPr>
        </p:nvSpPr>
        <p:spPr>
          <a:xfrm>
            <a:off x="1066800" y="1771188"/>
            <a:ext cx="10058400" cy="5196468"/>
          </a:xfrm>
        </p:spPr>
        <p:txBody>
          <a:bodyPr>
            <a:normAutofit/>
          </a:bodyPr>
          <a:lstStyle/>
          <a:p>
            <a:pPr marL="0" indent="0">
              <a:buClr>
                <a:srgbClr val="000000">
                  <a:lumMod val="85000"/>
                  <a:lumOff val="15000"/>
                </a:srgbClr>
              </a:buClr>
              <a:buNone/>
            </a:pPr>
            <a:r>
              <a:rPr lang="en-US" sz="2400" b="1" dirty="0">
                <a:solidFill>
                  <a:srgbClr val="66FF33"/>
                </a:solidFill>
              </a:rPr>
              <a:t>                                                </a:t>
            </a:r>
            <a:r>
              <a:rPr lang="en-US" sz="3200" b="1" dirty="0">
                <a:solidFill>
                  <a:srgbClr val="66FF33"/>
                </a:solidFill>
              </a:rPr>
              <a:t>What not to do… </a:t>
            </a:r>
            <a:endParaRPr lang="en-US" sz="2400" b="1" dirty="0"/>
          </a:p>
          <a:p>
            <a:pPr marL="457200" lvl="1" indent="0">
              <a:buNone/>
            </a:pPr>
            <a:r>
              <a:rPr lang="en-US" sz="2800" b="1" dirty="0"/>
              <a:t>Yell at the student</a:t>
            </a:r>
          </a:p>
          <a:p>
            <a:pPr marL="457200" lvl="1" indent="0">
              <a:buNone/>
            </a:pPr>
            <a:r>
              <a:rPr lang="en-US" sz="2800" b="1" dirty="0">
                <a:solidFill>
                  <a:srgbClr val="66FF33"/>
                </a:solidFill>
              </a:rPr>
              <a:t>Touch the student</a:t>
            </a:r>
          </a:p>
          <a:p>
            <a:pPr marL="457200" lvl="1" indent="0">
              <a:buNone/>
            </a:pPr>
            <a:r>
              <a:rPr lang="en-US" sz="2800" b="1" dirty="0"/>
              <a:t>Argue with the student</a:t>
            </a:r>
          </a:p>
          <a:p>
            <a:pPr marL="457200" lvl="1" indent="0">
              <a:buNone/>
            </a:pPr>
            <a:r>
              <a:rPr lang="en-US" sz="2800" b="1" dirty="0">
                <a:solidFill>
                  <a:srgbClr val="66FF33"/>
                </a:solidFill>
              </a:rPr>
              <a:t>Threaten to do things that you really aren’t going to do</a:t>
            </a:r>
          </a:p>
          <a:p>
            <a:pPr marL="457200" lvl="1" indent="0">
              <a:buNone/>
            </a:pPr>
            <a:r>
              <a:rPr lang="en-US" sz="2800" b="1" dirty="0"/>
              <a:t>Discuss one student with another student</a:t>
            </a:r>
          </a:p>
          <a:p>
            <a:pPr marL="457200" lvl="1" indent="0">
              <a:buNone/>
            </a:pPr>
            <a:endParaRPr lang="en-US" sz="300" b="1" dirty="0"/>
          </a:p>
          <a:p>
            <a:pPr marL="457200" lvl="1" indent="0">
              <a:buNone/>
            </a:pPr>
            <a:r>
              <a:rPr lang="en-US" sz="2800" b="1" dirty="0">
                <a:solidFill>
                  <a:srgbClr val="FFFF00"/>
                </a:solidFill>
              </a:rPr>
              <a:t>***You can’t constantly press the student….give them chances each class to be successful***</a:t>
            </a:r>
          </a:p>
          <a:p>
            <a:pPr lvl="1"/>
            <a:endParaRPr lang="en-US" dirty="0"/>
          </a:p>
          <a:p>
            <a:pPr marL="274320" lvl="1" indent="0">
              <a:buNone/>
            </a:pPr>
            <a:endParaRPr lang="en-US" dirty="0"/>
          </a:p>
        </p:txBody>
      </p:sp>
      <p:sp>
        <p:nvSpPr>
          <p:cNvPr id="4" name="Flowchart: Off-page Connector 3">
            <a:extLst>
              <a:ext uri="{FF2B5EF4-FFF2-40B4-BE49-F238E27FC236}">
                <a16:creationId xmlns:a16="http://schemas.microsoft.com/office/drawing/2014/main" id="{69A914B3-1967-4DC6-B262-FB0262AEDEC7}"/>
              </a:ext>
            </a:extLst>
          </p:cNvPr>
          <p:cNvSpPr/>
          <p:nvPr/>
        </p:nvSpPr>
        <p:spPr>
          <a:xfrm>
            <a:off x="218266" y="0"/>
            <a:ext cx="3381223" cy="200722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17572C58-A54A-4578-A808-427F9EBDB92A}"/>
              </a:ext>
            </a:extLst>
          </p:cNvPr>
          <p:cNvSpPr txBox="1">
            <a:spLocks/>
          </p:cNvSpPr>
          <p:nvPr/>
        </p:nvSpPr>
        <p:spPr>
          <a:xfrm>
            <a:off x="218266" y="343830"/>
            <a:ext cx="3227461" cy="1172736"/>
          </a:xfrm>
          <a:prstGeom prst="rect">
            <a:avLst/>
          </a:prstGeom>
          <a:effectLst/>
        </p:spPr>
        <p:txBody>
          <a:bodyPr vert="horz" lIns="91440" tIns="45720" rIns="91440" bIns="45720" rtlCol="0" anchor="ctr">
            <a:normAutofit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rgbClr val="002060"/>
                </a:solidFill>
                <a:latin typeface="Alba Super" panose="00000400000000000000" pitchFamily="2" charset="0"/>
              </a:rPr>
              <a:t>Disruptive </a:t>
            </a:r>
          </a:p>
          <a:p>
            <a:pPr algn="ctr"/>
            <a:r>
              <a:rPr lang="en-US" dirty="0">
                <a:solidFill>
                  <a:srgbClr val="002060"/>
                </a:solidFill>
                <a:latin typeface="Alba Super" panose="00000400000000000000" pitchFamily="2" charset="0"/>
              </a:rPr>
              <a:t>behaviors</a:t>
            </a:r>
          </a:p>
        </p:txBody>
      </p:sp>
      <p:sp>
        <p:nvSpPr>
          <p:cNvPr id="6" name="Flowchart: Off-page Connector 5">
            <a:extLst>
              <a:ext uri="{FF2B5EF4-FFF2-40B4-BE49-F238E27FC236}">
                <a16:creationId xmlns:a16="http://schemas.microsoft.com/office/drawing/2014/main" id="{CA3913C3-D5FB-4A26-9A20-66B8320EEA61}"/>
              </a:ext>
            </a:extLst>
          </p:cNvPr>
          <p:cNvSpPr/>
          <p:nvPr/>
        </p:nvSpPr>
        <p:spPr>
          <a:xfrm>
            <a:off x="3599489" y="0"/>
            <a:ext cx="2703354" cy="1315844"/>
          </a:xfrm>
          <a:prstGeom prst="flowChartOffpage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D836DF6F-F961-4850-AE94-6BEF8C976F62}"/>
              </a:ext>
            </a:extLst>
          </p:cNvPr>
          <p:cNvSpPr txBox="1">
            <a:spLocks/>
          </p:cNvSpPr>
          <p:nvPr/>
        </p:nvSpPr>
        <p:spPr>
          <a:xfrm>
            <a:off x="3692880" y="140088"/>
            <a:ext cx="2516571" cy="995711"/>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rgbClr val="002060"/>
                </a:solidFill>
                <a:latin typeface="Alba Super" panose="00000400000000000000" pitchFamily="2" charset="0"/>
              </a:rPr>
              <a:t>chronic</a:t>
            </a:r>
          </a:p>
        </p:txBody>
      </p:sp>
      <p:pic>
        <p:nvPicPr>
          <p:cNvPr id="15362" name="Picture 2" descr="3d frustrated people fighting and arguing. 3d rendering of man ...">
            <a:extLst>
              <a:ext uri="{FF2B5EF4-FFF2-40B4-BE49-F238E27FC236}">
                <a16:creationId xmlns:a16="http://schemas.microsoft.com/office/drawing/2014/main" id="{61590B6E-55CE-469B-BF00-83116909E5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876"/>
          <a:stretch/>
        </p:blipFill>
        <p:spPr bwMode="auto">
          <a:xfrm>
            <a:off x="7888911" y="1628079"/>
            <a:ext cx="2693714" cy="1912434"/>
          </a:xfrm>
          <a:prstGeom prst="rect">
            <a:avLst/>
          </a:prstGeom>
          <a:ln w="190500" cap="sq">
            <a:solidFill>
              <a:schemeClr val="bg2"/>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25576"/>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36FEDF-08E3-42FA-9F2B-A2638F1F1FC9}"/>
              </a:ext>
            </a:extLst>
          </p:cNvPr>
          <p:cNvSpPr>
            <a:spLocks noGrp="1"/>
          </p:cNvSpPr>
          <p:nvPr>
            <p:ph idx="1"/>
          </p:nvPr>
        </p:nvSpPr>
        <p:spPr>
          <a:xfrm>
            <a:off x="916258" y="1760037"/>
            <a:ext cx="10359483" cy="5620215"/>
          </a:xfrm>
        </p:spPr>
        <p:txBody>
          <a:bodyPr>
            <a:normAutofit/>
          </a:bodyPr>
          <a:lstStyle/>
          <a:p>
            <a:pPr marL="0" indent="0">
              <a:buNone/>
            </a:pPr>
            <a:r>
              <a:rPr lang="en-US" sz="2400" b="1" dirty="0"/>
              <a:t>Endangering teachers and students…threats, fighting, damaging school property</a:t>
            </a:r>
          </a:p>
          <a:p>
            <a:pPr marL="0" indent="0">
              <a:buNone/>
            </a:pPr>
            <a:r>
              <a:rPr lang="en-US" sz="2400" b="1" dirty="0">
                <a:solidFill>
                  <a:srgbClr val="66FF33"/>
                </a:solidFill>
              </a:rPr>
              <a:t>What to do…</a:t>
            </a:r>
          </a:p>
          <a:p>
            <a:pPr marL="457200" lvl="1" indent="0">
              <a:buNone/>
            </a:pPr>
            <a:r>
              <a:rPr lang="en-US" sz="2200" b="1" dirty="0"/>
              <a:t>Check school policies</a:t>
            </a:r>
          </a:p>
          <a:p>
            <a:pPr marL="457200" lvl="1" indent="0">
              <a:buNone/>
            </a:pPr>
            <a:r>
              <a:rPr lang="en-US" sz="2200" b="1" dirty="0">
                <a:solidFill>
                  <a:srgbClr val="66FF33"/>
                </a:solidFill>
              </a:rPr>
              <a:t>Check to see if the student has an IEP or 504 plan….read it, reach out to supporting teacher</a:t>
            </a:r>
          </a:p>
          <a:p>
            <a:pPr marL="457200" lvl="1" indent="0">
              <a:buNone/>
            </a:pPr>
            <a:r>
              <a:rPr lang="en-US" sz="2200" b="1" dirty="0"/>
              <a:t>Check for medical issues</a:t>
            </a:r>
          </a:p>
          <a:p>
            <a:pPr marL="457200" lvl="1" indent="0">
              <a:buNone/>
            </a:pPr>
            <a:r>
              <a:rPr lang="en-US" sz="2200" b="1" dirty="0">
                <a:solidFill>
                  <a:srgbClr val="66FF33"/>
                </a:solidFill>
              </a:rPr>
              <a:t>Have a plan in case you need to move the class to safety</a:t>
            </a:r>
          </a:p>
          <a:p>
            <a:pPr marL="457200" lvl="1" indent="0">
              <a:buNone/>
            </a:pPr>
            <a:r>
              <a:rPr lang="en-US" sz="2200" b="1" dirty="0"/>
              <a:t>Ask administration for a code or buzz word so they will know that if you use that word or phrase that you need assistance immediately</a:t>
            </a:r>
          </a:p>
          <a:p>
            <a:pPr marL="457200" lvl="1" indent="0">
              <a:buNone/>
            </a:pPr>
            <a:r>
              <a:rPr lang="en-US" sz="2200" b="1" dirty="0">
                <a:solidFill>
                  <a:srgbClr val="66FF33"/>
                </a:solidFill>
              </a:rPr>
              <a:t>Separate student from others</a:t>
            </a:r>
          </a:p>
          <a:p>
            <a:pPr marL="274320" lvl="1" indent="0">
              <a:buNone/>
            </a:pPr>
            <a:endParaRPr lang="en-US" dirty="0"/>
          </a:p>
          <a:p>
            <a:pPr marL="274320" lvl="1" indent="0">
              <a:buNone/>
            </a:pPr>
            <a:endParaRPr lang="en-US" dirty="0"/>
          </a:p>
        </p:txBody>
      </p:sp>
      <p:sp>
        <p:nvSpPr>
          <p:cNvPr id="4" name="Flowchart: Off-page Connector 3">
            <a:extLst>
              <a:ext uri="{FF2B5EF4-FFF2-40B4-BE49-F238E27FC236}">
                <a16:creationId xmlns:a16="http://schemas.microsoft.com/office/drawing/2014/main" id="{9D433EC1-44F2-4B10-B72E-20F640224DD7}"/>
              </a:ext>
            </a:extLst>
          </p:cNvPr>
          <p:cNvSpPr/>
          <p:nvPr/>
        </p:nvSpPr>
        <p:spPr>
          <a:xfrm>
            <a:off x="218266" y="0"/>
            <a:ext cx="3381223" cy="200722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3080E0AD-6A1E-4A11-9DD2-371BCF0F0726}"/>
              </a:ext>
            </a:extLst>
          </p:cNvPr>
          <p:cNvSpPr txBox="1">
            <a:spLocks/>
          </p:cNvSpPr>
          <p:nvPr/>
        </p:nvSpPr>
        <p:spPr>
          <a:xfrm>
            <a:off x="218266" y="343830"/>
            <a:ext cx="3227461" cy="1172736"/>
          </a:xfrm>
          <a:prstGeom prst="rect">
            <a:avLst/>
          </a:prstGeom>
          <a:effectLst/>
        </p:spPr>
        <p:txBody>
          <a:bodyPr vert="horz" lIns="91440" tIns="45720" rIns="91440" bIns="45720" rtlCol="0" anchor="ctr">
            <a:normAutofit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rgbClr val="002060"/>
                </a:solidFill>
                <a:latin typeface="Alba Super" panose="00000400000000000000" pitchFamily="2" charset="0"/>
              </a:rPr>
              <a:t>Disruptive </a:t>
            </a:r>
          </a:p>
          <a:p>
            <a:pPr algn="ctr"/>
            <a:r>
              <a:rPr lang="en-US" dirty="0">
                <a:solidFill>
                  <a:srgbClr val="002060"/>
                </a:solidFill>
                <a:latin typeface="Alba Super" panose="00000400000000000000" pitchFamily="2" charset="0"/>
              </a:rPr>
              <a:t>behaviors</a:t>
            </a:r>
          </a:p>
        </p:txBody>
      </p:sp>
      <p:sp>
        <p:nvSpPr>
          <p:cNvPr id="6" name="Flowchart: Off-page Connector 5">
            <a:extLst>
              <a:ext uri="{FF2B5EF4-FFF2-40B4-BE49-F238E27FC236}">
                <a16:creationId xmlns:a16="http://schemas.microsoft.com/office/drawing/2014/main" id="{2EE153B1-9F4B-450E-A55B-EC4CA14DA413}"/>
              </a:ext>
            </a:extLst>
          </p:cNvPr>
          <p:cNvSpPr/>
          <p:nvPr/>
        </p:nvSpPr>
        <p:spPr>
          <a:xfrm>
            <a:off x="3599489" y="0"/>
            <a:ext cx="2703354" cy="1315844"/>
          </a:xfrm>
          <a:prstGeom prst="flowChartOffpage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5BC4044A-7784-45C2-9AD4-8A948217A91B}"/>
              </a:ext>
            </a:extLst>
          </p:cNvPr>
          <p:cNvSpPr txBox="1">
            <a:spLocks/>
          </p:cNvSpPr>
          <p:nvPr/>
        </p:nvSpPr>
        <p:spPr>
          <a:xfrm>
            <a:off x="3692880" y="140088"/>
            <a:ext cx="2516571" cy="995711"/>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rgbClr val="002060"/>
                </a:solidFill>
                <a:latin typeface="Alba Super" panose="00000400000000000000" pitchFamily="2" charset="0"/>
              </a:rPr>
              <a:t>major</a:t>
            </a:r>
          </a:p>
        </p:txBody>
      </p:sp>
    </p:spTree>
    <p:extLst>
      <p:ext uri="{BB962C8B-B14F-4D97-AF65-F5344CB8AC3E}">
        <p14:creationId xmlns:p14="http://schemas.microsoft.com/office/powerpoint/2010/main" val="22103239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36FEDF-08E3-42FA-9F2B-A2638F1F1FC9}"/>
              </a:ext>
            </a:extLst>
          </p:cNvPr>
          <p:cNvSpPr>
            <a:spLocks noGrp="1"/>
          </p:cNvSpPr>
          <p:nvPr>
            <p:ph idx="1"/>
          </p:nvPr>
        </p:nvSpPr>
        <p:spPr>
          <a:xfrm>
            <a:off x="1030287" y="1960757"/>
            <a:ext cx="10131425" cy="5620215"/>
          </a:xfrm>
        </p:spPr>
        <p:txBody>
          <a:bodyPr>
            <a:normAutofit/>
          </a:bodyPr>
          <a:lstStyle/>
          <a:p>
            <a:pPr marL="0" lvl="0" indent="0">
              <a:buClr>
                <a:srgbClr val="000000">
                  <a:lumMod val="85000"/>
                  <a:lumOff val="15000"/>
                </a:srgbClr>
              </a:buClr>
              <a:buNone/>
            </a:pPr>
            <a:r>
              <a:rPr lang="en-US" sz="2800" dirty="0"/>
              <a:t>                        </a:t>
            </a:r>
            <a:r>
              <a:rPr lang="en-US" sz="3200" b="1" dirty="0">
                <a:solidFill>
                  <a:srgbClr val="66FF33"/>
                </a:solidFill>
              </a:rPr>
              <a:t>Who to reach out to?</a:t>
            </a:r>
          </a:p>
          <a:p>
            <a:pPr marL="0" lvl="0" indent="0">
              <a:buClr>
                <a:srgbClr val="000000">
                  <a:lumMod val="85000"/>
                  <a:lumOff val="15000"/>
                </a:srgbClr>
              </a:buClr>
              <a:buNone/>
            </a:pPr>
            <a:endParaRPr lang="en-US" sz="2800" b="1" dirty="0"/>
          </a:p>
          <a:p>
            <a:pPr marL="457200" lvl="1" indent="0">
              <a:buClr>
                <a:srgbClr val="000000">
                  <a:lumMod val="85000"/>
                  <a:lumOff val="15000"/>
                </a:srgbClr>
              </a:buClr>
              <a:buNone/>
            </a:pPr>
            <a:r>
              <a:rPr lang="en-US" sz="2800" b="1" dirty="0"/>
              <a:t>Inform classroom teacher</a:t>
            </a:r>
          </a:p>
          <a:p>
            <a:pPr marL="457200" lvl="1" indent="0">
              <a:buClr>
                <a:srgbClr val="000000">
                  <a:lumMod val="85000"/>
                  <a:lumOff val="15000"/>
                </a:srgbClr>
              </a:buClr>
              <a:buNone/>
            </a:pPr>
            <a:r>
              <a:rPr lang="en-US" sz="2800" b="1" dirty="0">
                <a:solidFill>
                  <a:srgbClr val="66FF33"/>
                </a:solidFill>
              </a:rPr>
              <a:t>Inform parents of action and how you plan to deal with the situation</a:t>
            </a:r>
          </a:p>
          <a:p>
            <a:pPr marL="457200" lvl="1" indent="0">
              <a:buClr>
                <a:srgbClr val="000000">
                  <a:lumMod val="85000"/>
                  <a:lumOff val="15000"/>
                </a:srgbClr>
              </a:buClr>
              <a:buNone/>
            </a:pPr>
            <a:r>
              <a:rPr lang="en-US" sz="2800" b="1" dirty="0"/>
              <a:t>Inform administration</a:t>
            </a:r>
          </a:p>
          <a:p>
            <a:pPr marL="457200" lvl="1" indent="0">
              <a:buClr>
                <a:srgbClr val="000000">
                  <a:lumMod val="85000"/>
                  <a:lumOff val="15000"/>
                </a:srgbClr>
              </a:buClr>
              <a:buNone/>
            </a:pPr>
            <a:r>
              <a:rPr lang="en-US" sz="2800" b="1" dirty="0">
                <a:solidFill>
                  <a:srgbClr val="66FF33"/>
                </a:solidFill>
              </a:rPr>
              <a:t>Speak with PAGE or your local teacher’s union</a:t>
            </a:r>
          </a:p>
          <a:p>
            <a:pPr lvl="1"/>
            <a:endParaRPr lang="en-US" dirty="0"/>
          </a:p>
          <a:p>
            <a:pPr marL="274320" lvl="1" indent="0">
              <a:buNone/>
            </a:pPr>
            <a:endParaRPr lang="en-US" dirty="0"/>
          </a:p>
          <a:p>
            <a:pPr marL="274320" lvl="1" indent="0">
              <a:buNone/>
            </a:pPr>
            <a:endParaRPr lang="en-US" dirty="0"/>
          </a:p>
        </p:txBody>
      </p:sp>
      <p:sp>
        <p:nvSpPr>
          <p:cNvPr id="4" name="Flowchart: Off-page Connector 3">
            <a:extLst>
              <a:ext uri="{FF2B5EF4-FFF2-40B4-BE49-F238E27FC236}">
                <a16:creationId xmlns:a16="http://schemas.microsoft.com/office/drawing/2014/main" id="{9D433EC1-44F2-4B10-B72E-20F640224DD7}"/>
              </a:ext>
            </a:extLst>
          </p:cNvPr>
          <p:cNvSpPr/>
          <p:nvPr/>
        </p:nvSpPr>
        <p:spPr>
          <a:xfrm>
            <a:off x="218266" y="0"/>
            <a:ext cx="3381223" cy="200722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3080E0AD-6A1E-4A11-9DD2-371BCF0F0726}"/>
              </a:ext>
            </a:extLst>
          </p:cNvPr>
          <p:cNvSpPr txBox="1">
            <a:spLocks/>
          </p:cNvSpPr>
          <p:nvPr/>
        </p:nvSpPr>
        <p:spPr>
          <a:xfrm>
            <a:off x="218266" y="343830"/>
            <a:ext cx="3227461" cy="1172736"/>
          </a:xfrm>
          <a:prstGeom prst="rect">
            <a:avLst/>
          </a:prstGeom>
          <a:effectLst/>
        </p:spPr>
        <p:txBody>
          <a:bodyPr vert="horz" lIns="91440" tIns="45720" rIns="91440" bIns="45720" rtlCol="0" anchor="ctr">
            <a:normAutofit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rgbClr val="002060"/>
                </a:solidFill>
                <a:latin typeface="Alba Super" panose="00000400000000000000" pitchFamily="2" charset="0"/>
              </a:rPr>
              <a:t>Disruptive </a:t>
            </a:r>
          </a:p>
          <a:p>
            <a:pPr algn="ctr"/>
            <a:r>
              <a:rPr lang="en-US" dirty="0">
                <a:solidFill>
                  <a:srgbClr val="002060"/>
                </a:solidFill>
                <a:latin typeface="Alba Super" panose="00000400000000000000" pitchFamily="2" charset="0"/>
              </a:rPr>
              <a:t>behaviors</a:t>
            </a:r>
          </a:p>
        </p:txBody>
      </p:sp>
      <p:sp>
        <p:nvSpPr>
          <p:cNvPr id="6" name="Flowchart: Off-page Connector 5">
            <a:extLst>
              <a:ext uri="{FF2B5EF4-FFF2-40B4-BE49-F238E27FC236}">
                <a16:creationId xmlns:a16="http://schemas.microsoft.com/office/drawing/2014/main" id="{2EE153B1-9F4B-450E-A55B-EC4CA14DA413}"/>
              </a:ext>
            </a:extLst>
          </p:cNvPr>
          <p:cNvSpPr/>
          <p:nvPr/>
        </p:nvSpPr>
        <p:spPr>
          <a:xfrm>
            <a:off x="3599489" y="0"/>
            <a:ext cx="2703354" cy="1315844"/>
          </a:xfrm>
          <a:prstGeom prst="flowChartOffpage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5BC4044A-7784-45C2-9AD4-8A948217A91B}"/>
              </a:ext>
            </a:extLst>
          </p:cNvPr>
          <p:cNvSpPr txBox="1">
            <a:spLocks/>
          </p:cNvSpPr>
          <p:nvPr/>
        </p:nvSpPr>
        <p:spPr>
          <a:xfrm>
            <a:off x="3692880" y="140088"/>
            <a:ext cx="2516571" cy="995711"/>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rgbClr val="002060"/>
                </a:solidFill>
                <a:latin typeface="Alba Super" panose="00000400000000000000" pitchFamily="2" charset="0"/>
              </a:rPr>
              <a:t>major</a:t>
            </a:r>
          </a:p>
        </p:txBody>
      </p:sp>
      <p:pic>
        <p:nvPicPr>
          <p:cNvPr id="12292" name="Picture 4" descr="3d person talking on the phone.">
            <a:extLst>
              <a:ext uri="{FF2B5EF4-FFF2-40B4-BE49-F238E27FC236}">
                <a16:creationId xmlns:a16="http://schemas.microsoft.com/office/drawing/2014/main" id="{72D9199E-3F8D-424A-9FA3-467636EAF9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674"/>
          <a:stretch/>
        </p:blipFill>
        <p:spPr bwMode="auto">
          <a:xfrm>
            <a:off x="7449512" y="1516566"/>
            <a:ext cx="2553131" cy="2058677"/>
          </a:xfrm>
          <a:prstGeom prst="rect">
            <a:avLst/>
          </a:prstGeom>
          <a:ln w="190500" cap="sq">
            <a:solidFill>
              <a:schemeClr val="bg2"/>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09995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D359-3EDD-474A-B319-8FD992F0256E}"/>
              </a:ext>
            </a:extLst>
          </p:cNvPr>
          <p:cNvSpPr>
            <a:spLocks noGrp="1"/>
          </p:cNvSpPr>
          <p:nvPr>
            <p:ph type="title"/>
          </p:nvPr>
        </p:nvSpPr>
        <p:spPr>
          <a:xfrm>
            <a:off x="749117" y="473953"/>
            <a:ext cx="3706762" cy="1198731"/>
          </a:xfrm>
          <a:solidFill>
            <a:srgbClr val="84C751"/>
          </a:solidFill>
          <a:ln w="28575">
            <a:solidFill>
              <a:schemeClr val="tx1"/>
            </a:solidFill>
          </a:ln>
        </p:spPr>
        <p:txBody>
          <a:bodyPr>
            <a:normAutofit/>
          </a:bodyPr>
          <a:lstStyle/>
          <a:p>
            <a:pPr algn="ctr"/>
            <a:r>
              <a:rPr lang="en-US" b="1" dirty="0">
                <a:solidFill>
                  <a:schemeClr val="bg2"/>
                </a:solidFill>
                <a:latin typeface="Alba Super" panose="00000400000000000000" pitchFamily="2" charset="0"/>
              </a:rPr>
              <a:t>Creating Rules </a:t>
            </a:r>
          </a:p>
        </p:txBody>
      </p:sp>
      <p:sp>
        <p:nvSpPr>
          <p:cNvPr id="3" name="Content Placeholder 2">
            <a:extLst>
              <a:ext uri="{FF2B5EF4-FFF2-40B4-BE49-F238E27FC236}">
                <a16:creationId xmlns:a16="http://schemas.microsoft.com/office/drawing/2014/main" id="{02954560-EE64-4C8A-A8E8-9E6DD41C890C}"/>
              </a:ext>
            </a:extLst>
          </p:cNvPr>
          <p:cNvSpPr>
            <a:spLocks noGrp="1"/>
          </p:cNvSpPr>
          <p:nvPr>
            <p:ph idx="1"/>
          </p:nvPr>
        </p:nvSpPr>
        <p:spPr>
          <a:xfrm>
            <a:off x="4995746" y="3992137"/>
            <a:ext cx="6300440" cy="3178097"/>
          </a:xfrm>
        </p:spPr>
        <p:txBody>
          <a:bodyPr>
            <a:normAutofit fontScale="70000" lnSpcReduction="20000"/>
          </a:bodyPr>
          <a:lstStyle/>
          <a:p>
            <a:pPr>
              <a:lnSpc>
                <a:spcPct val="90000"/>
              </a:lnSpc>
            </a:pPr>
            <a:r>
              <a:rPr lang="en-US" sz="4700" b="1" dirty="0"/>
              <a:t>Rules inform students of the behavior that is expected of them</a:t>
            </a:r>
          </a:p>
          <a:p>
            <a:pPr>
              <a:lnSpc>
                <a:spcPct val="90000"/>
              </a:lnSpc>
            </a:pPr>
            <a:r>
              <a:rPr lang="en-US" sz="4700" b="1" dirty="0"/>
              <a:t>Use 3-5 rules only (so they can remember them)</a:t>
            </a:r>
          </a:p>
          <a:p>
            <a:pPr>
              <a:lnSpc>
                <a:spcPct val="90000"/>
              </a:lnSpc>
            </a:pPr>
            <a:r>
              <a:rPr lang="en-US" sz="4700" b="1" dirty="0"/>
              <a:t>Rules should be positive</a:t>
            </a:r>
          </a:p>
          <a:p>
            <a:pPr>
              <a:lnSpc>
                <a:spcPct val="90000"/>
              </a:lnSpc>
            </a:pPr>
            <a:r>
              <a:rPr lang="en-US" sz="4700" b="1" dirty="0"/>
              <a:t>Rules should be clear and specific</a:t>
            </a:r>
          </a:p>
          <a:p>
            <a:pPr marL="0" indent="0">
              <a:lnSpc>
                <a:spcPct val="90000"/>
              </a:lnSpc>
              <a:buNone/>
            </a:pPr>
            <a:endParaRPr lang="en-US" sz="9600" b="1" dirty="0"/>
          </a:p>
          <a:p>
            <a:pPr marL="0" indent="0">
              <a:lnSpc>
                <a:spcPct val="90000"/>
              </a:lnSpc>
              <a:buNone/>
            </a:pPr>
            <a:endParaRPr lang="en-US" sz="1100" dirty="0"/>
          </a:p>
          <a:p>
            <a:pPr marL="0" indent="0">
              <a:lnSpc>
                <a:spcPct val="90000"/>
              </a:lnSpc>
              <a:buNone/>
            </a:pPr>
            <a:endParaRPr lang="en-US" sz="1100" dirty="0"/>
          </a:p>
          <a:p>
            <a:pPr marL="0" indent="0">
              <a:lnSpc>
                <a:spcPct val="90000"/>
              </a:lnSpc>
              <a:buNone/>
            </a:pPr>
            <a:endParaRPr lang="en-US" sz="1100" dirty="0"/>
          </a:p>
          <a:p>
            <a:pPr marL="0" indent="0">
              <a:lnSpc>
                <a:spcPct val="90000"/>
              </a:lnSpc>
              <a:buNone/>
            </a:pPr>
            <a:endParaRPr lang="en-US" sz="1100" dirty="0"/>
          </a:p>
          <a:p>
            <a:pPr>
              <a:lnSpc>
                <a:spcPct val="90000"/>
              </a:lnSpc>
            </a:pPr>
            <a:endParaRPr lang="en-US" sz="1100" dirty="0"/>
          </a:p>
        </p:txBody>
      </p:sp>
      <p:pic>
        <p:nvPicPr>
          <p:cNvPr id="7" name="Graphic 6" descr="Classroom">
            <a:extLst>
              <a:ext uri="{FF2B5EF4-FFF2-40B4-BE49-F238E27FC236}">
                <a16:creationId xmlns:a16="http://schemas.microsoft.com/office/drawing/2014/main" id="{6D3C23AB-9C91-4E6A-A1B4-E8084C5FE4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0943" y="2009565"/>
            <a:ext cx="4223110" cy="4223110"/>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676496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C7FA1E-BE82-45BC-A34B-BE79B4732D4D}"/>
              </a:ext>
            </a:extLst>
          </p:cNvPr>
          <p:cNvSpPr>
            <a:spLocks noGrp="1"/>
          </p:cNvSpPr>
          <p:nvPr>
            <p:ph idx="1"/>
          </p:nvPr>
        </p:nvSpPr>
        <p:spPr>
          <a:xfrm>
            <a:off x="468351" y="2099321"/>
            <a:ext cx="11206976" cy="4661210"/>
          </a:xfrm>
        </p:spPr>
        <p:txBody>
          <a:bodyPr>
            <a:normAutofit/>
          </a:bodyPr>
          <a:lstStyle/>
          <a:p>
            <a:pPr marL="0" indent="0">
              <a:buNone/>
            </a:pPr>
            <a:r>
              <a:rPr lang="en-US" sz="2100" b="1" dirty="0"/>
              <a:t>Deal with the situation before it has a chance to fester….take action within 24 hours of the infraction.</a:t>
            </a:r>
          </a:p>
          <a:p>
            <a:pPr marL="0" indent="0">
              <a:buNone/>
            </a:pPr>
            <a:r>
              <a:rPr lang="en-US" sz="2100" b="1" dirty="0">
                <a:solidFill>
                  <a:srgbClr val="66FF33"/>
                </a:solidFill>
              </a:rPr>
              <a:t>Think about what went wrong…and modify the lesson or activities if needed.</a:t>
            </a:r>
          </a:p>
          <a:p>
            <a:pPr marL="0" indent="0">
              <a:buNone/>
            </a:pPr>
            <a:r>
              <a:rPr lang="en-US" sz="2100" b="1" dirty="0"/>
              <a:t>Take a couple of deep breathes and think about how you would want someone to treat you if you were having a bad day.</a:t>
            </a:r>
          </a:p>
          <a:p>
            <a:pPr marL="0" indent="0">
              <a:buNone/>
            </a:pPr>
            <a:r>
              <a:rPr lang="en-US" sz="2100" b="1" dirty="0">
                <a:solidFill>
                  <a:srgbClr val="66FF33"/>
                </a:solidFill>
              </a:rPr>
              <a:t>Try not to take things personally. The same child probably struggles in all their classes.</a:t>
            </a:r>
          </a:p>
          <a:p>
            <a:pPr marL="0" indent="0">
              <a:buNone/>
            </a:pPr>
            <a:r>
              <a:rPr lang="en-US" sz="2100" b="1" dirty="0"/>
              <a:t>Apologize when you are wrong.</a:t>
            </a:r>
          </a:p>
          <a:p>
            <a:pPr marL="0" indent="0">
              <a:buNone/>
            </a:pPr>
            <a:r>
              <a:rPr lang="en-US" sz="2100" b="1" dirty="0">
                <a:solidFill>
                  <a:srgbClr val="66FF33"/>
                </a:solidFill>
              </a:rPr>
              <a:t>Don’t gossip about the situation with other teachers….instead spend time collaborating on ways to help the student and their family.</a:t>
            </a:r>
          </a:p>
          <a:p>
            <a:pPr marL="0" indent="0">
              <a:buNone/>
            </a:pPr>
            <a:r>
              <a:rPr lang="en-US" sz="2100" b="1" dirty="0"/>
              <a:t>Walk around the room several times and prepare yourself to start fresh with the next class.</a:t>
            </a:r>
          </a:p>
          <a:p>
            <a:endParaRPr lang="en-US" dirty="0"/>
          </a:p>
        </p:txBody>
      </p:sp>
      <p:pic>
        <p:nvPicPr>
          <p:cNvPr id="8" name="Picture 7">
            <a:extLst>
              <a:ext uri="{FF2B5EF4-FFF2-40B4-BE49-F238E27FC236}">
                <a16:creationId xmlns:a16="http://schemas.microsoft.com/office/drawing/2014/main" id="{6725E31F-1F57-4909-9EC8-ADAD15E05E00}"/>
              </a:ext>
            </a:extLst>
          </p:cNvPr>
          <p:cNvPicPr>
            <a:picLocks noChangeAspect="1"/>
          </p:cNvPicPr>
          <p:nvPr/>
        </p:nvPicPr>
        <p:blipFill>
          <a:blip r:embed="rId2"/>
          <a:stretch>
            <a:fillRect/>
          </a:stretch>
        </p:blipFill>
        <p:spPr>
          <a:xfrm>
            <a:off x="5143500" y="185853"/>
            <a:ext cx="1904999" cy="1785937"/>
          </a:xfrm>
          <a:prstGeom prst="rect">
            <a:avLst/>
          </a:prstGeom>
          <a:ln w="190500" cap="sq">
            <a:solidFill>
              <a:schemeClr val="bg2"/>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1" name="Flowchart: Off-page Connector 10">
            <a:extLst>
              <a:ext uri="{FF2B5EF4-FFF2-40B4-BE49-F238E27FC236}">
                <a16:creationId xmlns:a16="http://schemas.microsoft.com/office/drawing/2014/main" id="{31761C51-1374-4498-9D90-637F687C8209}"/>
              </a:ext>
            </a:extLst>
          </p:cNvPr>
          <p:cNvSpPr/>
          <p:nvPr/>
        </p:nvSpPr>
        <p:spPr>
          <a:xfrm>
            <a:off x="218266" y="0"/>
            <a:ext cx="3381223" cy="200722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180BA6AE-25BB-4DD9-9345-89EB9F0C449C}"/>
              </a:ext>
            </a:extLst>
          </p:cNvPr>
          <p:cNvSpPr txBox="1">
            <a:spLocks/>
          </p:cNvSpPr>
          <p:nvPr/>
        </p:nvSpPr>
        <p:spPr>
          <a:xfrm>
            <a:off x="218266" y="343830"/>
            <a:ext cx="3227461" cy="1172736"/>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rgbClr val="002060"/>
                </a:solidFill>
                <a:latin typeface="Alba Super" panose="00000400000000000000" pitchFamily="2" charset="0"/>
              </a:rPr>
              <a:t>Destress</a:t>
            </a:r>
          </a:p>
        </p:txBody>
      </p:sp>
    </p:spTree>
    <p:extLst>
      <p:ext uri="{BB962C8B-B14F-4D97-AF65-F5344CB8AC3E}">
        <p14:creationId xmlns:p14="http://schemas.microsoft.com/office/powerpoint/2010/main" val="30665435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12">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04C431-3E75-4CB2-A310-3BDA97E21D1F}"/>
              </a:ext>
            </a:extLst>
          </p:cNvPr>
          <p:cNvSpPr txBox="1"/>
          <p:nvPr/>
        </p:nvSpPr>
        <p:spPr>
          <a:xfrm>
            <a:off x="369849" y="4677857"/>
            <a:ext cx="11452302" cy="892552"/>
          </a:xfrm>
          <a:prstGeom prst="rect">
            <a:avLst/>
          </a:prstGeom>
          <a:noFill/>
        </p:spPr>
        <p:txBody>
          <a:bodyPr wrap="square" rtlCol="0">
            <a:spAutoFit/>
          </a:bodyPr>
          <a:lstStyle/>
          <a:p>
            <a:pPr algn="ctr"/>
            <a:r>
              <a:rPr lang="en-US" sz="3600" b="1" dirty="0"/>
              <a:t>We will play our </a:t>
            </a:r>
            <a:r>
              <a:rPr lang="en-US" sz="3600" b="1" dirty="0">
                <a:solidFill>
                  <a:srgbClr val="66FF33"/>
                </a:solidFill>
              </a:rPr>
              <a:t>trivia game </a:t>
            </a:r>
            <a:r>
              <a:rPr lang="en-US" sz="3600" b="1" dirty="0"/>
              <a:t>as soon as I answer questions!</a:t>
            </a:r>
          </a:p>
          <a:p>
            <a:pPr algn="ctr"/>
            <a:endParaRPr lang="en-US" sz="1400" b="1" dirty="0"/>
          </a:p>
        </p:txBody>
      </p:sp>
      <p:sp>
        <p:nvSpPr>
          <p:cNvPr id="5" name="TextBox 4">
            <a:extLst>
              <a:ext uri="{FF2B5EF4-FFF2-40B4-BE49-F238E27FC236}">
                <a16:creationId xmlns:a16="http://schemas.microsoft.com/office/drawing/2014/main" id="{4CE527C1-5E58-4CA0-8DFB-91D2394BCB6F}"/>
              </a:ext>
            </a:extLst>
          </p:cNvPr>
          <p:cNvSpPr txBox="1"/>
          <p:nvPr/>
        </p:nvSpPr>
        <p:spPr>
          <a:xfrm rot="21089446">
            <a:off x="477430" y="1336000"/>
            <a:ext cx="3706968" cy="2031325"/>
          </a:xfrm>
          <a:prstGeom prst="rect">
            <a:avLst/>
          </a:prstGeom>
          <a:noFill/>
        </p:spPr>
        <p:txBody>
          <a:bodyPr wrap="square" rtlCol="0">
            <a:spAutoFit/>
          </a:bodyPr>
          <a:lstStyle/>
          <a:p>
            <a:pPr algn="ctr"/>
            <a:r>
              <a:rPr lang="en-US" sz="6000" dirty="0">
                <a:solidFill>
                  <a:srgbClr val="66FF33"/>
                </a:solidFill>
                <a:latin typeface="Alba Super" panose="00000400000000000000" pitchFamily="2" charset="0"/>
              </a:rPr>
              <a:t>Question</a:t>
            </a:r>
            <a:endParaRPr lang="en-US" sz="6000" dirty="0">
              <a:latin typeface="Alba Super" panose="00000400000000000000" pitchFamily="2" charset="0"/>
            </a:endParaRPr>
          </a:p>
          <a:p>
            <a:pPr algn="ctr"/>
            <a:r>
              <a:rPr lang="en-US" sz="6600" dirty="0">
                <a:solidFill>
                  <a:srgbClr val="C00000"/>
                </a:solidFill>
                <a:latin typeface="Alba Super" panose="00000400000000000000" pitchFamily="2" charset="0"/>
              </a:rPr>
              <a:t>Break</a:t>
            </a:r>
          </a:p>
        </p:txBody>
      </p:sp>
      <p:pic>
        <p:nvPicPr>
          <p:cNvPr id="2050" name="Picture 2" descr="Thinking Question Marks Questions Clipart">
            <a:extLst>
              <a:ext uri="{FF2B5EF4-FFF2-40B4-BE49-F238E27FC236}">
                <a16:creationId xmlns:a16="http://schemas.microsoft.com/office/drawing/2014/main" id="{FDDCF1B3-B07D-457E-871C-07335DD5B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153" y="527508"/>
            <a:ext cx="3358375" cy="3358375"/>
          </a:xfrm>
          <a:prstGeom prst="rect">
            <a:avLst/>
          </a:prstGeom>
          <a:ln w="190500" cap="sq">
            <a:solidFill>
              <a:srgbClr val="66FF33"/>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E75037C-01F5-4508-BB4E-70F8CBCC70B3}"/>
              </a:ext>
            </a:extLst>
          </p:cNvPr>
          <p:cNvSpPr txBox="1"/>
          <p:nvPr/>
        </p:nvSpPr>
        <p:spPr>
          <a:xfrm>
            <a:off x="3980985" y="5675971"/>
            <a:ext cx="4348976" cy="686412"/>
          </a:xfrm>
          <a:prstGeom prst="rect">
            <a:avLst/>
          </a:prstGeom>
          <a:noFill/>
        </p:spPr>
        <p:txBody>
          <a:bodyPr wrap="square" rtlCol="0">
            <a:spAutoFit/>
          </a:bodyPr>
          <a:lstStyle/>
          <a:p>
            <a:endParaRPr lang="en-US" dirty="0"/>
          </a:p>
        </p:txBody>
      </p:sp>
      <p:sp>
        <p:nvSpPr>
          <p:cNvPr id="3" name="Rectangle 2">
            <a:extLst>
              <a:ext uri="{FF2B5EF4-FFF2-40B4-BE49-F238E27FC236}">
                <a16:creationId xmlns:a16="http://schemas.microsoft.com/office/drawing/2014/main" id="{179EF0C8-C717-4CFC-B2E2-C63FF1F35328}"/>
              </a:ext>
            </a:extLst>
          </p:cNvPr>
          <p:cNvSpPr/>
          <p:nvPr/>
        </p:nvSpPr>
        <p:spPr>
          <a:xfrm>
            <a:off x="4077767" y="5402380"/>
            <a:ext cx="4369145" cy="923330"/>
          </a:xfrm>
          <a:prstGeom prst="rect">
            <a:avLst/>
          </a:prstGeom>
          <a:noFill/>
        </p:spPr>
        <p:txBody>
          <a:bodyPr wrap="none" lIns="91440" tIns="45720" rIns="91440" bIns="45720">
            <a:spAutoFit/>
          </a:bodyPr>
          <a:lstStyle/>
          <a:p>
            <a:pPr algn="ctr"/>
            <a:r>
              <a:rPr lang="en-US" sz="5400" b="1" spc="50" dirty="0">
                <a:ln w="9525" cmpd="sng">
                  <a:solidFill>
                    <a:srgbClr val="CC0000"/>
                  </a:solidFill>
                  <a:prstDash val="solid"/>
                </a:ln>
                <a:solidFill>
                  <a:srgbClr val="FFFF00"/>
                </a:solidFill>
                <a:effectLst>
                  <a:glow rad="38100">
                    <a:schemeClr val="accent1">
                      <a:alpha val="40000"/>
                    </a:schemeClr>
                  </a:glow>
                </a:effectLst>
              </a:rPr>
              <a:t>Links Handout</a:t>
            </a:r>
          </a:p>
        </p:txBody>
      </p:sp>
      <p:pic>
        <p:nvPicPr>
          <p:cNvPr id="7" name="Picture 6">
            <a:extLst>
              <a:ext uri="{FF2B5EF4-FFF2-40B4-BE49-F238E27FC236}">
                <a16:creationId xmlns:a16="http://schemas.microsoft.com/office/drawing/2014/main" id="{36946E37-1DEB-4E91-A5DC-D4DBCF92C7E9}"/>
              </a:ext>
            </a:extLst>
          </p:cNvPr>
          <p:cNvPicPr>
            <a:picLocks noChangeAspect="1"/>
          </p:cNvPicPr>
          <p:nvPr/>
        </p:nvPicPr>
        <p:blipFill>
          <a:blip r:embed="rId3"/>
          <a:stretch>
            <a:fillRect/>
          </a:stretch>
        </p:blipFill>
        <p:spPr>
          <a:xfrm>
            <a:off x="8305381" y="3183306"/>
            <a:ext cx="3358375" cy="1301436"/>
          </a:xfrm>
          <a:prstGeom prst="rect">
            <a:avLst/>
          </a:prstGeom>
        </p:spPr>
      </p:pic>
    </p:spTree>
    <p:extLst>
      <p:ext uri="{BB962C8B-B14F-4D97-AF65-F5344CB8AC3E}">
        <p14:creationId xmlns:p14="http://schemas.microsoft.com/office/powerpoint/2010/main" val="1068133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2" presetClass="emph" presetSubtype="0" fill="hold" grpId="0" nodeType="after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E4FB3A-9B81-4C1F-9920-E563BBE9EEB9}"/>
              </a:ext>
            </a:extLst>
          </p:cNvPr>
          <p:cNvSpPr>
            <a:spLocks noGrp="1"/>
          </p:cNvSpPr>
          <p:nvPr>
            <p:ph type="title"/>
          </p:nvPr>
        </p:nvSpPr>
        <p:spPr>
          <a:xfrm>
            <a:off x="-1132267" y="669069"/>
            <a:ext cx="10922619" cy="1456267"/>
          </a:xfrm>
        </p:spPr>
        <p:txBody>
          <a:bodyPr>
            <a:normAutofit/>
          </a:bodyPr>
          <a:lstStyle/>
          <a:p>
            <a:pPr algn="ctr"/>
            <a:r>
              <a:rPr lang="en-US" sz="4000" dirty="0">
                <a:solidFill>
                  <a:srgbClr val="FFFF00"/>
                </a:solidFill>
                <a:latin typeface="Berlin Sans FB" panose="020E0602020502020306" pitchFamily="34" charset="0"/>
                <a:cs typeface="Arial" panose="020B0604020202020204" pitchFamily="34" charset="0"/>
              </a:rPr>
              <a:t>Time to test your skills!</a:t>
            </a:r>
          </a:p>
        </p:txBody>
      </p:sp>
      <p:sp>
        <p:nvSpPr>
          <p:cNvPr id="2" name="Rectangle 1">
            <a:extLst>
              <a:ext uri="{FF2B5EF4-FFF2-40B4-BE49-F238E27FC236}">
                <a16:creationId xmlns:a16="http://schemas.microsoft.com/office/drawing/2014/main" id="{D71A92C4-492C-4CE3-A42C-745FFAEE75FF}"/>
              </a:ext>
            </a:extLst>
          </p:cNvPr>
          <p:cNvSpPr/>
          <p:nvPr/>
        </p:nvSpPr>
        <p:spPr>
          <a:xfrm>
            <a:off x="2427252" y="5481045"/>
            <a:ext cx="7449015" cy="707886"/>
          </a:xfrm>
          <a:prstGeom prst="rect">
            <a:avLst/>
          </a:prstGeom>
        </p:spPr>
        <p:txBody>
          <a:bodyPr wrap="square">
            <a:spAutoFit/>
          </a:bodyPr>
          <a:lstStyle/>
          <a:p>
            <a:r>
              <a:rPr lang="en-US" sz="2000" b="1" dirty="0">
                <a:solidFill>
                  <a:srgbClr val="FFFF00"/>
                </a:solidFill>
                <a:hlinkClick r:id="rId2">
                  <a:extLst>
                    <a:ext uri="{A12FA001-AC4F-418D-AE19-62706E023703}">
                      <ahyp:hlinkClr xmlns:ahyp="http://schemas.microsoft.com/office/drawing/2018/hyperlinkcolor" val="tx"/>
                    </a:ext>
                  </a:extLst>
                </a:hlinkClick>
              </a:rPr>
              <a:t>https://triviamaker.com/gamepreviewnew.php?game=GameData&amp;screen=splash&amp;gameid=20200512158930400982325</a:t>
            </a:r>
            <a:endParaRPr lang="en-US" sz="2000" b="1" dirty="0">
              <a:solidFill>
                <a:srgbClr val="FFFF00"/>
              </a:solidFill>
            </a:endParaRPr>
          </a:p>
        </p:txBody>
      </p:sp>
      <p:pic>
        <p:nvPicPr>
          <p:cNvPr id="3" name="Picture 2">
            <a:extLst>
              <a:ext uri="{FF2B5EF4-FFF2-40B4-BE49-F238E27FC236}">
                <a16:creationId xmlns:a16="http://schemas.microsoft.com/office/drawing/2014/main" id="{11148C3C-EED0-4ED0-B0D5-5C9158DD7CE7}"/>
              </a:ext>
            </a:extLst>
          </p:cNvPr>
          <p:cNvPicPr>
            <a:picLocks noChangeAspect="1"/>
          </p:cNvPicPr>
          <p:nvPr/>
        </p:nvPicPr>
        <p:blipFill>
          <a:blip r:embed="rId3"/>
          <a:stretch>
            <a:fillRect/>
          </a:stretch>
        </p:blipFill>
        <p:spPr>
          <a:xfrm>
            <a:off x="1862044" y="2310165"/>
            <a:ext cx="7928308" cy="3072376"/>
          </a:xfrm>
          <a:prstGeom prst="rect">
            <a:avLst/>
          </a:prstGeom>
        </p:spPr>
      </p:pic>
    </p:spTree>
    <p:extLst>
      <p:ext uri="{BB962C8B-B14F-4D97-AF65-F5344CB8AC3E}">
        <p14:creationId xmlns:p14="http://schemas.microsoft.com/office/powerpoint/2010/main" val="32877650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400" fill="hold">
                                          <p:stCondLst>
                                            <p:cond delay="0"/>
                                          </p:stCondLst>
                                        </p:cTn>
                                        <p:tgtEl>
                                          <p:spTgt spid="5"/>
                                        </p:tgtEl>
                                        <p:attrNameLst>
                                          <p:attrName>r</p:attrName>
                                        </p:attrNameLst>
                                      </p:cBhvr>
                                    </p:animRot>
                                    <p:animRot by="-240000">
                                      <p:cBhvr>
                                        <p:cTn id="7" dur="800" fill="hold">
                                          <p:stCondLst>
                                            <p:cond delay="800"/>
                                          </p:stCondLst>
                                        </p:cTn>
                                        <p:tgtEl>
                                          <p:spTgt spid="5"/>
                                        </p:tgtEl>
                                        <p:attrNameLst>
                                          <p:attrName>r</p:attrName>
                                        </p:attrNameLst>
                                      </p:cBhvr>
                                    </p:animRot>
                                    <p:animRot by="240000">
                                      <p:cBhvr>
                                        <p:cTn id="8" dur="800" fill="hold">
                                          <p:stCondLst>
                                            <p:cond delay="1600"/>
                                          </p:stCondLst>
                                        </p:cTn>
                                        <p:tgtEl>
                                          <p:spTgt spid="5"/>
                                        </p:tgtEl>
                                        <p:attrNameLst>
                                          <p:attrName>r</p:attrName>
                                        </p:attrNameLst>
                                      </p:cBhvr>
                                    </p:animRot>
                                    <p:animRot by="-240000">
                                      <p:cBhvr>
                                        <p:cTn id="9" dur="800" fill="hold">
                                          <p:stCondLst>
                                            <p:cond delay="2400"/>
                                          </p:stCondLst>
                                        </p:cTn>
                                        <p:tgtEl>
                                          <p:spTgt spid="5"/>
                                        </p:tgtEl>
                                        <p:attrNameLst>
                                          <p:attrName>r</p:attrName>
                                        </p:attrNameLst>
                                      </p:cBhvr>
                                    </p:animRot>
                                    <p:animRot by="120000">
                                      <p:cBhvr>
                                        <p:cTn id="10" dur="800" fill="hold">
                                          <p:stCondLst>
                                            <p:cond delay="32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C7F8F6-7DEA-4B3F-8273-F357E5ACA3D5}"/>
              </a:ext>
            </a:extLst>
          </p:cNvPr>
          <p:cNvSpPr txBox="1"/>
          <p:nvPr/>
        </p:nvSpPr>
        <p:spPr>
          <a:xfrm>
            <a:off x="3892690" y="551648"/>
            <a:ext cx="4217693" cy="2923877"/>
          </a:xfrm>
          <a:prstGeom prst="rect">
            <a:avLst/>
          </a:prstGeom>
          <a:solidFill>
            <a:schemeClr val="bg2">
              <a:lumMod val="75000"/>
            </a:schemeClr>
          </a:solidFill>
        </p:spPr>
        <p:txBody>
          <a:bodyPr wrap="square" rtlCol="0">
            <a:spAutoFit/>
          </a:bodyPr>
          <a:lstStyle/>
          <a:p>
            <a:pPr algn="ctr"/>
            <a:endParaRPr lang="en-US" sz="2800" dirty="0">
              <a:latin typeface="Alba Super" panose="00000400000000000000" pitchFamily="2" charset="0"/>
            </a:endParaRPr>
          </a:p>
          <a:p>
            <a:pPr algn="ctr"/>
            <a:r>
              <a:rPr lang="en-US" sz="3200" dirty="0">
                <a:latin typeface="Alba Super" panose="00000400000000000000" pitchFamily="2" charset="0"/>
              </a:rPr>
              <a:t>Classroom Management</a:t>
            </a:r>
          </a:p>
          <a:p>
            <a:pPr algn="ctr"/>
            <a:r>
              <a:rPr lang="en-US" sz="3200" dirty="0">
                <a:solidFill>
                  <a:schemeClr val="bg2">
                    <a:lumMod val="60000"/>
                    <a:lumOff val="40000"/>
                  </a:schemeClr>
                </a:solidFill>
                <a:latin typeface="Alba Super" panose="00000400000000000000" pitchFamily="2" charset="0"/>
              </a:rPr>
              <a:t>Strategies </a:t>
            </a:r>
          </a:p>
          <a:p>
            <a:pPr algn="ctr"/>
            <a:r>
              <a:rPr lang="en-US" sz="3200" dirty="0">
                <a:solidFill>
                  <a:schemeClr val="bg2">
                    <a:lumMod val="60000"/>
                    <a:lumOff val="40000"/>
                  </a:schemeClr>
                </a:solidFill>
                <a:latin typeface="Alba Super" panose="00000400000000000000" pitchFamily="2" charset="0"/>
              </a:rPr>
              <a:t>That Work!</a:t>
            </a:r>
          </a:p>
          <a:p>
            <a:pPr algn="ctr"/>
            <a:endParaRPr lang="en-US" sz="2800" dirty="0">
              <a:latin typeface="Alba Super" panose="00000400000000000000" pitchFamily="2" charset="0"/>
            </a:endParaRPr>
          </a:p>
        </p:txBody>
      </p:sp>
      <p:sp>
        <p:nvSpPr>
          <p:cNvPr id="2" name="Oval 1">
            <a:extLst>
              <a:ext uri="{FF2B5EF4-FFF2-40B4-BE49-F238E27FC236}">
                <a16:creationId xmlns:a16="http://schemas.microsoft.com/office/drawing/2014/main" id="{87DC2B3E-0C1C-4584-B025-9A915BBE6973}"/>
              </a:ext>
            </a:extLst>
          </p:cNvPr>
          <p:cNvSpPr/>
          <p:nvPr/>
        </p:nvSpPr>
        <p:spPr>
          <a:xfrm>
            <a:off x="1047998" y="2368162"/>
            <a:ext cx="2044977" cy="186784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9CC7B25-3B9D-497A-8213-F07CFEA89F03}"/>
              </a:ext>
            </a:extLst>
          </p:cNvPr>
          <p:cNvSpPr txBox="1"/>
          <p:nvPr/>
        </p:nvSpPr>
        <p:spPr>
          <a:xfrm>
            <a:off x="248281" y="3061158"/>
            <a:ext cx="3644409" cy="707886"/>
          </a:xfrm>
          <a:prstGeom prst="rect">
            <a:avLst/>
          </a:prstGeom>
          <a:noFill/>
        </p:spPr>
        <p:txBody>
          <a:bodyPr wrap="square" rtlCol="0">
            <a:spAutoFit/>
          </a:bodyPr>
          <a:lstStyle/>
          <a:p>
            <a:pPr algn="ctr"/>
            <a:r>
              <a:rPr lang="en-US" sz="2000" dirty="0">
                <a:solidFill>
                  <a:schemeClr val="accent3">
                    <a:lumMod val="50000"/>
                  </a:schemeClr>
                </a:solidFill>
                <a:latin typeface="Arial Black" panose="020B0A04020102020204" pitchFamily="34" charset="0"/>
              </a:rPr>
              <a:t>Mrs. Ahmad’s </a:t>
            </a:r>
          </a:p>
          <a:p>
            <a:pPr algn="ctr"/>
            <a:r>
              <a:rPr lang="en-US" sz="2000" dirty="0">
                <a:solidFill>
                  <a:schemeClr val="accent3">
                    <a:lumMod val="50000"/>
                  </a:schemeClr>
                </a:solidFill>
                <a:latin typeface="Arial Black" panose="020B0A04020102020204" pitchFamily="34" charset="0"/>
              </a:rPr>
              <a:t>Music Notes</a:t>
            </a:r>
          </a:p>
        </p:txBody>
      </p:sp>
      <p:pic>
        <p:nvPicPr>
          <p:cNvPr id="1030" name="Picture 6" descr="Instrumental music can help you focus on your work - Playlists">
            <a:extLst>
              <a:ext uri="{FF2B5EF4-FFF2-40B4-BE49-F238E27FC236}">
                <a16:creationId xmlns:a16="http://schemas.microsoft.com/office/drawing/2014/main" id="{84B9072F-7607-4703-8130-EE3221055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358" y="2081427"/>
            <a:ext cx="2955435" cy="12206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F86DD84-01F1-4723-ADF9-70AD34563030}"/>
              </a:ext>
            </a:extLst>
          </p:cNvPr>
          <p:cNvSpPr txBox="1"/>
          <p:nvPr/>
        </p:nvSpPr>
        <p:spPr>
          <a:xfrm>
            <a:off x="3892690" y="3789531"/>
            <a:ext cx="6993300" cy="2492990"/>
          </a:xfrm>
          <a:prstGeom prst="rect">
            <a:avLst/>
          </a:prstGeom>
          <a:solidFill>
            <a:srgbClr val="2FBBB8"/>
          </a:solidFill>
        </p:spPr>
        <p:txBody>
          <a:bodyPr wrap="square" rtlCol="0">
            <a:spAutoFit/>
          </a:bodyPr>
          <a:lstStyle/>
          <a:p>
            <a:pPr algn="ctr"/>
            <a:endParaRPr lang="en-US" sz="1600" b="1" dirty="0">
              <a:solidFill>
                <a:schemeClr val="accent3">
                  <a:lumMod val="50000"/>
                </a:schemeClr>
              </a:solidFill>
            </a:endParaRPr>
          </a:p>
          <a:p>
            <a:pPr algn="ctr"/>
            <a:r>
              <a:rPr lang="en-US" sz="2800" b="1" i="1" dirty="0">
                <a:solidFill>
                  <a:schemeClr val="bg2">
                    <a:lumMod val="75000"/>
                  </a:schemeClr>
                </a:solidFill>
              </a:rPr>
              <a:t>Susan Ahmad</a:t>
            </a:r>
          </a:p>
          <a:p>
            <a:pPr algn="ctr"/>
            <a:r>
              <a:rPr lang="en-US" sz="2800" dirty="0">
                <a:solidFill>
                  <a:srgbClr val="FF0000"/>
                </a:solidFill>
                <a:hlinkClick r:id="rId3">
                  <a:extLst>
                    <a:ext uri="{A12FA001-AC4F-418D-AE19-62706E023703}">
                      <ahyp:hlinkClr xmlns:ahyp="http://schemas.microsoft.com/office/drawing/2018/hyperlinkcolor" val="tx"/>
                    </a:ext>
                  </a:extLst>
                </a:hlinkClick>
              </a:rPr>
              <a:t>susanahmad@yahoo.com</a:t>
            </a:r>
            <a:endParaRPr lang="en-US" sz="2800" dirty="0">
              <a:solidFill>
                <a:srgbClr val="FF0000"/>
              </a:solidFill>
            </a:endParaRPr>
          </a:p>
          <a:p>
            <a:pPr algn="ctr"/>
            <a:r>
              <a:rPr lang="en-US" sz="2800" dirty="0">
                <a:solidFill>
                  <a:srgbClr val="7030A0"/>
                </a:solidFill>
                <a:hlinkClick r:id="rId4">
                  <a:extLst>
                    <a:ext uri="{A12FA001-AC4F-418D-AE19-62706E023703}">
                      <ahyp:hlinkClr xmlns:ahyp="http://schemas.microsoft.com/office/drawing/2018/hyperlinkcolor" val="tx"/>
                    </a:ext>
                  </a:extLst>
                </a:hlinkClick>
              </a:rPr>
              <a:t>https://mrsahmadsmusicnotes.weebly.com</a:t>
            </a:r>
            <a:endParaRPr lang="en-US" sz="2800" dirty="0">
              <a:solidFill>
                <a:srgbClr val="7030A0"/>
              </a:solidFill>
            </a:endParaRPr>
          </a:p>
          <a:p>
            <a:pPr algn="ctr"/>
            <a:r>
              <a:rPr lang="en-US" sz="2500" dirty="0">
                <a:solidFill>
                  <a:srgbClr val="66FF33"/>
                </a:solidFill>
                <a:hlinkClick r:id="rId5">
                  <a:extLst>
                    <a:ext uri="{A12FA001-AC4F-418D-AE19-62706E023703}">
                      <ahyp:hlinkClr xmlns:ahyp="http://schemas.microsoft.com/office/drawing/2018/hyperlinkcolor" val="tx"/>
                    </a:ext>
                  </a:extLst>
                </a:hlinkClick>
              </a:rPr>
              <a:t>http://twitter.com/LWEMusicNotes</a:t>
            </a:r>
            <a:endParaRPr lang="en-US" sz="2500" dirty="0">
              <a:solidFill>
                <a:srgbClr val="66FF33"/>
              </a:solidFill>
            </a:endParaRPr>
          </a:p>
          <a:p>
            <a:pPr algn="ctr"/>
            <a:endParaRPr lang="en-US" sz="2800" dirty="0"/>
          </a:p>
        </p:txBody>
      </p:sp>
      <p:pic>
        <p:nvPicPr>
          <p:cNvPr id="7" name="Picture 6">
            <a:extLst>
              <a:ext uri="{FF2B5EF4-FFF2-40B4-BE49-F238E27FC236}">
                <a16:creationId xmlns:a16="http://schemas.microsoft.com/office/drawing/2014/main" id="{C2E8BA80-AAF6-4635-9D56-2CF890133D7B}"/>
              </a:ext>
            </a:extLst>
          </p:cNvPr>
          <p:cNvPicPr>
            <a:picLocks noChangeAspect="1"/>
          </p:cNvPicPr>
          <p:nvPr/>
        </p:nvPicPr>
        <p:blipFill>
          <a:blip r:embed="rId6"/>
          <a:stretch>
            <a:fillRect/>
          </a:stretch>
        </p:blipFill>
        <p:spPr>
          <a:xfrm>
            <a:off x="9012506" y="2934871"/>
            <a:ext cx="1435212" cy="1424736"/>
          </a:xfrm>
          <a:prstGeom prst="rect">
            <a:avLst/>
          </a:prstGeom>
        </p:spPr>
      </p:pic>
      <p:sp>
        <p:nvSpPr>
          <p:cNvPr id="5" name="TextBox 4">
            <a:extLst>
              <a:ext uri="{FF2B5EF4-FFF2-40B4-BE49-F238E27FC236}">
                <a16:creationId xmlns:a16="http://schemas.microsoft.com/office/drawing/2014/main" id="{C4BFCB27-1D3D-4C55-9F7D-05D8BCAF6E0D}"/>
              </a:ext>
            </a:extLst>
          </p:cNvPr>
          <p:cNvSpPr txBox="1"/>
          <p:nvPr/>
        </p:nvSpPr>
        <p:spPr>
          <a:xfrm>
            <a:off x="836894" y="4575058"/>
            <a:ext cx="2955435" cy="707886"/>
          </a:xfrm>
          <a:prstGeom prst="rect">
            <a:avLst/>
          </a:prstGeom>
          <a:noFill/>
        </p:spPr>
        <p:txBody>
          <a:bodyPr wrap="square" rtlCol="0">
            <a:spAutoFit/>
          </a:bodyPr>
          <a:lstStyle/>
          <a:p>
            <a:r>
              <a:rPr lang="en-US" sz="4000" b="1" dirty="0"/>
              <a:t>Thank You!</a:t>
            </a:r>
          </a:p>
        </p:txBody>
      </p:sp>
    </p:spTree>
    <p:extLst>
      <p:ext uri="{BB962C8B-B14F-4D97-AF65-F5344CB8AC3E}">
        <p14:creationId xmlns:p14="http://schemas.microsoft.com/office/powerpoint/2010/main" val="1301584664"/>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3332191"/>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E2AFF0-0440-4F06-B1DF-78376F2D6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AB6B45E-632E-4C37-A285-6FAD80F71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2"/>
            <a:srcRect/>
            <a:tile tx="0" ty="0" sx="100000" sy="100000" flip="none" algn="tl"/>
          </a:blipFill>
          <a:ln>
            <a:noFill/>
          </a:ln>
        </p:spPr>
        <p:style>
          <a:lnRef idx="2">
            <a:schemeClr val="accent1">
              <a:shade val="50000"/>
            </a:schemeClr>
          </a:lnRef>
          <a:fillRef idx="1003">
            <a:schemeClr val="l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1991AB3-33B5-4E8E-BA29-E5026C704018}"/>
              </a:ext>
            </a:extLst>
          </p:cNvPr>
          <p:cNvSpPr>
            <a:spLocks noGrp="1"/>
          </p:cNvSpPr>
          <p:nvPr>
            <p:ph type="title"/>
          </p:nvPr>
        </p:nvSpPr>
        <p:spPr>
          <a:xfrm>
            <a:off x="396344" y="434899"/>
            <a:ext cx="7367239" cy="1003608"/>
          </a:xfrm>
          <a:solidFill>
            <a:schemeClr val="bg1"/>
          </a:solidFill>
          <a:ln w="28575">
            <a:solidFill>
              <a:schemeClr val="tx2"/>
            </a:solidFill>
          </a:ln>
        </p:spPr>
        <p:txBody>
          <a:bodyPr>
            <a:normAutofit fontScale="90000"/>
          </a:bodyPr>
          <a:lstStyle/>
          <a:p>
            <a:pPr algn="ctr"/>
            <a:r>
              <a:rPr lang="en-US" sz="4000" dirty="0">
                <a:solidFill>
                  <a:schemeClr val="tx2">
                    <a:lumMod val="75000"/>
                  </a:schemeClr>
                </a:solidFill>
                <a:latin typeface="Alba Super" panose="00000400000000000000" pitchFamily="2" charset="0"/>
              </a:rPr>
              <a:t>Encouraging Good Behavior</a:t>
            </a:r>
          </a:p>
        </p:txBody>
      </p:sp>
      <p:graphicFrame>
        <p:nvGraphicFramePr>
          <p:cNvPr id="5" name="Content Placeholder 2">
            <a:extLst>
              <a:ext uri="{FF2B5EF4-FFF2-40B4-BE49-F238E27FC236}">
                <a16:creationId xmlns:a16="http://schemas.microsoft.com/office/drawing/2014/main" id="{83EB5068-C0D4-4E76-BD26-80BDD83048DF}"/>
              </a:ext>
            </a:extLst>
          </p:cNvPr>
          <p:cNvGraphicFramePr>
            <a:graphicFrameLocks noGrp="1"/>
          </p:cNvGraphicFramePr>
          <p:nvPr>
            <p:ph idx="1"/>
            <p:extLst>
              <p:ext uri="{D42A27DB-BD31-4B8C-83A1-F6EECF244321}">
                <p14:modId xmlns:p14="http://schemas.microsoft.com/office/powerpoint/2010/main" val="1284684747"/>
              </p:ext>
            </p:extLst>
          </p:nvPr>
        </p:nvGraphicFramePr>
        <p:xfrm>
          <a:off x="273683" y="1101667"/>
          <a:ext cx="8632902" cy="5605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How to Create a Survey Using Google Forms">
            <a:extLst>
              <a:ext uri="{FF2B5EF4-FFF2-40B4-BE49-F238E27FC236}">
                <a16:creationId xmlns:a16="http://schemas.microsoft.com/office/drawing/2014/main" id="{13C506D2-3886-443F-9EAD-64BFBB3FB0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67644" y="3658818"/>
            <a:ext cx="1696040" cy="112863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urveyMonkey Reveals New Logo Design - Logo Designer - Logo Designer">
            <a:extLst>
              <a:ext uri="{FF2B5EF4-FFF2-40B4-BE49-F238E27FC236}">
                <a16:creationId xmlns:a16="http://schemas.microsoft.com/office/drawing/2014/main" id="{94A3B2B2-B383-473C-A685-E0E7B981559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57329" y="2133097"/>
            <a:ext cx="1696041" cy="112863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Microsoft Forms as an InfoPath Replacement? The answer is clear.">
            <a:extLst>
              <a:ext uri="{FF2B5EF4-FFF2-40B4-BE49-F238E27FC236}">
                <a16:creationId xmlns:a16="http://schemas.microsoft.com/office/drawing/2014/main" id="{93C65E81-D68A-4970-8FF9-148BE8C3DFC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77959" y="5364301"/>
            <a:ext cx="1675411" cy="10842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D6D7E4B-FA7E-4BFE-B656-13CFE4F2C741}"/>
              </a:ext>
            </a:extLst>
          </p:cNvPr>
          <p:cNvSpPr txBox="1"/>
          <p:nvPr/>
        </p:nvSpPr>
        <p:spPr>
          <a:xfrm>
            <a:off x="9284652" y="4979737"/>
            <a:ext cx="2241395" cy="400110"/>
          </a:xfrm>
          <a:prstGeom prst="rect">
            <a:avLst/>
          </a:prstGeom>
          <a:noFill/>
        </p:spPr>
        <p:txBody>
          <a:bodyPr wrap="square" rtlCol="0">
            <a:spAutoFit/>
          </a:bodyPr>
          <a:lstStyle/>
          <a:p>
            <a:pPr algn="ctr"/>
            <a:r>
              <a:rPr lang="en-US" sz="2000" b="1" i="1" dirty="0">
                <a:solidFill>
                  <a:srgbClr val="0B9161"/>
                </a:solidFill>
              </a:rPr>
              <a:t>Microsoft</a:t>
            </a:r>
          </a:p>
        </p:txBody>
      </p:sp>
    </p:spTree>
    <p:extLst>
      <p:ext uri="{BB962C8B-B14F-4D97-AF65-F5344CB8AC3E}">
        <p14:creationId xmlns:p14="http://schemas.microsoft.com/office/powerpoint/2010/main" val="631933957"/>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fade">
                                      <p:cBhvr>
                                        <p:cTn id="11" dur="500"/>
                                        <p:tgtEl>
                                          <p:spTgt spid="409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102"/>
                                        </p:tgtEl>
                                        <p:attrNameLst>
                                          <p:attrName>style.visibility</p:attrName>
                                        </p:attrNameLst>
                                      </p:cBhvr>
                                      <p:to>
                                        <p:strVal val="visible"/>
                                      </p:to>
                                    </p:set>
                                    <p:animEffect transition="in" filter="fade">
                                      <p:cBhvr>
                                        <p:cTn id="15" dur="500"/>
                                        <p:tgtEl>
                                          <p:spTgt spid="410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D359-3EDD-474A-B319-8FD992F0256E}"/>
              </a:ext>
            </a:extLst>
          </p:cNvPr>
          <p:cNvSpPr>
            <a:spLocks noGrp="1"/>
          </p:cNvSpPr>
          <p:nvPr>
            <p:ph type="title"/>
          </p:nvPr>
        </p:nvSpPr>
        <p:spPr>
          <a:xfrm>
            <a:off x="749117" y="473953"/>
            <a:ext cx="3706762" cy="1198731"/>
          </a:xfrm>
          <a:solidFill>
            <a:srgbClr val="84C751"/>
          </a:solidFill>
          <a:ln w="28575">
            <a:solidFill>
              <a:schemeClr val="tx1"/>
            </a:solidFill>
          </a:ln>
        </p:spPr>
        <p:txBody>
          <a:bodyPr>
            <a:normAutofit/>
          </a:bodyPr>
          <a:lstStyle/>
          <a:p>
            <a:pPr algn="ctr"/>
            <a:r>
              <a:rPr lang="en-US" b="1" dirty="0">
                <a:solidFill>
                  <a:schemeClr val="bg2"/>
                </a:solidFill>
                <a:latin typeface="Alba Super" panose="00000400000000000000" pitchFamily="2" charset="0"/>
              </a:rPr>
              <a:t>Creating Rules </a:t>
            </a:r>
          </a:p>
        </p:txBody>
      </p:sp>
      <p:sp>
        <p:nvSpPr>
          <p:cNvPr id="3" name="Content Placeholder 2">
            <a:extLst>
              <a:ext uri="{FF2B5EF4-FFF2-40B4-BE49-F238E27FC236}">
                <a16:creationId xmlns:a16="http://schemas.microsoft.com/office/drawing/2014/main" id="{02954560-EE64-4C8A-A8E8-9E6DD41C890C}"/>
              </a:ext>
            </a:extLst>
          </p:cNvPr>
          <p:cNvSpPr>
            <a:spLocks noGrp="1"/>
          </p:cNvSpPr>
          <p:nvPr>
            <p:ph idx="1"/>
          </p:nvPr>
        </p:nvSpPr>
        <p:spPr>
          <a:xfrm>
            <a:off x="4984595" y="1416208"/>
            <a:ext cx="6813395" cy="4683512"/>
          </a:xfrm>
        </p:spPr>
        <p:txBody>
          <a:bodyPr>
            <a:normAutofit fontScale="25000" lnSpcReduction="20000"/>
          </a:bodyPr>
          <a:lstStyle/>
          <a:p>
            <a:pPr>
              <a:lnSpc>
                <a:spcPct val="90000"/>
              </a:lnSpc>
            </a:pPr>
            <a:endParaRPr lang="en-US" sz="11200" b="1" dirty="0"/>
          </a:p>
          <a:p>
            <a:pPr>
              <a:lnSpc>
                <a:spcPct val="90000"/>
              </a:lnSpc>
            </a:pPr>
            <a:endParaRPr lang="en-US" sz="11200" b="1" dirty="0"/>
          </a:p>
          <a:p>
            <a:pPr>
              <a:lnSpc>
                <a:spcPct val="90000"/>
              </a:lnSpc>
            </a:pPr>
            <a:endParaRPr lang="en-US" sz="11200" b="1" dirty="0"/>
          </a:p>
          <a:p>
            <a:pPr>
              <a:lnSpc>
                <a:spcPct val="90000"/>
              </a:lnSpc>
            </a:pPr>
            <a:endParaRPr lang="en-US" sz="11200" b="1" dirty="0"/>
          </a:p>
          <a:p>
            <a:pPr>
              <a:lnSpc>
                <a:spcPct val="90000"/>
              </a:lnSpc>
            </a:pPr>
            <a:r>
              <a:rPr lang="en-US" sz="12800" b="1" dirty="0"/>
              <a:t>Get the class involved (ask students for suggestions….or examples for rules)</a:t>
            </a:r>
          </a:p>
          <a:p>
            <a:pPr>
              <a:lnSpc>
                <a:spcPct val="90000"/>
              </a:lnSpc>
            </a:pPr>
            <a:r>
              <a:rPr lang="en-US" sz="12800" b="1" dirty="0"/>
              <a:t>Post rules or create a PowerPoint slide to personalize your rules for each class </a:t>
            </a:r>
          </a:p>
          <a:p>
            <a:pPr>
              <a:lnSpc>
                <a:spcPct val="90000"/>
              </a:lnSpc>
            </a:pPr>
            <a:r>
              <a:rPr lang="en-US" sz="12800" b="1" dirty="0"/>
              <a:t>Chant the rules, rap the rules, or sing the rules…this will help them remember the rules better</a:t>
            </a:r>
          </a:p>
          <a:p>
            <a:pPr marL="0" indent="0">
              <a:lnSpc>
                <a:spcPct val="90000"/>
              </a:lnSpc>
              <a:buNone/>
            </a:pPr>
            <a:endParaRPr lang="en-US" sz="9600" b="1" dirty="0"/>
          </a:p>
          <a:p>
            <a:pPr marL="0" indent="0">
              <a:lnSpc>
                <a:spcPct val="90000"/>
              </a:lnSpc>
              <a:buNone/>
            </a:pPr>
            <a:endParaRPr lang="en-US" sz="1100" dirty="0"/>
          </a:p>
          <a:p>
            <a:pPr marL="0" indent="0">
              <a:lnSpc>
                <a:spcPct val="90000"/>
              </a:lnSpc>
              <a:buNone/>
            </a:pPr>
            <a:endParaRPr lang="en-US" sz="1100" dirty="0"/>
          </a:p>
          <a:p>
            <a:pPr marL="0" indent="0">
              <a:lnSpc>
                <a:spcPct val="90000"/>
              </a:lnSpc>
              <a:buNone/>
            </a:pPr>
            <a:endParaRPr lang="en-US" sz="1100" dirty="0"/>
          </a:p>
          <a:p>
            <a:pPr marL="0" indent="0">
              <a:lnSpc>
                <a:spcPct val="90000"/>
              </a:lnSpc>
              <a:buNone/>
            </a:pPr>
            <a:endParaRPr lang="en-US" sz="1100" dirty="0"/>
          </a:p>
          <a:p>
            <a:pPr>
              <a:lnSpc>
                <a:spcPct val="90000"/>
              </a:lnSpc>
            </a:pPr>
            <a:endParaRPr lang="en-US" sz="1100" dirty="0"/>
          </a:p>
        </p:txBody>
      </p:sp>
      <p:pic>
        <p:nvPicPr>
          <p:cNvPr id="7" name="Graphic 6" descr="Classroom">
            <a:extLst>
              <a:ext uri="{FF2B5EF4-FFF2-40B4-BE49-F238E27FC236}">
                <a16:creationId xmlns:a16="http://schemas.microsoft.com/office/drawing/2014/main" id="{6D3C23AB-9C91-4E6A-A1B4-E8084C5FE4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0943" y="1902885"/>
            <a:ext cx="4223110" cy="4223110"/>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204690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8DA3C-B708-479A-BDA6-76830C0F3E3A}"/>
              </a:ext>
            </a:extLst>
          </p:cNvPr>
          <p:cNvSpPr>
            <a:spLocks noGrp="1"/>
          </p:cNvSpPr>
          <p:nvPr>
            <p:ph type="title"/>
          </p:nvPr>
        </p:nvSpPr>
        <p:spPr>
          <a:xfrm>
            <a:off x="763860" y="879905"/>
            <a:ext cx="10131425" cy="1456267"/>
          </a:xfrm>
        </p:spPr>
        <p:txBody>
          <a:bodyPr>
            <a:normAutofit fontScale="90000"/>
          </a:bodyPr>
          <a:lstStyle/>
          <a:p>
            <a:pPr marL="0" indent="0">
              <a:lnSpc>
                <a:spcPct val="90000"/>
              </a:lnSpc>
            </a:pPr>
            <a:r>
              <a:rPr lang="en-US" sz="4400" dirty="0">
                <a:solidFill>
                  <a:srgbClr val="66FF33"/>
                </a:solidFill>
                <a:latin typeface="Alba Matter" panose="00000400000000000000" pitchFamily="2" charset="0"/>
              </a:rPr>
              <a:t>Classroom Rules</a:t>
            </a:r>
            <a:br>
              <a:rPr lang="en-US" sz="4400" dirty="0">
                <a:solidFill>
                  <a:srgbClr val="FFFF00"/>
                </a:solidFill>
                <a:latin typeface="Alba Matter" panose="00000400000000000000" pitchFamily="2" charset="0"/>
              </a:rPr>
            </a:br>
            <a:r>
              <a:rPr lang="en-US" sz="4400" dirty="0">
                <a:solidFill>
                  <a:schemeClr val="bg2"/>
                </a:solidFill>
                <a:latin typeface="Alba Matter" panose="00000400000000000000" pitchFamily="2" charset="0"/>
              </a:rPr>
              <a:t>School Rules</a:t>
            </a:r>
            <a:br>
              <a:rPr lang="en-US" sz="4000" dirty="0">
                <a:solidFill>
                  <a:schemeClr val="bg2"/>
                </a:solidFill>
                <a:latin typeface="Alba Matter" panose="00000400000000000000" pitchFamily="2" charset="0"/>
              </a:rPr>
            </a:br>
            <a:br>
              <a:rPr lang="en-US" b="1" dirty="0"/>
            </a:br>
            <a:endParaRPr lang="en-US" dirty="0"/>
          </a:p>
        </p:txBody>
      </p:sp>
      <p:sp>
        <p:nvSpPr>
          <p:cNvPr id="3" name="TextBox 2">
            <a:extLst>
              <a:ext uri="{FF2B5EF4-FFF2-40B4-BE49-F238E27FC236}">
                <a16:creationId xmlns:a16="http://schemas.microsoft.com/office/drawing/2014/main" id="{A05FE071-4C14-4A57-A75F-D62BCA066BAB}"/>
              </a:ext>
            </a:extLst>
          </p:cNvPr>
          <p:cNvSpPr txBox="1"/>
          <p:nvPr/>
        </p:nvSpPr>
        <p:spPr>
          <a:xfrm>
            <a:off x="519076" y="1876790"/>
            <a:ext cx="5926136" cy="1815882"/>
          </a:xfrm>
          <a:prstGeom prst="rect">
            <a:avLst/>
          </a:prstGeom>
          <a:noFill/>
        </p:spPr>
        <p:txBody>
          <a:bodyPr wrap="square" rtlCol="0">
            <a:spAutoFit/>
          </a:bodyPr>
          <a:lstStyle/>
          <a:p>
            <a:r>
              <a:rPr lang="en-US" sz="2800" b="1" i="1" dirty="0"/>
              <a:t>   Music  Rules...</a:t>
            </a:r>
            <a:br>
              <a:rPr lang="en-US" sz="2800" b="1" i="1" dirty="0"/>
            </a:br>
            <a:r>
              <a:rPr lang="en-US" sz="2800" b="1" i="1" dirty="0"/>
              <a:t>   1. Be Safe</a:t>
            </a:r>
            <a:br>
              <a:rPr lang="en-US" sz="2800" b="1" i="1" dirty="0"/>
            </a:br>
            <a:r>
              <a:rPr lang="en-US" sz="2800" b="1" i="1" dirty="0"/>
              <a:t>   2. Be Responsible</a:t>
            </a:r>
            <a:br>
              <a:rPr lang="en-US" sz="2800" b="1" i="1" dirty="0"/>
            </a:br>
            <a:r>
              <a:rPr lang="en-US" sz="2800" b="1" i="1" dirty="0"/>
              <a:t>   3. Be Respectful</a:t>
            </a:r>
            <a:endParaRPr lang="en-US" sz="2800" dirty="0"/>
          </a:p>
        </p:txBody>
      </p:sp>
      <p:sp>
        <p:nvSpPr>
          <p:cNvPr id="6" name="TextBox 5">
            <a:extLst>
              <a:ext uri="{FF2B5EF4-FFF2-40B4-BE49-F238E27FC236}">
                <a16:creationId xmlns:a16="http://schemas.microsoft.com/office/drawing/2014/main" id="{AD107DD0-EA7A-4D5F-8FEC-E72413EDDAE6}"/>
              </a:ext>
            </a:extLst>
          </p:cNvPr>
          <p:cNvSpPr txBox="1"/>
          <p:nvPr/>
        </p:nvSpPr>
        <p:spPr>
          <a:xfrm>
            <a:off x="421153" y="3834656"/>
            <a:ext cx="10376209" cy="2677656"/>
          </a:xfrm>
          <a:prstGeom prst="rect">
            <a:avLst/>
          </a:prstGeom>
          <a:noFill/>
        </p:spPr>
        <p:txBody>
          <a:bodyPr wrap="square" rtlCol="0">
            <a:spAutoFit/>
          </a:bodyPr>
          <a:lstStyle/>
          <a:p>
            <a:r>
              <a:rPr lang="en-US" sz="2800" b="1" i="1" dirty="0"/>
              <a:t>   What does that look like</a:t>
            </a:r>
          </a:p>
          <a:p>
            <a:r>
              <a:rPr lang="en-US" sz="2800" b="1" i="1" dirty="0"/>
              <a:t>   in the music classroom?</a:t>
            </a:r>
            <a:br>
              <a:rPr lang="en-US" sz="2800" b="1" i="1" dirty="0"/>
            </a:br>
            <a:r>
              <a:rPr lang="en-US" sz="2800" b="1" i="1" dirty="0"/>
              <a:t>   1. Be Safe…use equipment properly</a:t>
            </a:r>
            <a:br>
              <a:rPr lang="en-US" sz="2800" b="1" i="1" dirty="0"/>
            </a:br>
            <a:r>
              <a:rPr lang="en-US" sz="2800" b="1" i="1" dirty="0"/>
              <a:t>   2. Be Responsible…participate, listen, and follow directions</a:t>
            </a:r>
            <a:br>
              <a:rPr lang="en-US" sz="2800" b="1" i="1" dirty="0"/>
            </a:br>
            <a:r>
              <a:rPr lang="en-US" sz="2800" b="1" i="1" dirty="0"/>
              <a:t>   3. Be Respectful…show respect for others </a:t>
            </a:r>
            <a:br>
              <a:rPr lang="en-US" sz="2800" b="1" i="1" dirty="0"/>
            </a:br>
            <a:r>
              <a:rPr lang="en-US" sz="2800" b="1" i="1" dirty="0"/>
              <a:t> </a:t>
            </a:r>
            <a:endParaRPr lang="en-US" sz="2800" dirty="0"/>
          </a:p>
        </p:txBody>
      </p:sp>
      <p:pic>
        <p:nvPicPr>
          <p:cNvPr id="5" name="Picture 4" descr="A picture containing indoor, sitting, computer, laptop&#10;&#10;Description automatically generated">
            <a:extLst>
              <a:ext uri="{FF2B5EF4-FFF2-40B4-BE49-F238E27FC236}">
                <a16:creationId xmlns:a16="http://schemas.microsoft.com/office/drawing/2014/main" id="{5175AB7F-58B7-4B91-A03D-52086951864C}"/>
              </a:ext>
            </a:extLst>
          </p:cNvPr>
          <p:cNvPicPr>
            <a:picLocks noChangeAspect="1"/>
          </p:cNvPicPr>
          <p:nvPr/>
        </p:nvPicPr>
        <p:blipFill rotWithShape="1">
          <a:blip r:embed="rId2">
            <a:extLst>
              <a:ext uri="{28A0092B-C50C-407E-A947-70E740481C1C}">
                <a14:useLocalDpi xmlns:a14="http://schemas.microsoft.com/office/drawing/2010/main" val="0"/>
              </a:ext>
            </a:extLst>
          </a:blip>
          <a:srcRect l="11161" t="7657" r="16385"/>
          <a:stretch/>
        </p:blipFill>
        <p:spPr>
          <a:xfrm>
            <a:off x="5245816" y="390903"/>
            <a:ext cx="3178291" cy="30380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506" name="Picture 2" descr="What you need to know about PBIS? | TherapyTravelers">
            <a:extLst>
              <a:ext uri="{FF2B5EF4-FFF2-40B4-BE49-F238E27FC236}">
                <a16:creationId xmlns:a16="http://schemas.microsoft.com/office/drawing/2014/main" id="{9DA01A09-9B4C-4DCE-AC10-E5EBE26641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8384" y="3631350"/>
            <a:ext cx="2920154" cy="1316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956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5C819037-A607-4A7B-ADF1-B04516199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3" name="Rectangle 72">
            <a:extLst>
              <a:ext uri="{FF2B5EF4-FFF2-40B4-BE49-F238E27FC236}">
                <a16:creationId xmlns:a16="http://schemas.microsoft.com/office/drawing/2014/main" id="{F8C668FA-2417-47B5-B454-2D55FC17FF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97FEBA57-8992-46BB-BCF0-5A83FE8E01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7" name="Rectangle 76">
            <a:extLst>
              <a:ext uri="{FF2B5EF4-FFF2-40B4-BE49-F238E27FC236}">
                <a16:creationId xmlns:a16="http://schemas.microsoft.com/office/drawing/2014/main" id="{2B4CDDF6-55C3-415A-8D8B-7E03C3D61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sign language letter o - Google Search | Sign language letters ...">
            <a:extLst>
              <a:ext uri="{FF2B5EF4-FFF2-40B4-BE49-F238E27FC236}">
                <a16:creationId xmlns:a16="http://schemas.microsoft.com/office/drawing/2014/main" id="{9400361E-5CB3-4BD9-83F6-D6041B69419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59436" y="706384"/>
            <a:ext cx="1373335" cy="19140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777B5D0-2919-4478-867F-4254E7EA9E05}"/>
              </a:ext>
            </a:extLst>
          </p:cNvPr>
          <p:cNvSpPr txBox="1"/>
          <p:nvPr/>
        </p:nvSpPr>
        <p:spPr>
          <a:xfrm>
            <a:off x="9496339" y="2273761"/>
            <a:ext cx="2078418" cy="461703"/>
          </a:xfrm>
          <a:prstGeom prst="rect">
            <a:avLst/>
          </a:prstGeom>
          <a:solidFill>
            <a:schemeClr val="accent1">
              <a:lumMod val="75000"/>
            </a:schemeClr>
          </a:solidFill>
        </p:spPr>
        <p:txBody>
          <a:bodyPr wrap="square" rtlCol="0">
            <a:spAutoFit/>
          </a:bodyPr>
          <a:lstStyle/>
          <a:p>
            <a:r>
              <a:rPr lang="en-US" sz="2400" dirty="0">
                <a:solidFill>
                  <a:schemeClr val="bg1"/>
                </a:solidFill>
                <a:latin typeface="Alba Super" panose="00000400000000000000" pitchFamily="2" charset="0"/>
              </a:rPr>
              <a:t>Great Gator</a:t>
            </a:r>
          </a:p>
        </p:txBody>
      </p:sp>
      <p:pic>
        <p:nvPicPr>
          <p:cNvPr id="9" name="Picture 8">
            <a:extLst>
              <a:ext uri="{FF2B5EF4-FFF2-40B4-BE49-F238E27FC236}">
                <a16:creationId xmlns:a16="http://schemas.microsoft.com/office/drawing/2014/main" id="{4557CC41-EC6B-423F-878E-730F6880152B}"/>
              </a:ext>
            </a:extLst>
          </p:cNvPr>
          <p:cNvPicPr>
            <a:picLocks noChangeAspect="1"/>
          </p:cNvPicPr>
          <p:nvPr/>
        </p:nvPicPr>
        <p:blipFill>
          <a:blip r:embed="rId4"/>
          <a:stretch>
            <a:fillRect/>
          </a:stretch>
        </p:blipFill>
        <p:spPr>
          <a:xfrm>
            <a:off x="4143832" y="673140"/>
            <a:ext cx="4048407" cy="1156688"/>
          </a:xfrm>
          <a:prstGeom prst="rect">
            <a:avLst/>
          </a:prstGeom>
        </p:spPr>
      </p:pic>
      <p:sp>
        <p:nvSpPr>
          <p:cNvPr id="10" name="TextBox 9">
            <a:extLst>
              <a:ext uri="{FF2B5EF4-FFF2-40B4-BE49-F238E27FC236}">
                <a16:creationId xmlns:a16="http://schemas.microsoft.com/office/drawing/2014/main" id="{6318255E-456C-4457-A2D6-0A4E715271F6}"/>
              </a:ext>
            </a:extLst>
          </p:cNvPr>
          <p:cNvSpPr txBox="1"/>
          <p:nvPr/>
        </p:nvSpPr>
        <p:spPr>
          <a:xfrm>
            <a:off x="2222378" y="5565358"/>
            <a:ext cx="6802244" cy="523220"/>
          </a:xfrm>
          <a:prstGeom prst="rect">
            <a:avLst/>
          </a:prstGeom>
          <a:noFill/>
        </p:spPr>
        <p:txBody>
          <a:bodyPr wrap="square" rtlCol="0">
            <a:spAutoFit/>
          </a:bodyPr>
          <a:lstStyle/>
          <a:p>
            <a:pPr algn="ctr"/>
            <a:r>
              <a:rPr lang="en-US" sz="2800" b="1" dirty="0">
                <a:solidFill>
                  <a:schemeClr val="accent3">
                    <a:lumMod val="50000"/>
                  </a:schemeClr>
                </a:solidFill>
              </a:rPr>
              <a:t>Result – Less office referrals at our school!</a:t>
            </a:r>
          </a:p>
        </p:txBody>
      </p:sp>
      <p:pic>
        <p:nvPicPr>
          <p:cNvPr id="16" name="Picture 15">
            <a:extLst>
              <a:ext uri="{FF2B5EF4-FFF2-40B4-BE49-F238E27FC236}">
                <a16:creationId xmlns:a16="http://schemas.microsoft.com/office/drawing/2014/main" id="{BA98FF6B-22E8-4D5D-9219-EDDFBBFF2BCE}"/>
              </a:ext>
            </a:extLst>
          </p:cNvPr>
          <p:cNvPicPr/>
          <p:nvPr/>
        </p:nvPicPr>
        <p:blipFill>
          <a:blip r:embed="rId5">
            <a:extLst>
              <a:ext uri="{28A0092B-C50C-407E-A947-70E740481C1C}">
                <a14:useLocalDpi xmlns:a14="http://schemas.microsoft.com/office/drawing/2010/main" val="0"/>
              </a:ext>
            </a:extLst>
          </a:blip>
          <a:stretch>
            <a:fillRect/>
          </a:stretch>
        </p:blipFill>
        <p:spPr>
          <a:xfrm>
            <a:off x="9496339" y="2828733"/>
            <a:ext cx="2078418" cy="793522"/>
          </a:xfrm>
          <a:prstGeom prst="rect">
            <a:avLst/>
          </a:prstGeom>
          <a:ln>
            <a:solidFill>
              <a:schemeClr val="tx1"/>
            </a:solidFill>
          </a:ln>
        </p:spPr>
      </p:pic>
      <p:pic>
        <p:nvPicPr>
          <p:cNvPr id="17" name="Picture 16">
            <a:extLst>
              <a:ext uri="{FF2B5EF4-FFF2-40B4-BE49-F238E27FC236}">
                <a16:creationId xmlns:a16="http://schemas.microsoft.com/office/drawing/2014/main" id="{6A27DD25-333F-4E67-A633-AC8572271555}"/>
              </a:ext>
            </a:extLst>
          </p:cNvPr>
          <p:cNvPicPr/>
          <p:nvPr/>
        </p:nvPicPr>
        <p:blipFill>
          <a:blip r:embed="rId6">
            <a:extLst>
              <a:ext uri="{28A0092B-C50C-407E-A947-70E740481C1C}">
                <a14:useLocalDpi xmlns:a14="http://schemas.microsoft.com/office/drawing/2010/main" val="0"/>
              </a:ext>
            </a:extLst>
          </a:blip>
          <a:stretch>
            <a:fillRect/>
          </a:stretch>
        </p:blipFill>
        <p:spPr>
          <a:xfrm>
            <a:off x="9496340" y="3709296"/>
            <a:ext cx="2078417" cy="818099"/>
          </a:xfrm>
          <a:prstGeom prst="rect">
            <a:avLst/>
          </a:prstGeom>
        </p:spPr>
      </p:pic>
      <p:pic>
        <p:nvPicPr>
          <p:cNvPr id="18" name="Picture 17">
            <a:extLst>
              <a:ext uri="{FF2B5EF4-FFF2-40B4-BE49-F238E27FC236}">
                <a16:creationId xmlns:a16="http://schemas.microsoft.com/office/drawing/2014/main" id="{27D28DC8-AD54-41C9-9987-0FFE74C01523}"/>
              </a:ext>
            </a:extLst>
          </p:cNvPr>
          <p:cNvPicPr/>
          <p:nvPr/>
        </p:nvPicPr>
        <p:blipFill>
          <a:blip r:embed="rId7">
            <a:extLst>
              <a:ext uri="{28A0092B-C50C-407E-A947-70E740481C1C}">
                <a14:useLocalDpi xmlns:a14="http://schemas.microsoft.com/office/drawing/2010/main" val="0"/>
              </a:ext>
            </a:extLst>
          </a:blip>
          <a:stretch>
            <a:fillRect/>
          </a:stretch>
        </p:blipFill>
        <p:spPr>
          <a:xfrm>
            <a:off x="9496339" y="4587934"/>
            <a:ext cx="2078418" cy="818099"/>
          </a:xfrm>
          <a:prstGeom prst="rect">
            <a:avLst/>
          </a:prstGeom>
        </p:spPr>
      </p:pic>
      <p:pic>
        <p:nvPicPr>
          <p:cNvPr id="19" name="Picture 18">
            <a:extLst>
              <a:ext uri="{FF2B5EF4-FFF2-40B4-BE49-F238E27FC236}">
                <a16:creationId xmlns:a16="http://schemas.microsoft.com/office/drawing/2014/main" id="{15A9146C-D573-4A9D-A0E8-93D3BC2521A7}"/>
              </a:ext>
            </a:extLst>
          </p:cNvPr>
          <p:cNvPicPr/>
          <p:nvPr/>
        </p:nvPicPr>
        <p:blipFill>
          <a:blip r:embed="rId8">
            <a:extLst>
              <a:ext uri="{28A0092B-C50C-407E-A947-70E740481C1C}">
                <a14:useLocalDpi xmlns:a14="http://schemas.microsoft.com/office/drawing/2010/main" val="0"/>
              </a:ext>
            </a:extLst>
          </a:blip>
          <a:stretch>
            <a:fillRect/>
          </a:stretch>
        </p:blipFill>
        <p:spPr>
          <a:xfrm>
            <a:off x="9496339" y="5466572"/>
            <a:ext cx="2078418" cy="818099"/>
          </a:xfrm>
          <a:prstGeom prst="rect">
            <a:avLst/>
          </a:prstGeom>
        </p:spPr>
      </p:pic>
      <p:pic>
        <p:nvPicPr>
          <p:cNvPr id="1026" name="Picture 2" descr="3c2df9a3-9892-49c7-9550-fbd65f4a4518@namprd07">
            <a:extLst>
              <a:ext uri="{FF2B5EF4-FFF2-40B4-BE49-F238E27FC236}">
                <a16:creationId xmlns:a16="http://schemas.microsoft.com/office/drawing/2014/main" id="{17CDAB36-2EE0-418A-BD8D-DCF93978EEB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7093" y="2231089"/>
            <a:ext cx="2140943" cy="285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indoor, cabinet, television, room&#10;&#10;Description automatically generated">
            <a:extLst>
              <a:ext uri="{FF2B5EF4-FFF2-40B4-BE49-F238E27FC236}">
                <a16:creationId xmlns:a16="http://schemas.microsoft.com/office/drawing/2014/main" id="{44C69BAB-255F-4C46-81CB-1A5A4DA7FD6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6092558" y="2580200"/>
            <a:ext cx="2888867" cy="2166651"/>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CBB673D4-4297-43DA-A27C-A694A993E39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5245" y="2747216"/>
            <a:ext cx="3047784" cy="2285839"/>
          </a:xfrm>
          <a:prstGeom prst="rect">
            <a:avLst/>
          </a:prstGeom>
        </p:spPr>
      </p:pic>
      <p:pic>
        <p:nvPicPr>
          <p:cNvPr id="20" name="Picture 2" descr="What you need to know about PBIS? | TherapyTravelers">
            <a:extLst>
              <a:ext uri="{FF2B5EF4-FFF2-40B4-BE49-F238E27FC236}">
                <a16:creationId xmlns:a16="http://schemas.microsoft.com/office/drawing/2014/main" id="{866D856B-E099-46B7-A118-520A0555C73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1595" y="5452366"/>
            <a:ext cx="1661532" cy="749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835655"/>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fade">
                                      <p:cBhvr>
                                        <p:cTn id="34" dur="500"/>
                                        <p:tgtEl>
                                          <p:spTgt spid="102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976150-855A-4723-907D-1DF3A9AE9E43}"/>
              </a:ext>
            </a:extLst>
          </p:cNvPr>
          <p:cNvSpPr/>
          <p:nvPr/>
        </p:nvSpPr>
        <p:spPr>
          <a:xfrm>
            <a:off x="2943923" y="5736361"/>
            <a:ext cx="6322740" cy="861774"/>
          </a:xfrm>
          <a:prstGeom prst="rect">
            <a:avLst/>
          </a:prstGeom>
        </p:spPr>
        <p:txBody>
          <a:bodyPr wrap="square">
            <a:spAutoFit/>
          </a:bodyPr>
          <a:lstStyle/>
          <a:p>
            <a:pPr algn="ctr"/>
            <a:r>
              <a:rPr lang="en-US" sz="3200" dirty="0">
                <a:solidFill>
                  <a:srgbClr val="FFFF00"/>
                </a:solidFill>
                <a:hlinkClick r:id="rId2">
                  <a:extLst>
                    <a:ext uri="{A12FA001-AC4F-418D-AE19-62706E023703}">
                      <ahyp:hlinkClr xmlns:ahyp="http://schemas.microsoft.com/office/drawing/2018/hyperlinkcolor" val="tx"/>
                    </a:ext>
                  </a:extLst>
                </a:hlinkClick>
              </a:rPr>
              <a:t>https://safeYouTube.net/w/6EqA</a:t>
            </a:r>
            <a:endParaRPr lang="en-US" sz="3200" dirty="0">
              <a:solidFill>
                <a:srgbClr val="FFFF00"/>
              </a:solidFill>
            </a:endParaRPr>
          </a:p>
          <a:p>
            <a:pPr algn="ctr"/>
            <a:endParaRPr lang="en-US" dirty="0"/>
          </a:p>
        </p:txBody>
      </p:sp>
      <p:pic>
        <p:nvPicPr>
          <p:cNvPr id="2050" name="Picture 2" descr="Code of Conduct | About | Camp Douglas">
            <a:extLst>
              <a:ext uri="{FF2B5EF4-FFF2-40B4-BE49-F238E27FC236}">
                <a16:creationId xmlns:a16="http://schemas.microsoft.com/office/drawing/2014/main" id="{60F49794-3545-4CFD-A446-6D85095C72E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10728" y="783464"/>
            <a:ext cx="4789130" cy="3512328"/>
          </a:xfrm>
          <a:prstGeom prst="rect">
            <a:avLst/>
          </a:prstGeom>
          <a:solidFill>
            <a:srgbClr val="FFFFFF">
              <a:shade val="85000"/>
            </a:srgbClr>
          </a:solidFill>
          <a:ln w="190500" cap="rnd">
            <a:solidFill>
              <a:schemeClr val="bg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a:extLst>
              <a:ext uri="{FF2B5EF4-FFF2-40B4-BE49-F238E27FC236}">
                <a16:creationId xmlns:a16="http://schemas.microsoft.com/office/drawing/2014/main" id="{919D98BA-0CA4-4CB6-83FA-9872A2484BDF}"/>
              </a:ext>
            </a:extLst>
          </p:cNvPr>
          <p:cNvSpPr txBox="1"/>
          <p:nvPr/>
        </p:nvSpPr>
        <p:spPr>
          <a:xfrm rot="20163379">
            <a:off x="774589" y="1792648"/>
            <a:ext cx="3456878" cy="707886"/>
          </a:xfrm>
          <a:prstGeom prst="rect">
            <a:avLst/>
          </a:prstGeom>
          <a:solidFill>
            <a:schemeClr val="tx1"/>
          </a:solidFill>
          <a:ln w="57150">
            <a:solidFill>
              <a:srgbClr val="FFFF00"/>
            </a:solidFill>
          </a:ln>
        </p:spPr>
        <p:txBody>
          <a:bodyPr wrap="square" rtlCol="0">
            <a:spAutoFit/>
          </a:bodyPr>
          <a:lstStyle/>
          <a:p>
            <a:pPr algn="ctr"/>
            <a:r>
              <a:rPr lang="en-US" sz="4000" dirty="0">
                <a:solidFill>
                  <a:schemeClr val="bg1"/>
                </a:solidFill>
              </a:rPr>
              <a:t>Create a Video</a:t>
            </a:r>
          </a:p>
        </p:txBody>
      </p:sp>
      <p:pic>
        <p:nvPicPr>
          <p:cNvPr id="3" name="Picture 2">
            <a:extLst>
              <a:ext uri="{FF2B5EF4-FFF2-40B4-BE49-F238E27FC236}">
                <a16:creationId xmlns:a16="http://schemas.microsoft.com/office/drawing/2014/main" id="{7A73A646-653E-4F32-8384-6B07636A6A60}"/>
              </a:ext>
            </a:extLst>
          </p:cNvPr>
          <p:cNvPicPr>
            <a:picLocks noChangeAspect="1"/>
          </p:cNvPicPr>
          <p:nvPr/>
        </p:nvPicPr>
        <p:blipFill>
          <a:blip r:embed="rId4"/>
          <a:stretch>
            <a:fillRect/>
          </a:stretch>
        </p:blipFill>
        <p:spPr>
          <a:xfrm>
            <a:off x="4226370" y="4469749"/>
            <a:ext cx="3739260" cy="1266612"/>
          </a:xfrm>
          <a:prstGeom prst="rect">
            <a:avLst/>
          </a:prstGeom>
        </p:spPr>
      </p:pic>
    </p:spTree>
    <p:extLst>
      <p:ext uri="{BB962C8B-B14F-4D97-AF65-F5344CB8AC3E}">
        <p14:creationId xmlns:p14="http://schemas.microsoft.com/office/powerpoint/2010/main" val="25219080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out)">
                                      <p:cBhvr>
                                        <p:cTn id="7" dur="2000"/>
                                        <p:tgtEl>
                                          <p:spTgt spid="2050"/>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65F83-290C-489D-8A4C-B8D6B5E935D9}"/>
              </a:ext>
            </a:extLst>
          </p:cNvPr>
          <p:cNvSpPr>
            <a:spLocks noGrp="1"/>
          </p:cNvSpPr>
          <p:nvPr>
            <p:ph type="title"/>
          </p:nvPr>
        </p:nvSpPr>
        <p:spPr>
          <a:xfrm>
            <a:off x="3802567" y="769858"/>
            <a:ext cx="4204008" cy="1483112"/>
          </a:xfrm>
          <a:solidFill>
            <a:schemeClr val="bg2"/>
          </a:solidFill>
          <a:ln w="28575">
            <a:solidFill>
              <a:schemeClr val="tx1"/>
            </a:solidFill>
          </a:ln>
        </p:spPr>
        <p:txBody>
          <a:bodyPr>
            <a:noAutofit/>
          </a:bodyPr>
          <a:lstStyle/>
          <a:p>
            <a:pPr algn="ctr"/>
            <a:r>
              <a:rPr lang="en-US" sz="3200" dirty="0">
                <a:latin typeface="Alba Super" panose="00000400000000000000" pitchFamily="2" charset="0"/>
              </a:rPr>
              <a:t>Behavior Modeling</a:t>
            </a:r>
          </a:p>
        </p:txBody>
      </p:sp>
      <p:pic>
        <p:nvPicPr>
          <p:cNvPr id="6" name="Picture 5">
            <a:extLst>
              <a:ext uri="{FF2B5EF4-FFF2-40B4-BE49-F238E27FC236}">
                <a16:creationId xmlns:a16="http://schemas.microsoft.com/office/drawing/2014/main" id="{A13F4399-2BF5-4BE0-B08D-A5DAD4FAEE96}"/>
              </a:ext>
            </a:extLst>
          </p:cNvPr>
          <p:cNvPicPr>
            <a:picLocks noChangeAspect="1"/>
          </p:cNvPicPr>
          <p:nvPr/>
        </p:nvPicPr>
        <p:blipFill rotWithShape="1">
          <a:blip r:embed="rId3"/>
          <a:srcRect l="1134" t="4111"/>
          <a:stretch/>
        </p:blipFill>
        <p:spPr>
          <a:xfrm>
            <a:off x="1756724" y="2855180"/>
            <a:ext cx="8678552" cy="3500548"/>
          </a:xfrm>
          <a:prstGeom prst="rect">
            <a:avLst/>
          </a:prstGeom>
        </p:spPr>
      </p:pic>
      <p:sp>
        <p:nvSpPr>
          <p:cNvPr id="7" name="TextBox 6">
            <a:extLst>
              <a:ext uri="{FF2B5EF4-FFF2-40B4-BE49-F238E27FC236}">
                <a16:creationId xmlns:a16="http://schemas.microsoft.com/office/drawing/2014/main" id="{C9E665B7-F762-44DD-813E-B4976905B861}"/>
              </a:ext>
            </a:extLst>
          </p:cNvPr>
          <p:cNvSpPr txBox="1"/>
          <p:nvPr/>
        </p:nvSpPr>
        <p:spPr>
          <a:xfrm rot="20072900">
            <a:off x="277976" y="2223597"/>
            <a:ext cx="2853579" cy="830997"/>
          </a:xfrm>
          <a:prstGeom prst="rect">
            <a:avLst/>
          </a:prstGeom>
          <a:solidFill>
            <a:schemeClr val="accent3">
              <a:lumMod val="50000"/>
            </a:schemeClr>
          </a:solidFill>
          <a:ln w="28575">
            <a:solidFill>
              <a:schemeClr val="tx1"/>
            </a:solidFill>
          </a:ln>
        </p:spPr>
        <p:txBody>
          <a:bodyPr wrap="square" rtlCol="0">
            <a:spAutoFit/>
          </a:bodyPr>
          <a:lstStyle/>
          <a:p>
            <a:r>
              <a:rPr lang="en-US" sz="2400" dirty="0"/>
              <a:t>Practice doing these with your students!</a:t>
            </a:r>
          </a:p>
        </p:txBody>
      </p:sp>
    </p:spTree>
    <p:extLst>
      <p:ext uri="{BB962C8B-B14F-4D97-AF65-F5344CB8AC3E}">
        <p14:creationId xmlns:p14="http://schemas.microsoft.com/office/powerpoint/2010/main" val="36102765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1749</Words>
  <Application>Microsoft Office PowerPoint</Application>
  <PresentationFormat>Widescreen</PresentationFormat>
  <Paragraphs>228</Paragraphs>
  <Slides>45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Alba Matter</vt:lpstr>
      <vt:lpstr>Alba Super</vt:lpstr>
      <vt:lpstr>-apple-system</vt:lpstr>
      <vt:lpstr>Arial</vt:lpstr>
      <vt:lpstr>Arial Black</vt:lpstr>
      <vt:lpstr>Berlin Sans FB</vt:lpstr>
      <vt:lpstr>Calibri</vt:lpstr>
      <vt:lpstr>Calibri Light</vt:lpstr>
      <vt:lpstr>Celestial</vt:lpstr>
      <vt:lpstr>PowerPoint Presentation</vt:lpstr>
      <vt:lpstr>PowerPoint Presentation</vt:lpstr>
      <vt:lpstr>PowerPoint Presentation</vt:lpstr>
      <vt:lpstr>Creating Rules </vt:lpstr>
      <vt:lpstr>Creating Rules </vt:lpstr>
      <vt:lpstr>Classroom Rules School Rules  </vt:lpstr>
      <vt:lpstr>PowerPoint Presentation</vt:lpstr>
      <vt:lpstr>PowerPoint Presentation</vt:lpstr>
      <vt:lpstr>Behavior Modeling</vt:lpstr>
      <vt:lpstr>PowerPoint Presentation</vt:lpstr>
      <vt:lpstr>PowerPoint Presentation</vt:lpstr>
      <vt:lpstr>PowerPoint Presentation</vt:lpstr>
      <vt:lpstr>PowerPoint Presentation</vt:lpstr>
      <vt:lpstr>PowerPoint Presentation</vt:lpstr>
      <vt:lpstr>Behavior Monitoring  Whole Class Always positive</vt:lpstr>
      <vt:lpstr>Behavior  Monitoring   Whole Class always positive</vt:lpstr>
      <vt:lpstr>Behavior monitoring  Self MONITORING</vt:lpstr>
      <vt:lpstr>Behavior monitoring   Self MONITORING                 Plagnets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 Plans</vt:lpstr>
      <vt:lpstr>                                   Lesson Plans</vt:lpstr>
      <vt:lpstr>PowerPoint Presentation</vt:lpstr>
      <vt:lpstr>Student Needs</vt:lpstr>
      <vt:lpstr>What’s the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 to test your skills!</vt:lpstr>
      <vt:lpstr>PowerPoint Presentation</vt:lpstr>
      <vt:lpstr>PowerPoint Presentation</vt:lpstr>
      <vt:lpstr>Encouraging Good Behavior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Ali-ahmad, Susan Laurie V</dc:creator>
  <cp:lastModifiedBy>Ali-ahmad, Susan Laurie V</cp:lastModifiedBy>
  <cp:revision>18</cp:revision>
  <dcterms:created xsi:type="dcterms:W3CDTF">2020-05-25T17:34:54Z</dcterms:created>
  <dcterms:modified xsi:type="dcterms:W3CDTF">2020-05-25T19:17:07Z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ee3c538-ec52-435f-ae58-017644bd9513_Enabled">
    <vt:lpwstr>True</vt:lpwstr>
  </property>
  <property fmtid="{D5CDD505-2E9C-101B-9397-08002B2CF9AE}" pid="3" name="MSIP_Label_0ee3c538-ec52-435f-ae58-017644bd9513_SiteId">
    <vt:lpwstr>0cdcb198-8169-4b70-ba9f-da7e3ba700c2</vt:lpwstr>
  </property>
  <property fmtid="{D5CDD505-2E9C-101B-9397-08002B2CF9AE}" pid="4" name="MSIP_Label_0ee3c538-ec52-435f-ae58-017644bd9513_Owner">
    <vt:lpwstr>Ahmad@fultonschools.org</vt:lpwstr>
  </property>
  <property fmtid="{D5CDD505-2E9C-101B-9397-08002B2CF9AE}" pid="5" name="MSIP_Label_0ee3c538-ec52-435f-ae58-017644bd9513_SetDate">
    <vt:lpwstr>2020-05-25T17:35:04.3284397Z</vt:lpwstr>
  </property>
  <property fmtid="{D5CDD505-2E9C-101B-9397-08002B2CF9AE}" pid="6" name="MSIP_Label_0ee3c538-ec52-435f-ae58-017644bd9513_Name">
    <vt:lpwstr>General</vt:lpwstr>
  </property>
  <property fmtid="{D5CDD505-2E9C-101B-9397-08002B2CF9AE}" pid="7" name="MSIP_Label_0ee3c538-ec52-435f-ae58-017644bd9513_Application">
    <vt:lpwstr>Microsoft Azure Information Protection</vt:lpwstr>
  </property>
  <property fmtid="{D5CDD505-2E9C-101B-9397-08002B2CF9AE}" pid="8" name="MSIP_Label_0ee3c538-ec52-435f-ae58-017644bd9513_Extended_MSFT_Method">
    <vt:lpwstr>Automatic</vt:lpwstr>
  </property>
  <property fmtid="{D5CDD505-2E9C-101B-9397-08002B2CF9AE}" pid="9" name="Sensitivity">
    <vt:lpwstr>General</vt:lpwstr>
  </property>
</Properties>
</file>